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00" d="100"/>
          <a:sy n="100" d="100"/>
        </p:scale>
        <p:origin x="1644" y="12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671390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2-Way Upward Arrow – Slide Template</a:t>
            </a:r>
          </a:p>
        </p:txBody>
      </p:sp>
      <p:sp>
        <p:nvSpPr>
          <p:cNvPr id="3" name="Shape">
            <a:extLst>
              <a:ext uri="{FF2B5EF4-FFF2-40B4-BE49-F238E27FC236}">
                <a16:creationId xmlns:a16="http://schemas.microsoft.com/office/drawing/2014/main" id="{AA7B250F-CD68-4F3F-8C1D-51145400964F}"/>
              </a:ext>
            </a:extLst>
          </p:cNvPr>
          <p:cNvSpPr/>
          <p:nvPr/>
        </p:nvSpPr>
        <p:spPr>
          <a:xfrm>
            <a:off x="5138142" y="969626"/>
            <a:ext cx="2931714" cy="4734293"/>
          </a:xfrm>
          <a:custGeom>
            <a:avLst/>
            <a:gdLst/>
            <a:ahLst/>
            <a:cxnLst>
              <a:cxn ang="0">
                <a:pos x="wd2" y="hd2"/>
              </a:cxn>
              <a:cxn ang="5400000">
                <a:pos x="wd2" y="hd2"/>
              </a:cxn>
              <a:cxn ang="10800000">
                <a:pos x="wd2" y="hd2"/>
              </a:cxn>
              <a:cxn ang="16200000">
                <a:pos x="wd2" y="hd2"/>
              </a:cxn>
            </a:cxnLst>
            <a:rect l="0" t="0" r="r" b="b"/>
            <a:pathLst>
              <a:path w="21281" h="21535" extrusionOk="0">
                <a:moveTo>
                  <a:pt x="17861" y="17175"/>
                </a:moveTo>
                <a:cubicBezTo>
                  <a:pt x="17667" y="17054"/>
                  <a:pt x="17326" y="17140"/>
                  <a:pt x="17326" y="17314"/>
                </a:cubicBezTo>
                <a:lnTo>
                  <a:pt x="17326" y="17885"/>
                </a:lnTo>
                <a:cubicBezTo>
                  <a:pt x="17326" y="18151"/>
                  <a:pt x="16985" y="18365"/>
                  <a:pt x="16561" y="18365"/>
                </a:cubicBezTo>
                <a:lnTo>
                  <a:pt x="10615" y="18365"/>
                </a:lnTo>
                <a:cubicBezTo>
                  <a:pt x="8577" y="18365"/>
                  <a:pt x="6899" y="17389"/>
                  <a:pt x="6715" y="16141"/>
                </a:cubicBezTo>
                <a:cubicBezTo>
                  <a:pt x="6724" y="16066"/>
                  <a:pt x="6724" y="15985"/>
                  <a:pt x="6724" y="15910"/>
                </a:cubicBezTo>
                <a:lnTo>
                  <a:pt x="6724" y="5061"/>
                </a:lnTo>
                <a:lnTo>
                  <a:pt x="6724" y="1964"/>
                </a:lnTo>
                <a:lnTo>
                  <a:pt x="6724" y="0"/>
                </a:lnTo>
                <a:lnTo>
                  <a:pt x="5157" y="982"/>
                </a:lnTo>
                <a:lnTo>
                  <a:pt x="3645" y="1930"/>
                </a:lnTo>
                <a:lnTo>
                  <a:pt x="3617" y="1947"/>
                </a:lnTo>
                <a:lnTo>
                  <a:pt x="280" y="4038"/>
                </a:lnTo>
                <a:cubicBezTo>
                  <a:pt x="-319" y="4414"/>
                  <a:pt x="105" y="5061"/>
                  <a:pt x="953" y="5061"/>
                </a:cubicBezTo>
                <a:lnTo>
                  <a:pt x="2852" y="5061"/>
                </a:lnTo>
                <a:cubicBezTo>
                  <a:pt x="3276" y="5061"/>
                  <a:pt x="3617" y="5274"/>
                  <a:pt x="3617" y="5540"/>
                </a:cubicBezTo>
                <a:lnTo>
                  <a:pt x="3617" y="15910"/>
                </a:lnTo>
                <a:cubicBezTo>
                  <a:pt x="3617" y="15991"/>
                  <a:pt x="3617" y="16066"/>
                  <a:pt x="3627" y="16141"/>
                </a:cubicBezTo>
                <a:cubicBezTo>
                  <a:pt x="3710" y="17094"/>
                  <a:pt x="4272" y="17966"/>
                  <a:pt x="5166" y="18660"/>
                </a:cubicBezTo>
                <a:cubicBezTo>
                  <a:pt x="6448" y="19653"/>
                  <a:pt x="8411" y="20289"/>
                  <a:pt x="10605" y="20289"/>
                </a:cubicBezTo>
                <a:lnTo>
                  <a:pt x="16552" y="20289"/>
                </a:lnTo>
                <a:cubicBezTo>
                  <a:pt x="16976" y="20289"/>
                  <a:pt x="17317" y="20502"/>
                  <a:pt x="17317" y="20768"/>
                </a:cubicBezTo>
                <a:lnTo>
                  <a:pt x="17317" y="21340"/>
                </a:lnTo>
                <a:cubicBezTo>
                  <a:pt x="17317" y="21513"/>
                  <a:pt x="17649" y="21600"/>
                  <a:pt x="17852" y="21479"/>
                </a:cubicBezTo>
                <a:lnTo>
                  <a:pt x="21281" y="19330"/>
                </a:lnTo>
                <a:lnTo>
                  <a:pt x="17861" y="17175"/>
                </a:lnTo>
                <a:close/>
              </a:path>
            </a:pathLst>
          </a:custGeom>
          <a:gradFill flip="none" rotWithShape="1">
            <a:gsLst>
              <a:gs pos="0">
                <a:schemeClr val="accent3"/>
              </a:gs>
              <a:gs pos="100000">
                <a:schemeClr val="accent3">
                  <a:lumMod val="60000"/>
                </a:schemeClr>
              </a:gs>
            </a:gsLst>
            <a:path path="circle">
              <a:fillToRect l="100000" t="100000"/>
            </a:path>
            <a:tileRect r="-100000" b="-100000"/>
          </a:gra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DFFB66CE-E006-4441-A846-5FF4C2CD4385}"/>
              </a:ext>
            </a:extLst>
          </p:cNvPr>
          <p:cNvSpPr/>
          <p:nvPr/>
        </p:nvSpPr>
        <p:spPr>
          <a:xfrm>
            <a:off x="4122143" y="969626"/>
            <a:ext cx="2934254" cy="4734293"/>
          </a:xfrm>
          <a:custGeom>
            <a:avLst/>
            <a:gdLst/>
            <a:ahLst/>
            <a:cxnLst>
              <a:cxn ang="0">
                <a:pos x="wd2" y="hd2"/>
              </a:cxn>
              <a:cxn ang="5400000">
                <a:pos x="wd2" y="hd2"/>
              </a:cxn>
              <a:cxn ang="10800000">
                <a:pos x="wd2" y="hd2"/>
              </a:cxn>
              <a:cxn ang="16200000">
                <a:pos x="wd2" y="hd2"/>
              </a:cxn>
            </a:cxnLst>
            <a:rect l="0" t="0" r="r" b="b"/>
            <a:pathLst>
              <a:path w="21282" h="21535" extrusionOk="0">
                <a:moveTo>
                  <a:pt x="3436" y="17175"/>
                </a:moveTo>
                <a:cubicBezTo>
                  <a:pt x="3629" y="17054"/>
                  <a:pt x="3970" y="17140"/>
                  <a:pt x="3970" y="17314"/>
                </a:cubicBezTo>
                <a:lnTo>
                  <a:pt x="3970" y="17885"/>
                </a:lnTo>
                <a:cubicBezTo>
                  <a:pt x="3970" y="18151"/>
                  <a:pt x="4311" y="18365"/>
                  <a:pt x="4735" y="18365"/>
                </a:cubicBezTo>
                <a:lnTo>
                  <a:pt x="10676" y="18365"/>
                </a:lnTo>
                <a:cubicBezTo>
                  <a:pt x="12711" y="18365"/>
                  <a:pt x="14388" y="17389"/>
                  <a:pt x="14572" y="16141"/>
                </a:cubicBezTo>
                <a:cubicBezTo>
                  <a:pt x="14563" y="16066"/>
                  <a:pt x="14563" y="15985"/>
                  <a:pt x="14563" y="15910"/>
                </a:cubicBezTo>
                <a:lnTo>
                  <a:pt x="14563" y="5061"/>
                </a:lnTo>
                <a:lnTo>
                  <a:pt x="14563" y="1964"/>
                </a:lnTo>
                <a:lnTo>
                  <a:pt x="14563" y="0"/>
                </a:lnTo>
                <a:lnTo>
                  <a:pt x="16129" y="982"/>
                </a:lnTo>
                <a:lnTo>
                  <a:pt x="17639" y="1930"/>
                </a:lnTo>
                <a:lnTo>
                  <a:pt x="17667" y="1947"/>
                </a:lnTo>
                <a:lnTo>
                  <a:pt x="21001" y="4038"/>
                </a:lnTo>
                <a:cubicBezTo>
                  <a:pt x="21600" y="4414"/>
                  <a:pt x="21176" y="5061"/>
                  <a:pt x="20329" y="5061"/>
                </a:cubicBezTo>
                <a:lnTo>
                  <a:pt x="18413" y="5061"/>
                </a:lnTo>
                <a:cubicBezTo>
                  <a:pt x="17989" y="5061"/>
                  <a:pt x="17648" y="5274"/>
                  <a:pt x="17648" y="5540"/>
                </a:cubicBezTo>
                <a:lnTo>
                  <a:pt x="17648" y="15910"/>
                </a:lnTo>
                <a:cubicBezTo>
                  <a:pt x="17648" y="15991"/>
                  <a:pt x="17648" y="16066"/>
                  <a:pt x="17639" y="16141"/>
                </a:cubicBezTo>
                <a:cubicBezTo>
                  <a:pt x="17556" y="17094"/>
                  <a:pt x="16994" y="17966"/>
                  <a:pt x="16101" y="18660"/>
                </a:cubicBezTo>
                <a:cubicBezTo>
                  <a:pt x="14821" y="19653"/>
                  <a:pt x="12859" y="20289"/>
                  <a:pt x="10666" y="20289"/>
                </a:cubicBezTo>
                <a:lnTo>
                  <a:pt x="4725" y="20289"/>
                </a:lnTo>
                <a:cubicBezTo>
                  <a:pt x="4302" y="20289"/>
                  <a:pt x="3961" y="20502"/>
                  <a:pt x="3961" y="20768"/>
                </a:cubicBezTo>
                <a:lnTo>
                  <a:pt x="3961" y="21340"/>
                </a:lnTo>
                <a:cubicBezTo>
                  <a:pt x="3961" y="21513"/>
                  <a:pt x="3629" y="21600"/>
                  <a:pt x="3427" y="21479"/>
                </a:cubicBezTo>
                <a:lnTo>
                  <a:pt x="0" y="19330"/>
                </a:lnTo>
                <a:lnTo>
                  <a:pt x="3436" y="17175"/>
                </a:lnTo>
                <a:close/>
              </a:path>
            </a:pathLst>
          </a:custGeom>
          <a:gradFill flip="none" rotWithShape="1">
            <a:gsLst>
              <a:gs pos="0">
                <a:schemeClr val="accent2"/>
              </a:gs>
              <a:gs pos="100000">
                <a:schemeClr val="accent2">
                  <a:lumMod val="75000"/>
                </a:schemeClr>
              </a:gs>
            </a:gsLst>
            <a:path path="circle">
              <a:fillToRect t="100000" r="100000"/>
            </a:path>
            <a:tileRect l="-100000" b="-100000"/>
          </a:gradFill>
          <a:ln w="12700">
            <a:miter lim="400000"/>
          </a:ln>
        </p:spPr>
        <p:txBody>
          <a:bodyPr lIns="38100" tIns="38100" rIns="38100" bIns="38100" anchor="ctr"/>
          <a:lstStyle/>
          <a:p>
            <a:endParaRPr sz="3000">
              <a:solidFill>
                <a:srgbClr val="FFFFFF"/>
              </a:solidFill>
            </a:endParaRPr>
          </a:p>
        </p:txBody>
      </p:sp>
      <p:sp>
        <p:nvSpPr>
          <p:cNvPr id="6" name="TextBox 5">
            <a:extLst>
              <a:ext uri="{FF2B5EF4-FFF2-40B4-BE49-F238E27FC236}">
                <a16:creationId xmlns:a16="http://schemas.microsoft.com/office/drawing/2014/main" id="{24A5AA63-9FFE-4702-B965-FAB482032AC2}"/>
              </a:ext>
            </a:extLst>
          </p:cNvPr>
          <p:cNvSpPr txBox="1"/>
          <p:nvPr/>
        </p:nvSpPr>
        <p:spPr>
          <a:xfrm>
            <a:off x="700859" y="4937437"/>
            <a:ext cx="3105317" cy="461665"/>
          </a:xfrm>
          <a:prstGeom prst="rect">
            <a:avLst/>
          </a:prstGeom>
          <a:noFill/>
        </p:spPr>
        <p:txBody>
          <a:bodyPr wrap="none" rtlCol="0" anchor="ctr">
            <a:spAutoFit/>
          </a:bodyPr>
          <a:lstStyle>
            <a:defPPr>
              <a:defRPr lang="en-US"/>
            </a:defPPr>
            <a:lvl1pPr algn="r">
              <a:defRPr sz="2400" b="1">
                <a:solidFill>
                  <a:schemeClr val="accent2">
                    <a:lumMod val="75000"/>
                  </a:schemeClr>
                </a:solidFill>
              </a:defRPr>
            </a:lvl1pPr>
          </a:lstStyle>
          <a:p>
            <a:r>
              <a:rPr lang="en-US" noProof="1"/>
              <a:t>Lorem Ipsum</a:t>
            </a:r>
          </a:p>
        </p:txBody>
      </p:sp>
      <p:sp>
        <p:nvSpPr>
          <p:cNvPr id="9" name="TextBox 8">
            <a:extLst>
              <a:ext uri="{FF2B5EF4-FFF2-40B4-BE49-F238E27FC236}">
                <a16:creationId xmlns:a16="http://schemas.microsoft.com/office/drawing/2014/main" id="{6D3634C7-1D8A-4981-BFB2-5489FC6170B8}"/>
              </a:ext>
            </a:extLst>
          </p:cNvPr>
          <p:cNvSpPr txBox="1"/>
          <p:nvPr/>
        </p:nvSpPr>
        <p:spPr>
          <a:xfrm>
            <a:off x="8385824" y="4937437"/>
            <a:ext cx="1843645" cy="461665"/>
          </a:xfrm>
          <a:prstGeom prst="rect">
            <a:avLst/>
          </a:prstGeom>
          <a:noFill/>
        </p:spPr>
        <p:txBody>
          <a:bodyPr wrap="none" rtlCol="0" anchor="ctr">
            <a:spAutoFit/>
          </a:bodyPr>
          <a:lstStyle>
            <a:defPPr>
              <a:defRPr lang="en-US"/>
            </a:defPPr>
            <a:lvl1pPr algn="r">
              <a:defRPr sz="2400" b="1">
                <a:solidFill>
                  <a:schemeClr val="accent2">
                    <a:lumMod val="75000"/>
                  </a:schemeClr>
                </a:solidFill>
              </a:defRPr>
            </a:lvl1pPr>
          </a:lstStyle>
          <a:p>
            <a:pPr algn="l"/>
            <a:r>
              <a:rPr lang="en-US" noProof="1">
                <a:solidFill>
                  <a:schemeClr val="accent3">
                    <a:lumMod val="75000"/>
                  </a:schemeClr>
                </a:solidFill>
              </a:rPr>
              <a:t>Lorem Ipsum</a:t>
            </a:r>
          </a:p>
        </p:txBody>
      </p:sp>
      <p:pic>
        <p:nvPicPr>
          <p:cNvPr id="11" name="Graphic 10" descr="Stopwatch">
            <a:extLst>
              <a:ext uri="{FF2B5EF4-FFF2-40B4-BE49-F238E27FC236}">
                <a16:creationId xmlns:a16="http://schemas.microsoft.com/office/drawing/2014/main" id="{88EFD81D-9F16-4854-BD15-D4E90C1543D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02682" y="1553681"/>
            <a:ext cx="454150" cy="454150"/>
          </a:xfrm>
          <a:prstGeom prst="rect">
            <a:avLst/>
          </a:prstGeom>
          <a:effectLst>
            <a:outerShdw blurRad="50800" dist="38100" dir="2700000" algn="tl" rotWithShape="0">
              <a:prstClr val="black">
                <a:alpha val="40000"/>
              </a:prstClr>
            </a:outerShdw>
          </a:effectLst>
        </p:spPr>
      </p:pic>
      <p:pic>
        <p:nvPicPr>
          <p:cNvPr id="12" name="Graphic 11" descr="Gears">
            <a:extLst>
              <a:ext uri="{FF2B5EF4-FFF2-40B4-BE49-F238E27FC236}">
                <a16:creationId xmlns:a16="http://schemas.microsoft.com/office/drawing/2014/main" id="{D578276D-A08D-4DD4-910D-044519B408E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37756" y="1475304"/>
            <a:ext cx="551563" cy="551563"/>
          </a:xfrm>
          <a:prstGeom prst="rect">
            <a:avLst/>
          </a:prstGeom>
          <a:effectLst>
            <a:outerShdw blurRad="50800" dist="38100" dir="2700000" algn="tl" rotWithShape="0">
              <a:prstClr val="black">
                <a:alpha val="40000"/>
              </a:prstClr>
            </a:outerShdw>
          </a:effectLst>
        </p:spPr>
      </p:pic>
      <p:grpSp>
        <p:nvGrpSpPr>
          <p:cNvPr id="14" name="Group 13">
            <a:extLst>
              <a:ext uri="{FF2B5EF4-FFF2-40B4-BE49-F238E27FC236}">
                <a16:creationId xmlns:a16="http://schemas.microsoft.com/office/drawing/2014/main" id="{DF94EBFE-74A4-43C7-88FD-DAE17D06D143}"/>
              </a:ext>
            </a:extLst>
          </p:cNvPr>
          <p:cNvGrpSpPr/>
          <p:nvPr/>
        </p:nvGrpSpPr>
        <p:grpSpPr>
          <a:xfrm>
            <a:off x="1421313" y="1623150"/>
            <a:ext cx="2926080" cy="2736703"/>
            <a:chOff x="332936" y="2627766"/>
            <a:chExt cx="2926080" cy="2736703"/>
          </a:xfrm>
        </p:grpSpPr>
        <p:sp>
          <p:nvSpPr>
            <p:cNvPr id="15" name="TextBox 14">
              <a:extLst>
                <a:ext uri="{FF2B5EF4-FFF2-40B4-BE49-F238E27FC236}">
                  <a16:creationId xmlns:a16="http://schemas.microsoft.com/office/drawing/2014/main" id="{94246B19-DBB9-4136-A5CB-86C080EFE76A}"/>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16" name="TextBox 15">
              <a:extLst>
                <a:ext uri="{FF2B5EF4-FFF2-40B4-BE49-F238E27FC236}">
                  <a16:creationId xmlns:a16="http://schemas.microsoft.com/office/drawing/2014/main" id="{C572FB96-D334-4482-B94B-72D58328E61D}"/>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7" name="Group 16">
            <a:extLst>
              <a:ext uri="{FF2B5EF4-FFF2-40B4-BE49-F238E27FC236}">
                <a16:creationId xmlns:a16="http://schemas.microsoft.com/office/drawing/2014/main" id="{4F59425E-1CDD-4C77-AB4C-E88E56F8DD6C}"/>
              </a:ext>
            </a:extLst>
          </p:cNvPr>
          <p:cNvGrpSpPr/>
          <p:nvPr/>
        </p:nvGrpSpPr>
        <p:grpSpPr>
          <a:xfrm>
            <a:off x="7844606" y="1623150"/>
            <a:ext cx="2926080" cy="2736703"/>
            <a:chOff x="332936" y="2627766"/>
            <a:chExt cx="2926080" cy="2736703"/>
          </a:xfrm>
        </p:grpSpPr>
        <p:sp>
          <p:nvSpPr>
            <p:cNvPr id="18" name="TextBox 17">
              <a:extLst>
                <a:ext uri="{FF2B5EF4-FFF2-40B4-BE49-F238E27FC236}">
                  <a16:creationId xmlns:a16="http://schemas.microsoft.com/office/drawing/2014/main" id="{50659837-64AF-404F-B90E-AD57A954943A}"/>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19" name="TextBox 18">
              <a:extLst>
                <a:ext uri="{FF2B5EF4-FFF2-40B4-BE49-F238E27FC236}">
                  <a16:creationId xmlns:a16="http://schemas.microsoft.com/office/drawing/2014/main" id="{16E2D8B5-4633-4BA0-B6F4-DBF8C0132490}"/>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2-Way Upward Arrow – Slide Template</a:t>
            </a:r>
          </a:p>
        </p:txBody>
      </p:sp>
      <p:sp>
        <p:nvSpPr>
          <p:cNvPr id="3" name="Shape">
            <a:extLst>
              <a:ext uri="{FF2B5EF4-FFF2-40B4-BE49-F238E27FC236}">
                <a16:creationId xmlns:a16="http://schemas.microsoft.com/office/drawing/2014/main" id="{AA7B250F-CD68-4F3F-8C1D-51145400964F}"/>
              </a:ext>
            </a:extLst>
          </p:cNvPr>
          <p:cNvSpPr/>
          <p:nvPr/>
        </p:nvSpPr>
        <p:spPr>
          <a:xfrm>
            <a:off x="5138142" y="969626"/>
            <a:ext cx="2931714" cy="4734293"/>
          </a:xfrm>
          <a:custGeom>
            <a:avLst/>
            <a:gdLst/>
            <a:ahLst/>
            <a:cxnLst>
              <a:cxn ang="0">
                <a:pos x="wd2" y="hd2"/>
              </a:cxn>
              <a:cxn ang="5400000">
                <a:pos x="wd2" y="hd2"/>
              </a:cxn>
              <a:cxn ang="10800000">
                <a:pos x="wd2" y="hd2"/>
              </a:cxn>
              <a:cxn ang="16200000">
                <a:pos x="wd2" y="hd2"/>
              </a:cxn>
            </a:cxnLst>
            <a:rect l="0" t="0" r="r" b="b"/>
            <a:pathLst>
              <a:path w="21281" h="21535" extrusionOk="0">
                <a:moveTo>
                  <a:pt x="17861" y="17175"/>
                </a:moveTo>
                <a:cubicBezTo>
                  <a:pt x="17667" y="17054"/>
                  <a:pt x="17326" y="17140"/>
                  <a:pt x="17326" y="17314"/>
                </a:cubicBezTo>
                <a:lnTo>
                  <a:pt x="17326" y="17885"/>
                </a:lnTo>
                <a:cubicBezTo>
                  <a:pt x="17326" y="18151"/>
                  <a:pt x="16985" y="18365"/>
                  <a:pt x="16561" y="18365"/>
                </a:cubicBezTo>
                <a:lnTo>
                  <a:pt x="10615" y="18365"/>
                </a:lnTo>
                <a:cubicBezTo>
                  <a:pt x="8577" y="18365"/>
                  <a:pt x="6899" y="17389"/>
                  <a:pt x="6715" y="16141"/>
                </a:cubicBezTo>
                <a:cubicBezTo>
                  <a:pt x="6724" y="16066"/>
                  <a:pt x="6724" y="15985"/>
                  <a:pt x="6724" y="15910"/>
                </a:cubicBezTo>
                <a:lnTo>
                  <a:pt x="6724" y="5061"/>
                </a:lnTo>
                <a:lnTo>
                  <a:pt x="6724" y="1964"/>
                </a:lnTo>
                <a:lnTo>
                  <a:pt x="6724" y="0"/>
                </a:lnTo>
                <a:lnTo>
                  <a:pt x="5157" y="982"/>
                </a:lnTo>
                <a:lnTo>
                  <a:pt x="3645" y="1930"/>
                </a:lnTo>
                <a:lnTo>
                  <a:pt x="3617" y="1947"/>
                </a:lnTo>
                <a:lnTo>
                  <a:pt x="280" y="4038"/>
                </a:lnTo>
                <a:cubicBezTo>
                  <a:pt x="-319" y="4414"/>
                  <a:pt x="105" y="5061"/>
                  <a:pt x="953" y="5061"/>
                </a:cubicBezTo>
                <a:lnTo>
                  <a:pt x="2852" y="5061"/>
                </a:lnTo>
                <a:cubicBezTo>
                  <a:pt x="3276" y="5061"/>
                  <a:pt x="3617" y="5274"/>
                  <a:pt x="3617" y="5540"/>
                </a:cubicBezTo>
                <a:lnTo>
                  <a:pt x="3617" y="15910"/>
                </a:lnTo>
                <a:cubicBezTo>
                  <a:pt x="3617" y="15991"/>
                  <a:pt x="3617" y="16066"/>
                  <a:pt x="3627" y="16141"/>
                </a:cubicBezTo>
                <a:cubicBezTo>
                  <a:pt x="3710" y="17094"/>
                  <a:pt x="4272" y="17966"/>
                  <a:pt x="5166" y="18660"/>
                </a:cubicBezTo>
                <a:cubicBezTo>
                  <a:pt x="6448" y="19653"/>
                  <a:pt x="8411" y="20289"/>
                  <a:pt x="10605" y="20289"/>
                </a:cubicBezTo>
                <a:lnTo>
                  <a:pt x="16552" y="20289"/>
                </a:lnTo>
                <a:cubicBezTo>
                  <a:pt x="16976" y="20289"/>
                  <a:pt x="17317" y="20502"/>
                  <a:pt x="17317" y="20768"/>
                </a:cubicBezTo>
                <a:lnTo>
                  <a:pt x="17317" y="21340"/>
                </a:lnTo>
                <a:cubicBezTo>
                  <a:pt x="17317" y="21513"/>
                  <a:pt x="17649" y="21600"/>
                  <a:pt x="17852" y="21479"/>
                </a:cubicBezTo>
                <a:lnTo>
                  <a:pt x="21281" y="19330"/>
                </a:lnTo>
                <a:lnTo>
                  <a:pt x="17861" y="17175"/>
                </a:lnTo>
                <a:close/>
              </a:path>
            </a:pathLst>
          </a:custGeom>
          <a:gradFill flip="none" rotWithShape="1">
            <a:gsLst>
              <a:gs pos="0">
                <a:schemeClr val="accent3"/>
              </a:gs>
              <a:gs pos="100000">
                <a:schemeClr val="accent3">
                  <a:lumMod val="60000"/>
                </a:schemeClr>
              </a:gs>
            </a:gsLst>
            <a:path path="circle">
              <a:fillToRect l="100000" t="100000"/>
            </a:path>
            <a:tileRect r="-100000" b="-100000"/>
          </a:gra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DFFB66CE-E006-4441-A846-5FF4C2CD4385}"/>
              </a:ext>
            </a:extLst>
          </p:cNvPr>
          <p:cNvSpPr/>
          <p:nvPr/>
        </p:nvSpPr>
        <p:spPr>
          <a:xfrm>
            <a:off x="4122143" y="969626"/>
            <a:ext cx="2934254" cy="4734293"/>
          </a:xfrm>
          <a:custGeom>
            <a:avLst/>
            <a:gdLst/>
            <a:ahLst/>
            <a:cxnLst>
              <a:cxn ang="0">
                <a:pos x="wd2" y="hd2"/>
              </a:cxn>
              <a:cxn ang="5400000">
                <a:pos x="wd2" y="hd2"/>
              </a:cxn>
              <a:cxn ang="10800000">
                <a:pos x="wd2" y="hd2"/>
              </a:cxn>
              <a:cxn ang="16200000">
                <a:pos x="wd2" y="hd2"/>
              </a:cxn>
            </a:cxnLst>
            <a:rect l="0" t="0" r="r" b="b"/>
            <a:pathLst>
              <a:path w="21282" h="21535" extrusionOk="0">
                <a:moveTo>
                  <a:pt x="3436" y="17175"/>
                </a:moveTo>
                <a:cubicBezTo>
                  <a:pt x="3629" y="17054"/>
                  <a:pt x="3970" y="17140"/>
                  <a:pt x="3970" y="17314"/>
                </a:cubicBezTo>
                <a:lnTo>
                  <a:pt x="3970" y="17885"/>
                </a:lnTo>
                <a:cubicBezTo>
                  <a:pt x="3970" y="18151"/>
                  <a:pt x="4311" y="18365"/>
                  <a:pt x="4735" y="18365"/>
                </a:cubicBezTo>
                <a:lnTo>
                  <a:pt x="10676" y="18365"/>
                </a:lnTo>
                <a:cubicBezTo>
                  <a:pt x="12711" y="18365"/>
                  <a:pt x="14388" y="17389"/>
                  <a:pt x="14572" y="16141"/>
                </a:cubicBezTo>
                <a:cubicBezTo>
                  <a:pt x="14563" y="16066"/>
                  <a:pt x="14563" y="15985"/>
                  <a:pt x="14563" y="15910"/>
                </a:cubicBezTo>
                <a:lnTo>
                  <a:pt x="14563" y="5061"/>
                </a:lnTo>
                <a:lnTo>
                  <a:pt x="14563" y="1964"/>
                </a:lnTo>
                <a:lnTo>
                  <a:pt x="14563" y="0"/>
                </a:lnTo>
                <a:lnTo>
                  <a:pt x="16129" y="982"/>
                </a:lnTo>
                <a:lnTo>
                  <a:pt x="17639" y="1930"/>
                </a:lnTo>
                <a:lnTo>
                  <a:pt x="17667" y="1947"/>
                </a:lnTo>
                <a:lnTo>
                  <a:pt x="21001" y="4038"/>
                </a:lnTo>
                <a:cubicBezTo>
                  <a:pt x="21600" y="4414"/>
                  <a:pt x="21176" y="5061"/>
                  <a:pt x="20329" y="5061"/>
                </a:cubicBezTo>
                <a:lnTo>
                  <a:pt x="18413" y="5061"/>
                </a:lnTo>
                <a:cubicBezTo>
                  <a:pt x="17989" y="5061"/>
                  <a:pt x="17648" y="5274"/>
                  <a:pt x="17648" y="5540"/>
                </a:cubicBezTo>
                <a:lnTo>
                  <a:pt x="17648" y="15910"/>
                </a:lnTo>
                <a:cubicBezTo>
                  <a:pt x="17648" y="15991"/>
                  <a:pt x="17648" y="16066"/>
                  <a:pt x="17639" y="16141"/>
                </a:cubicBezTo>
                <a:cubicBezTo>
                  <a:pt x="17556" y="17094"/>
                  <a:pt x="16994" y="17966"/>
                  <a:pt x="16101" y="18660"/>
                </a:cubicBezTo>
                <a:cubicBezTo>
                  <a:pt x="14821" y="19653"/>
                  <a:pt x="12859" y="20289"/>
                  <a:pt x="10666" y="20289"/>
                </a:cubicBezTo>
                <a:lnTo>
                  <a:pt x="4725" y="20289"/>
                </a:lnTo>
                <a:cubicBezTo>
                  <a:pt x="4302" y="20289"/>
                  <a:pt x="3961" y="20502"/>
                  <a:pt x="3961" y="20768"/>
                </a:cubicBezTo>
                <a:lnTo>
                  <a:pt x="3961" y="21340"/>
                </a:lnTo>
                <a:cubicBezTo>
                  <a:pt x="3961" y="21513"/>
                  <a:pt x="3629" y="21600"/>
                  <a:pt x="3427" y="21479"/>
                </a:cubicBezTo>
                <a:lnTo>
                  <a:pt x="0" y="19330"/>
                </a:lnTo>
                <a:lnTo>
                  <a:pt x="3436" y="17175"/>
                </a:lnTo>
                <a:close/>
              </a:path>
            </a:pathLst>
          </a:custGeom>
          <a:gradFill flip="none" rotWithShape="1">
            <a:gsLst>
              <a:gs pos="0">
                <a:schemeClr val="accent2"/>
              </a:gs>
              <a:gs pos="100000">
                <a:schemeClr val="accent2">
                  <a:lumMod val="75000"/>
                </a:schemeClr>
              </a:gs>
            </a:gsLst>
            <a:path path="circle">
              <a:fillToRect t="100000" r="100000"/>
            </a:path>
            <a:tileRect l="-100000" b="-100000"/>
          </a:gradFill>
          <a:ln w="12700">
            <a:miter lim="400000"/>
          </a:ln>
        </p:spPr>
        <p:txBody>
          <a:bodyPr lIns="38100" tIns="38100" rIns="38100" bIns="38100" anchor="ctr"/>
          <a:lstStyle/>
          <a:p>
            <a:endParaRPr sz="3000">
              <a:solidFill>
                <a:srgbClr val="FFFFFF"/>
              </a:solidFill>
            </a:endParaRPr>
          </a:p>
        </p:txBody>
      </p:sp>
      <p:sp>
        <p:nvSpPr>
          <p:cNvPr id="6" name="TextBox 5">
            <a:extLst>
              <a:ext uri="{FF2B5EF4-FFF2-40B4-BE49-F238E27FC236}">
                <a16:creationId xmlns:a16="http://schemas.microsoft.com/office/drawing/2014/main" id="{24A5AA63-9FFE-4702-B965-FAB482032AC2}"/>
              </a:ext>
            </a:extLst>
          </p:cNvPr>
          <p:cNvSpPr txBox="1"/>
          <p:nvPr/>
        </p:nvSpPr>
        <p:spPr>
          <a:xfrm>
            <a:off x="1962531" y="4937437"/>
            <a:ext cx="1843645" cy="461665"/>
          </a:xfrm>
          <a:prstGeom prst="rect">
            <a:avLst/>
          </a:prstGeom>
          <a:noFill/>
        </p:spPr>
        <p:txBody>
          <a:bodyPr wrap="none" rtlCol="0" anchor="ctr">
            <a:spAutoFit/>
          </a:bodyPr>
          <a:lstStyle>
            <a:defPPr>
              <a:defRPr lang="en-US"/>
            </a:defPPr>
            <a:lvl1pPr algn="r">
              <a:defRPr sz="2400" b="1">
                <a:solidFill>
                  <a:schemeClr val="accent2">
                    <a:lumMod val="75000"/>
                  </a:schemeClr>
                </a:solidFill>
              </a:defRPr>
            </a:lvl1pPr>
          </a:lstStyle>
          <a:p>
            <a:r>
              <a:rPr lang="en-US" noProof="1">
                <a:solidFill>
                  <a:schemeClr val="accent2"/>
                </a:solidFill>
              </a:rPr>
              <a:t>Lorem Ipsum</a:t>
            </a:r>
          </a:p>
        </p:txBody>
      </p:sp>
      <p:sp>
        <p:nvSpPr>
          <p:cNvPr id="9" name="TextBox 8">
            <a:extLst>
              <a:ext uri="{FF2B5EF4-FFF2-40B4-BE49-F238E27FC236}">
                <a16:creationId xmlns:a16="http://schemas.microsoft.com/office/drawing/2014/main" id="{6D3634C7-1D8A-4981-BFB2-5489FC6170B8}"/>
              </a:ext>
            </a:extLst>
          </p:cNvPr>
          <p:cNvSpPr txBox="1"/>
          <p:nvPr/>
        </p:nvSpPr>
        <p:spPr>
          <a:xfrm>
            <a:off x="8385824" y="4937437"/>
            <a:ext cx="1843645" cy="461665"/>
          </a:xfrm>
          <a:prstGeom prst="rect">
            <a:avLst/>
          </a:prstGeom>
          <a:noFill/>
        </p:spPr>
        <p:txBody>
          <a:bodyPr wrap="none" rtlCol="0" anchor="ctr">
            <a:spAutoFit/>
          </a:bodyPr>
          <a:lstStyle>
            <a:defPPr>
              <a:defRPr lang="en-US"/>
            </a:defPPr>
            <a:lvl1pPr algn="r">
              <a:defRPr sz="2400" b="1">
                <a:solidFill>
                  <a:schemeClr val="accent2">
                    <a:lumMod val="75000"/>
                  </a:schemeClr>
                </a:solidFill>
              </a:defRPr>
            </a:lvl1pPr>
          </a:lstStyle>
          <a:p>
            <a:pPr algn="l"/>
            <a:r>
              <a:rPr lang="en-US" noProof="1">
                <a:solidFill>
                  <a:schemeClr val="accent3"/>
                </a:solidFill>
              </a:rPr>
              <a:t>Lorem Ipsum</a:t>
            </a:r>
          </a:p>
        </p:txBody>
      </p:sp>
      <p:pic>
        <p:nvPicPr>
          <p:cNvPr id="11" name="Graphic 10" descr="Stopwatch">
            <a:extLst>
              <a:ext uri="{FF2B5EF4-FFF2-40B4-BE49-F238E27FC236}">
                <a16:creationId xmlns:a16="http://schemas.microsoft.com/office/drawing/2014/main" id="{88EFD81D-9F16-4854-BD15-D4E90C1543D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02682" y="1553681"/>
            <a:ext cx="454150" cy="454150"/>
          </a:xfrm>
          <a:prstGeom prst="rect">
            <a:avLst/>
          </a:prstGeom>
          <a:effectLst>
            <a:outerShdw blurRad="50800" dist="38100" dir="2700000" algn="tl" rotWithShape="0">
              <a:prstClr val="black">
                <a:alpha val="40000"/>
              </a:prstClr>
            </a:outerShdw>
          </a:effectLst>
        </p:spPr>
      </p:pic>
      <p:pic>
        <p:nvPicPr>
          <p:cNvPr id="12" name="Graphic 11" descr="Gears">
            <a:extLst>
              <a:ext uri="{FF2B5EF4-FFF2-40B4-BE49-F238E27FC236}">
                <a16:creationId xmlns:a16="http://schemas.microsoft.com/office/drawing/2014/main" id="{D578276D-A08D-4DD4-910D-044519B408E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37756" y="1475304"/>
            <a:ext cx="551563" cy="551563"/>
          </a:xfrm>
          <a:prstGeom prst="rect">
            <a:avLst/>
          </a:prstGeom>
          <a:effectLst>
            <a:outerShdw blurRad="50800" dist="38100" dir="2700000" algn="tl" rotWithShape="0">
              <a:prstClr val="black">
                <a:alpha val="40000"/>
              </a:prstClr>
            </a:outerShdw>
          </a:effectLst>
        </p:spPr>
      </p:pic>
      <p:grpSp>
        <p:nvGrpSpPr>
          <p:cNvPr id="14" name="Group 13">
            <a:extLst>
              <a:ext uri="{FF2B5EF4-FFF2-40B4-BE49-F238E27FC236}">
                <a16:creationId xmlns:a16="http://schemas.microsoft.com/office/drawing/2014/main" id="{DF94EBFE-74A4-43C7-88FD-DAE17D06D143}"/>
              </a:ext>
            </a:extLst>
          </p:cNvPr>
          <p:cNvGrpSpPr/>
          <p:nvPr/>
        </p:nvGrpSpPr>
        <p:grpSpPr>
          <a:xfrm>
            <a:off x="1421313" y="1623150"/>
            <a:ext cx="2926080" cy="2736703"/>
            <a:chOff x="332936" y="2627766"/>
            <a:chExt cx="2926080" cy="2736703"/>
          </a:xfrm>
        </p:grpSpPr>
        <p:sp>
          <p:nvSpPr>
            <p:cNvPr id="15" name="TextBox 14">
              <a:extLst>
                <a:ext uri="{FF2B5EF4-FFF2-40B4-BE49-F238E27FC236}">
                  <a16:creationId xmlns:a16="http://schemas.microsoft.com/office/drawing/2014/main" id="{94246B19-DBB9-4136-A5CB-86C080EFE76A}"/>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16" name="TextBox 15">
              <a:extLst>
                <a:ext uri="{FF2B5EF4-FFF2-40B4-BE49-F238E27FC236}">
                  <a16:creationId xmlns:a16="http://schemas.microsoft.com/office/drawing/2014/main" id="{C572FB96-D334-4482-B94B-72D58328E61D}"/>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7" name="Group 16">
            <a:extLst>
              <a:ext uri="{FF2B5EF4-FFF2-40B4-BE49-F238E27FC236}">
                <a16:creationId xmlns:a16="http://schemas.microsoft.com/office/drawing/2014/main" id="{4F59425E-1CDD-4C77-AB4C-E88E56F8DD6C}"/>
              </a:ext>
            </a:extLst>
          </p:cNvPr>
          <p:cNvGrpSpPr/>
          <p:nvPr/>
        </p:nvGrpSpPr>
        <p:grpSpPr>
          <a:xfrm>
            <a:off x="7844606" y="1623150"/>
            <a:ext cx="2926080" cy="2736703"/>
            <a:chOff x="332936" y="2627766"/>
            <a:chExt cx="2926080" cy="2736703"/>
          </a:xfrm>
        </p:grpSpPr>
        <p:sp>
          <p:nvSpPr>
            <p:cNvPr id="18" name="TextBox 17">
              <a:extLst>
                <a:ext uri="{FF2B5EF4-FFF2-40B4-BE49-F238E27FC236}">
                  <a16:creationId xmlns:a16="http://schemas.microsoft.com/office/drawing/2014/main" id="{50659837-64AF-404F-B90E-AD57A954943A}"/>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19" name="TextBox 18">
              <a:extLst>
                <a:ext uri="{FF2B5EF4-FFF2-40B4-BE49-F238E27FC236}">
                  <a16:creationId xmlns:a16="http://schemas.microsoft.com/office/drawing/2014/main" id="{16E2D8B5-4633-4BA0-B6F4-DBF8C0132490}"/>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4109211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8486</TotalTime>
  <Words>381</Words>
  <PresentationFormat>Widescreen</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2-Way Upward Arrow – Slide Template</vt:lpstr>
      <vt:lpstr>2-Way Upward Arrow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2-Way Upward Arrow</dc:title>
  <dc:creator>PresentationGO.com</dc:creator>
  <dc:description>© Copyright PresentationGO.com</dc:description>
  <dcterms:created xsi:type="dcterms:W3CDTF">2014-11-26T05:14:11Z</dcterms:created>
  <dcterms:modified xsi:type="dcterms:W3CDTF">2021-07-01T18:47:58Z</dcterms:modified>
  <cp:category>Charts &amp; Diagrams</cp:category>
</cp:coreProperties>
</file>