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7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524F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46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20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52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54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Rocket Chart – Slide Template</a:t>
            </a: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1D5F8C5-941D-4DAC-8118-86E048C76E22}"/>
              </a:ext>
            </a:extLst>
          </p:cNvPr>
          <p:cNvSpPr/>
          <p:nvPr/>
        </p:nvSpPr>
        <p:spPr>
          <a:xfrm>
            <a:off x="5170343" y="4738098"/>
            <a:ext cx="1968717" cy="156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32348975-9412-4620-AB8D-A11C79F2258C}"/>
              </a:ext>
            </a:extLst>
          </p:cNvPr>
          <p:cNvSpPr/>
          <p:nvPr/>
        </p:nvSpPr>
        <p:spPr>
          <a:xfrm>
            <a:off x="5601754" y="4569743"/>
            <a:ext cx="1051083" cy="1129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DBAF008-C23A-43A6-B83C-CA4E541F59EA}"/>
              </a:ext>
            </a:extLst>
          </p:cNvPr>
          <p:cNvSpPr/>
          <p:nvPr/>
        </p:nvSpPr>
        <p:spPr>
          <a:xfrm>
            <a:off x="5738543" y="4569743"/>
            <a:ext cx="782745" cy="717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248D1E9A-90BD-42B4-ADF7-503039AE8B3B}"/>
              </a:ext>
            </a:extLst>
          </p:cNvPr>
          <p:cNvSpPr/>
          <p:nvPr/>
        </p:nvSpPr>
        <p:spPr>
          <a:xfrm>
            <a:off x="5433286" y="893392"/>
            <a:ext cx="1328568" cy="187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21600" y="10679"/>
                </a:lnTo>
                <a:cubicBezTo>
                  <a:pt x="18998" y="6280"/>
                  <a:pt x="15324" y="2579"/>
                  <a:pt x="10800" y="0"/>
                </a:cubicBezTo>
                <a:cubicBezTo>
                  <a:pt x="6293" y="2579"/>
                  <a:pt x="2602" y="6280"/>
                  <a:pt x="0" y="10679"/>
                </a:cubicBezTo>
                <a:lnTo>
                  <a:pt x="108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27581C8B-DACF-42E2-B89B-24B7198BEB80}"/>
              </a:ext>
            </a:extLst>
          </p:cNvPr>
          <p:cNvSpPr/>
          <p:nvPr/>
        </p:nvSpPr>
        <p:spPr>
          <a:xfrm>
            <a:off x="6144645" y="1908125"/>
            <a:ext cx="886060" cy="208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62" y="21600"/>
                </a:moveTo>
                <a:cubicBezTo>
                  <a:pt x="20937" y="19005"/>
                  <a:pt x="21600" y="16311"/>
                  <a:pt x="21600" y="13542"/>
                </a:cubicBezTo>
                <a:cubicBezTo>
                  <a:pt x="21600" y="8699"/>
                  <a:pt x="19560" y="4051"/>
                  <a:pt x="15888" y="0"/>
                </a:cubicBezTo>
                <a:lnTo>
                  <a:pt x="0" y="9654"/>
                </a:lnTo>
                <a:lnTo>
                  <a:pt x="19662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8AE484AA-712E-4FDE-9900-69FBB71BFE3F}"/>
              </a:ext>
            </a:extLst>
          </p:cNvPr>
          <p:cNvSpPr/>
          <p:nvPr/>
        </p:nvSpPr>
        <p:spPr>
          <a:xfrm>
            <a:off x="5265908" y="2901936"/>
            <a:ext cx="1661231" cy="1448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786" y="0"/>
                </a:moveTo>
                <a:lnTo>
                  <a:pt x="10786" y="0"/>
                </a:lnTo>
                <a:lnTo>
                  <a:pt x="10786" y="0"/>
                </a:lnTo>
                <a:lnTo>
                  <a:pt x="0" y="17626"/>
                </a:lnTo>
                <a:cubicBezTo>
                  <a:pt x="258" y="18888"/>
                  <a:pt x="571" y="20151"/>
                  <a:pt x="911" y="21382"/>
                </a:cubicBezTo>
                <a:cubicBezTo>
                  <a:pt x="939" y="21475"/>
                  <a:pt x="1007" y="21538"/>
                  <a:pt x="1102" y="21569"/>
                </a:cubicBezTo>
                <a:cubicBezTo>
                  <a:pt x="1197" y="21600"/>
                  <a:pt x="1306" y="21584"/>
                  <a:pt x="1387" y="21522"/>
                </a:cubicBezTo>
                <a:cubicBezTo>
                  <a:pt x="4366" y="19387"/>
                  <a:pt x="7522" y="18296"/>
                  <a:pt x="10800" y="18296"/>
                </a:cubicBezTo>
                <a:cubicBezTo>
                  <a:pt x="14078" y="18296"/>
                  <a:pt x="17234" y="19387"/>
                  <a:pt x="20213" y="21522"/>
                </a:cubicBezTo>
                <a:cubicBezTo>
                  <a:pt x="20294" y="21584"/>
                  <a:pt x="20403" y="21600"/>
                  <a:pt x="20498" y="21569"/>
                </a:cubicBezTo>
                <a:cubicBezTo>
                  <a:pt x="20593" y="21538"/>
                  <a:pt x="20661" y="21475"/>
                  <a:pt x="20689" y="21382"/>
                </a:cubicBezTo>
                <a:cubicBezTo>
                  <a:pt x="21029" y="20151"/>
                  <a:pt x="21342" y="18904"/>
                  <a:pt x="21600" y="17626"/>
                </a:cubicBezTo>
                <a:lnTo>
                  <a:pt x="1078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3CFA8355-783C-4939-8C22-3ADC3DBF8BB5}"/>
              </a:ext>
            </a:extLst>
          </p:cNvPr>
          <p:cNvSpPr/>
          <p:nvPr/>
        </p:nvSpPr>
        <p:spPr>
          <a:xfrm>
            <a:off x="5161296" y="1908125"/>
            <a:ext cx="886063" cy="208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12" y="0"/>
                </a:moveTo>
                <a:cubicBezTo>
                  <a:pt x="2040" y="4051"/>
                  <a:pt x="0" y="8699"/>
                  <a:pt x="0" y="13542"/>
                </a:cubicBezTo>
                <a:cubicBezTo>
                  <a:pt x="0" y="16311"/>
                  <a:pt x="638" y="19005"/>
                  <a:pt x="1938" y="21600"/>
                </a:cubicBezTo>
                <a:lnTo>
                  <a:pt x="21600" y="9654"/>
                </a:lnTo>
                <a:lnTo>
                  <a:pt x="571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15BD87B-51D5-488A-9BCD-6BEA690DEFAD}"/>
              </a:ext>
            </a:extLst>
          </p:cNvPr>
          <p:cNvSpPr txBox="1"/>
          <p:nvPr/>
        </p:nvSpPr>
        <p:spPr>
          <a:xfrm>
            <a:off x="5882227" y="21962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51E87C-EF62-426D-8748-5DD935AB5B3B}"/>
              </a:ext>
            </a:extLst>
          </p:cNvPr>
          <p:cNvSpPr txBox="1"/>
          <p:nvPr/>
        </p:nvSpPr>
        <p:spPr>
          <a:xfrm>
            <a:off x="6183979" y="26432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75CDB23-2316-4C0C-A25C-9B0DA9CB7D3D}"/>
              </a:ext>
            </a:extLst>
          </p:cNvPr>
          <p:cNvSpPr txBox="1"/>
          <p:nvPr/>
        </p:nvSpPr>
        <p:spPr>
          <a:xfrm>
            <a:off x="5882227" y="30374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F4EE223-E310-4E5E-B811-E64DCA55C7A8}"/>
              </a:ext>
            </a:extLst>
          </p:cNvPr>
          <p:cNvSpPr txBox="1"/>
          <p:nvPr/>
        </p:nvSpPr>
        <p:spPr>
          <a:xfrm>
            <a:off x="5598763" y="26432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64" name="Graphic 63" descr="Bar graph with upward trend outline">
            <a:extLst>
              <a:ext uri="{FF2B5EF4-FFF2-40B4-BE49-F238E27FC236}">
                <a16:creationId xmlns:a16="http://schemas.microsoft.com/office/drawing/2014/main" id="{99E5664D-B14B-4754-8C44-7F7FD1111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4365" y="3457706"/>
            <a:ext cx="443270" cy="443270"/>
          </a:xfrm>
          <a:prstGeom prst="rect">
            <a:avLst/>
          </a:prstGeom>
        </p:spPr>
      </p:pic>
      <p:pic>
        <p:nvPicPr>
          <p:cNvPr id="65" name="Graphic 64" descr="Checklist outline">
            <a:extLst>
              <a:ext uri="{FF2B5EF4-FFF2-40B4-BE49-F238E27FC236}">
                <a16:creationId xmlns:a16="http://schemas.microsoft.com/office/drawing/2014/main" id="{CA46747D-F744-4B91-AB29-FABC56A9AD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1719" y="2616320"/>
            <a:ext cx="423151" cy="423151"/>
          </a:xfrm>
          <a:prstGeom prst="rect">
            <a:avLst/>
          </a:prstGeom>
        </p:spPr>
      </p:pic>
      <p:pic>
        <p:nvPicPr>
          <p:cNvPr id="66" name="Graphic 65" descr="Customer review outline">
            <a:extLst>
              <a:ext uri="{FF2B5EF4-FFF2-40B4-BE49-F238E27FC236}">
                <a16:creationId xmlns:a16="http://schemas.microsoft.com/office/drawing/2014/main" id="{A779D631-FC47-47F9-A273-D042995792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2234" y="2624704"/>
            <a:ext cx="406382" cy="406382"/>
          </a:xfrm>
          <a:prstGeom prst="rect">
            <a:avLst/>
          </a:prstGeom>
        </p:spPr>
      </p:pic>
      <p:pic>
        <p:nvPicPr>
          <p:cNvPr id="67" name="Graphic 66" descr="Handshake outline">
            <a:extLst>
              <a:ext uri="{FF2B5EF4-FFF2-40B4-BE49-F238E27FC236}">
                <a16:creationId xmlns:a16="http://schemas.microsoft.com/office/drawing/2014/main" id="{BE8AD82C-79CD-413B-8BA4-8B9807E446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72843" y="1617955"/>
            <a:ext cx="446314" cy="446314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8A9F1A15-70A8-4B2C-8A72-4D14EC77CE35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05D5ABF-059E-4674-B978-DDA55A9D13B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1776D90-43F3-48EE-A869-55C3D611178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3B7C05-1A83-4A0E-83CB-8E519932B5CE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5111AB0-39E7-4BD6-85DA-9B558222205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9579F0F-90F9-40D8-82FF-6C90931643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CE1ACCB-30FF-4AB3-9DC9-39ACEE3F55F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AB9EB81-44EA-4DC7-8E3F-7258830B6B0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236A598-019E-4881-BCD9-2C3F78C720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EE288E2-CEC6-43E0-A148-32D53F44DBAF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368941C-4513-4788-885C-8F68D81389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F7215B-7B6F-40AD-8ADD-A9CBB6886A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96BE4CF-9A30-4C9F-96AC-49E51C8ED996}"/>
              </a:ext>
            </a:extLst>
          </p:cNvPr>
          <p:cNvSpPr/>
          <p:nvPr/>
        </p:nvSpPr>
        <p:spPr>
          <a:xfrm>
            <a:off x="4401864" y="3580656"/>
            <a:ext cx="3352483" cy="1404373"/>
          </a:xfrm>
          <a:custGeom>
            <a:avLst/>
            <a:gdLst>
              <a:gd name="connsiteX0" fmla="*/ 1703124 w 3352483"/>
              <a:gd name="connsiteY0" fmla="*/ 583965 h 1404373"/>
              <a:gd name="connsiteX1" fmla="*/ 2275416 w 3352483"/>
              <a:gd name="connsiteY1" fmla="*/ 722848 h 1404373"/>
              <a:gd name="connsiteX2" fmla="*/ 2352341 w 3352483"/>
              <a:gd name="connsiteY2" fmla="*/ 935407 h 1404373"/>
              <a:gd name="connsiteX3" fmla="*/ 2316544 w 3352483"/>
              <a:gd name="connsiteY3" fmla="*/ 970144 h 1404373"/>
              <a:gd name="connsiteX4" fmla="*/ 1703124 w 3352483"/>
              <a:gd name="connsiteY4" fmla="*/ 934357 h 1404373"/>
              <a:gd name="connsiteX5" fmla="*/ 1089704 w 3352483"/>
              <a:gd name="connsiteY5" fmla="*/ 970144 h 1404373"/>
              <a:gd name="connsiteX6" fmla="*/ 1053907 w 3352483"/>
              <a:gd name="connsiteY6" fmla="*/ 935407 h 1404373"/>
              <a:gd name="connsiteX7" fmla="*/ 1130680 w 3352483"/>
              <a:gd name="connsiteY7" fmla="*/ 722848 h 1404373"/>
              <a:gd name="connsiteX8" fmla="*/ 1703124 w 3352483"/>
              <a:gd name="connsiteY8" fmla="*/ 583965 h 1404373"/>
              <a:gd name="connsiteX9" fmla="*/ 2686280 w 3352483"/>
              <a:gd name="connsiteY9" fmla="*/ 8405 h 1404373"/>
              <a:gd name="connsiteX10" fmla="*/ 3298633 w 3352483"/>
              <a:gd name="connsiteY10" fmla="*/ 943812 h 1404373"/>
              <a:gd name="connsiteX11" fmla="*/ 3352252 w 3352483"/>
              <a:gd name="connsiteY11" fmla="*/ 1366830 h 1404373"/>
              <a:gd name="connsiteX12" fmla="*/ 3277612 w 3352483"/>
              <a:gd name="connsiteY12" fmla="*/ 1387843 h 1404373"/>
              <a:gd name="connsiteX13" fmla="*/ 2942950 w 3352483"/>
              <a:gd name="connsiteY13" fmla="*/ 958587 h 1404373"/>
              <a:gd name="connsiteX14" fmla="*/ 2550557 w 3352483"/>
              <a:gd name="connsiteY14" fmla="*/ 699733 h 1404373"/>
              <a:gd name="connsiteX15" fmla="*/ 2686280 w 3352483"/>
              <a:gd name="connsiteY15" fmla="*/ 8405 h 1404373"/>
              <a:gd name="connsiteX16" fmla="*/ 683117 w 3352483"/>
              <a:gd name="connsiteY16" fmla="*/ 0 h 1404373"/>
              <a:gd name="connsiteX17" fmla="*/ 817774 w 3352483"/>
              <a:gd name="connsiteY17" fmla="*/ 696581 h 1404373"/>
              <a:gd name="connsiteX18" fmla="*/ 408472 w 3352483"/>
              <a:gd name="connsiteY18" fmla="*/ 959638 h 1404373"/>
              <a:gd name="connsiteX19" fmla="*/ 73810 w 3352483"/>
              <a:gd name="connsiteY19" fmla="*/ 1388894 h 1404373"/>
              <a:gd name="connsiteX20" fmla="*/ 236 w 3352483"/>
              <a:gd name="connsiteY20" fmla="*/ 1367881 h 1404373"/>
              <a:gd name="connsiteX21" fmla="*/ 53855 w 3352483"/>
              <a:gd name="connsiteY21" fmla="*/ 944863 h 1404373"/>
              <a:gd name="connsiteX22" fmla="*/ 683117 w 3352483"/>
              <a:gd name="connsiteY22" fmla="*/ 0 h 140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52483" h="1404373">
                <a:moveTo>
                  <a:pt x="1703124" y="583965"/>
                </a:moveTo>
                <a:cubicBezTo>
                  <a:pt x="1898864" y="583965"/>
                  <a:pt x="2091405" y="630259"/>
                  <a:pt x="2275416" y="722848"/>
                </a:cubicBezTo>
                <a:cubicBezTo>
                  <a:pt x="2295523" y="792322"/>
                  <a:pt x="2320657" y="863832"/>
                  <a:pt x="2352341" y="935407"/>
                </a:cubicBezTo>
                <a:cubicBezTo>
                  <a:pt x="2360719" y="954385"/>
                  <a:pt x="2340764" y="973296"/>
                  <a:pt x="2316544" y="970144"/>
                </a:cubicBezTo>
                <a:cubicBezTo>
                  <a:pt x="2220730" y="957537"/>
                  <a:pt x="2001837" y="934357"/>
                  <a:pt x="1703124" y="934357"/>
                </a:cubicBezTo>
                <a:cubicBezTo>
                  <a:pt x="1404259" y="934357"/>
                  <a:pt x="1186432" y="957537"/>
                  <a:pt x="1089704" y="970144"/>
                </a:cubicBezTo>
                <a:cubicBezTo>
                  <a:pt x="1065484" y="973296"/>
                  <a:pt x="1045377" y="954385"/>
                  <a:pt x="1053907" y="935407"/>
                </a:cubicBezTo>
                <a:cubicBezTo>
                  <a:pt x="1085439" y="864948"/>
                  <a:pt x="1110725" y="792322"/>
                  <a:pt x="1130680" y="722848"/>
                </a:cubicBezTo>
                <a:cubicBezTo>
                  <a:pt x="1313777" y="630259"/>
                  <a:pt x="1506318" y="583965"/>
                  <a:pt x="1703124" y="583965"/>
                </a:cubicBezTo>
                <a:close/>
                <a:moveTo>
                  <a:pt x="2686280" y="8405"/>
                </a:moveTo>
                <a:cubicBezTo>
                  <a:pt x="3020789" y="203104"/>
                  <a:pt x="3249127" y="549228"/>
                  <a:pt x="3298633" y="943812"/>
                </a:cubicBezTo>
                <a:lnTo>
                  <a:pt x="3352252" y="1366830"/>
                </a:lnTo>
                <a:cubicBezTo>
                  <a:pt x="3356518" y="1401568"/>
                  <a:pt x="3300766" y="1417327"/>
                  <a:pt x="3277612" y="1387843"/>
                </a:cubicBezTo>
                <a:lnTo>
                  <a:pt x="2942950" y="958587"/>
                </a:lnTo>
                <a:cubicBezTo>
                  <a:pt x="2843024" y="829160"/>
                  <a:pt x="2704102" y="739724"/>
                  <a:pt x="2550557" y="699733"/>
                </a:cubicBezTo>
                <a:cubicBezTo>
                  <a:pt x="2617885" y="477718"/>
                  <a:pt x="2663126" y="246246"/>
                  <a:pt x="2686280" y="8405"/>
                </a:cubicBezTo>
                <a:close/>
                <a:moveTo>
                  <a:pt x="683117" y="0"/>
                </a:moveTo>
                <a:cubicBezTo>
                  <a:pt x="706270" y="239877"/>
                  <a:pt x="751511" y="472464"/>
                  <a:pt x="817774" y="696581"/>
                </a:cubicBezTo>
                <a:cubicBezTo>
                  <a:pt x="657830" y="734470"/>
                  <a:pt x="512663" y="826008"/>
                  <a:pt x="408472" y="959638"/>
                </a:cubicBezTo>
                <a:lnTo>
                  <a:pt x="73810" y="1388894"/>
                </a:lnTo>
                <a:cubicBezTo>
                  <a:pt x="50656" y="1418378"/>
                  <a:pt x="-4029" y="1402618"/>
                  <a:pt x="236" y="1367881"/>
                </a:cubicBezTo>
                <a:lnTo>
                  <a:pt x="53855" y="944863"/>
                </a:lnTo>
                <a:cubicBezTo>
                  <a:pt x="104275" y="543974"/>
                  <a:pt x="339011" y="193582"/>
                  <a:pt x="683117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020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4-Part Rocket Chart – Slide Template</a:t>
            </a:r>
          </a:p>
        </p:txBody>
      </p:sp>
      <p:sp>
        <p:nvSpPr>
          <p:cNvPr id="18" name="Shape">
            <a:extLst>
              <a:ext uri="{FF2B5EF4-FFF2-40B4-BE49-F238E27FC236}">
                <a16:creationId xmlns:a16="http://schemas.microsoft.com/office/drawing/2014/main" id="{21D5F8C5-941D-4DAC-8118-86E048C76E22}"/>
              </a:ext>
            </a:extLst>
          </p:cNvPr>
          <p:cNvSpPr/>
          <p:nvPr/>
        </p:nvSpPr>
        <p:spPr>
          <a:xfrm>
            <a:off x="5170343" y="4738098"/>
            <a:ext cx="1968717" cy="15678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89" h="21600" extrusionOk="0">
                <a:moveTo>
                  <a:pt x="19488" y="18947"/>
                </a:moveTo>
                <a:cubicBezTo>
                  <a:pt x="19188" y="18947"/>
                  <a:pt x="18912" y="19020"/>
                  <a:pt x="18658" y="19165"/>
                </a:cubicBezTo>
                <a:cubicBezTo>
                  <a:pt x="18092" y="18135"/>
                  <a:pt x="17181" y="17425"/>
                  <a:pt x="16131" y="17309"/>
                </a:cubicBezTo>
                <a:cubicBezTo>
                  <a:pt x="15727" y="16062"/>
                  <a:pt x="14862" y="15105"/>
                  <a:pt x="13812" y="14772"/>
                </a:cubicBezTo>
                <a:lnTo>
                  <a:pt x="13812" y="0"/>
                </a:lnTo>
                <a:lnTo>
                  <a:pt x="7062" y="0"/>
                </a:lnTo>
                <a:lnTo>
                  <a:pt x="7062" y="15598"/>
                </a:lnTo>
                <a:cubicBezTo>
                  <a:pt x="6335" y="15903"/>
                  <a:pt x="5781" y="16700"/>
                  <a:pt x="5642" y="17671"/>
                </a:cubicBezTo>
                <a:cubicBezTo>
                  <a:pt x="4812" y="18135"/>
                  <a:pt x="4165" y="19005"/>
                  <a:pt x="3842" y="20078"/>
                </a:cubicBezTo>
                <a:cubicBezTo>
                  <a:pt x="3462" y="19397"/>
                  <a:pt x="2827" y="18947"/>
                  <a:pt x="2112" y="18947"/>
                </a:cubicBezTo>
                <a:cubicBezTo>
                  <a:pt x="946" y="18947"/>
                  <a:pt x="0" y="20136"/>
                  <a:pt x="0" y="21600"/>
                </a:cubicBezTo>
                <a:lnTo>
                  <a:pt x="3623" y="21600"/>
                </a:lnTo>
                <a:lnTo>
                  <a:pt x="4223" y="21600"/>
                </a:lnTo>
                <a:lnTo>
                  <a:pt x="7050" y="21600"/>
                </a:lnTo>
                <a:lnTo>
                  <a:pt x="10488" y="21600"/>
                </a:lnTo>
                <a:lnTo>
                  <a:pt x="12381" y="21600"/>
                </a:lnTo>
                <a:lnTo>
                  <a:pt x="13800" y="21600"/>
                </a:lnTo>
                <a:lnTo>
                  <a:pt x="17365" y="21600"/>
                </a:lnTo>
                <a:lnTo>
                  <a:pt x="19246" y="21600"/>
                </a:lnTo>
                <a:lnTo>
                  <a:pt x="21588" y="21600"/>
                </a:lnTo>
                <a:cubicBezTo>
                  <a:pt x="21600" y="20136"/>
                  <a:pt x="20654" y="18947"/>
                  <a:pt x="19488" y="1894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32348975-9412-4620-AB8D-A11C79F2258C}"/>
              </a:ext>
            </a:extLst>
          </p:cNvPr>
          <p:cNvSpPr/>
          <p:nvPr/>
        </p:nvSpPr>
        <p:spPr>
          <a:xfrm>
            <a:off x="5601754" y="4569743"/>
            <a:ext cx="1051083" cy="11290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58" h="21600" extrusionOk="0">
                <a:moveTo>
                  <a:pt x="10071" y="0"/>
                </a:moveTo>
                <a:cubicBezTo>
                  <a:pt x="6241" y="0"/>
                  <a:pt x="3070" y="181"/>
                  <a:pt x="771" y="362"/>
                </a:cubicBezTo>
                <a:cubicBezTo>
                  <a:pt x="431" y="1852"/>
                  <a:pt x="90" y="3865"/>
                  <a:pt x="5" y="6200"/>
                </a:cubicBezTo>
                <a:cubicBezTo>
                  <a:pt x="-165" y="11354"/>
                  <a:pt x="4198" y="16145"/>
                  <a:pt x="4198" y="16145"/>
                </a:cubicBezTo>
                <a:cubicBezTo>
                  <a:pt x="4198" y="16145"/>
                  <a:pt x="4942" y="14897"/>
                  <a:pt x="5794" y="13306"/>
                </a:cubicBezTo>
                <a:cubicBezTo>
                  <a:pt x="7347" y="18017"/>
                  <a:pt x="10624" y="21600"/>
                  <a:pt x="10624" y="21600"/>
                </a:cubicBezTo>
                <a:cubicBezTo>
                  <a:pt x="10624" y="21600"/>
                  <a:pt x="14774" y="14655"/>
                  <a:pt x="15647" y="11313"/>
                </a:cubicBezTo>
                <a:cubicBezTo>
                  <a:pt x="16349" y="12038"/>
                  <a:pt x="16902" y="12461"/>
                  <a:pt x="16902" y="12461"/>
                </a:cubicBezTo>
                <a:cubicBezTo>
                  <a:pt x="16902" y="12461"/>
                  <a:pt x="20414" y="8253"/>
                  <a:pt x="21031" y="6361"/>
                </a:cubicBezTo>
                <a:cubicBezTo>
                  <a:pt x="21435" y="5133"/>
                  <a:pt x="21350" y="2657"/>
                  <a:pt x="20371" y="463"/>
                </a:cubicBezTo>
                <a:cubicBezTo>
                  <a:pt x="17988" y="221"/>
                  <a:pt x="14455" y="0"/>
                  <a:pt x="10071" y="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DBAF008-C23A-43A6-B83C-CA4E541F59EA}"/>
              </a:ext>
            </a:extLst>
          </p:cNvPr>
          <p:cNvSpPr/>
          <p:nvPr/>
        </p:nvSpPr>
        <p:spPr>
          <a:xfrm>
            <a:off x="5738543" y="4569743"/>
            <a:ext cx="782745" cy="7176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67" h="21600" extrusionOk="0">
                <a:moveTo>
                  <a:pt x="9944" y="0"/>
                </a:moveTo>
                <a:cubicBezTo>
                  <a:pt x="6210" y="0"/>
                  <a:pt x="2935" y="158"/>
                  <a:pt x="235" y="348"/>
                </a:cubicBezTo>
                <a:cubicBezTo>
                  <a:pt x="120" y="1362"/>
                  <a:pt x="34" y="2439"/>
                  <a:pt x="5" y="3611"/>
                </a:cubicBezTo>
                <a:cubicBezTo>
                  <a:pt x="-167" y="9660"/>
                  <a:pt x="4228" y="15234"/>
                  <a:pt x="4228" y="15234"/>
                </a:cubicBezTo>
                <a:cubicBezTo>
                  <a:pt x="4228" y="15234"/>
                  <a:pt x="4975" y="13777"/>
                  <a:pt x="5836" y="11909"/>
                </a:cubicBezTo>
                <a:cubicBezTo>
                  <a:pt x="7387" y="17419"/>
                  <a:pt x="10690" y="21600"/>
                  <a:pt x="10690" y="21600"/>
                </a:cubicBezTo>
                <a:cubicBezTo>
                  <a:pt x="10690" y="21600"/>
                  <a:pt x="14855" y="13460"/>
                  <a:pt x="15746" y="9565"/>
                </a:cubicBezTo>
                <a:cubicBezTo>
                  <a:pt x="16464" y="10420"/>
                  <a:pt x="17010" y="10895"/>
                  <a:pt x="17010" y="10895"/>
                </a:cubicBezTo>
                <a:cubicBezTo>
                  <a:pt x="17010" y="10895"/>
                  <a:pt x="20543" y="5954"/>
                  <a:pt x="21146" y="3737"/>
                </a:cubicBezTo>
                <a:cubicBezTo>
                  <a:pt x="21376" y="2945"/>
                  <a:pt x="21433" y="1774"/>
                  <a:pt x="21289" y="412"/>
                </a:cubicBezTo>
                <a:cubicBezTo>
                  <a:pt x="18302" y="190"/>
                  <a:pt x="14453" y="0"/>
                  <a:pt x="9944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248D1E9A-90BD-42B4-ADF7-503039AE8B3B}"/>
              </a:ext>
            </a:extLst>
          </p:cNvPr>
          <p:cNvSpPr/>
          <p:nvPr/>
        </p:nvSpPr>
        <p:spPr>
          <a:xfrm>
            <a:off x="5433286" y="893392"/>
            <a:ext cx="1328568" cy="18746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21600" y="10679"/>
                </a:lnTo>
                <a:cubicBezTo>
                  <a:pt x="18998" y="6280"/>
                  <a:pt x="15324" y="2579"/>
                  <a:pt x="10800" y="0"/>
                </a:cubicBezTo>
                <a:cubicBezTo>
                  <a:pt x="6293" y="2579"/>
                  <a:pt x="2602" y="6280"/>
                  <a:pt x="0" y="10679"/>
                </a:cubicBezTo>
                <a:lnTo>
                  <a:pt x="10800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27581C8B-DACF-42E2-B89B-24B7198BEB80}"/>
              </a:ext>
            </a:extLst>
          </p:cNvPr>
          <p:cNvSpPr/>
          <p:nvPr/>
        </p:nvSpPr>
        <p:spPr>
          <a:xfrm>
            <a:off x="6144645" y="1908125"/>
            <a:ext cx="886060" cy="208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662" y="21600"/>
                </a:moveTo>
                <a:cubicBezTo>
                  <a:pt x="20937" y="19005"/>
                  <a:pt x="21600" y="16311"/>
                  <a:pt x="21600" y="13542"/>
                </a:cubicBezTo>
                <a:cubicBezTo>
                  <a:pt x="21600" y="8699"/>
                  <a:pt x="19560" y="4051"/>
                  <a:pt x="15888" y="0"/>
                </a:cubicBezTo>
                <a:lnTo>
                  <a:pt x="0" y="9654"/>
                </a:lnTo>
                <a:lnTo>
                  <a:pt x="19662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8" name="Shape">
            <a:extLst>
              <a:ext uri="{FF2B5EF4-FFF2-40B4-BE49-F238E27FC236}">
                <a16:creationId xmlns:a16="http://schemas.microsoft.com/office/drawing/2014/main" id="{8AE484AA-712E-4FDE-9900-69FBB71BFE3F}"/>
              </a:ext>
            </a:extLst>
          </p:cNvPr>
          <p:cNvSpPr/>
          <p:nvPr/>
        </p:nvSpPr>
        <p:spPr>
          <a:xfrm>
            <a:off x="5265908" y="2901936"/>
            <a:ext cx="1661231" cy="14488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84" extrusionOk="0">
                <a:moveTo>
                  <a:pt x="10786" y="0"/>
                </a:moveTo>
                <a:lnTo>
                  <a:pt x="10786" y="0"/>
                </a:lnTo>
                <a:lnTo>
                  <a:pt x="10786" y="0"/>
                </a:lnTo>
                <a:lnTo>
                  <a:pt x="0" y="17626"/>
                </a:lnTo>
                <a:cubicBezTo>
                  <a:pt x="258" y="18888"/>
                  <a:pt x="571" y="20151"/>
                  <a:pt x="911" y="21382"/>
                </a:cubicBezTo>
                <a:cubicBezTo>
                  <a:pt x="939" y="21475"/>
                  <a:pt x="1007" y="21538"/>
                  <a:pt x="1102" y="21569"/>
                </a:cubicBezTo>
                <a:cubicBezTo>
                  <a:pt x="1197" y="21600"/>
                  <a:pt x="1306" y="21584"/>
                  <a:pt x="1387" y="21522"/>
                </a:cubicBezTo>
                <a:cubicBezTo>
                  <a:pt x="4366" y="19387"/>
                  <a:pt x="7522" y="18296"/>
                  <a:pt x="10800" y="18296"/>
                </a:cubicBezTo>
                <a:cubicBezTo>
                  <a:pt x="14078" y="18296"/>
                  <a:pt x="17234" y="19387"/>
                  <a:pt x="20213" y="21522"/>
                </a:cubicBezTo>
                <a:cubicBezTo>
                  <a:pt x="20294" y="21584"/>
                  <a:pt x="20403" y="21600"/>
                  <a:pt x="20498" y="21569"/>
                </a:cubicBezTo>
                <a:cubicBezTo>
                  <a:pt x="20593" y="21538"/>
                  <a:pt x="20661" y="21475"/>
                  <a:pt x="20689" y="21382"/>
                </a:cubicBezTo>
                <a:cubicBezTo>
                  <a:pt x="21029" y="20151"/>
                  <a:pt x="21342" y="18904"/>
                  <a:pt x="21600" y="17626"/>
                </a:cubicBezTo>
                <a:lnTo>
                  <a:pt x="1078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9" name="Shape">
            <a:extLst>
              <a:ext uri="{FF2B5EF4-FFF2-40B4-BE49-F238E27FC236}">
                <a16:creationId xmlns:a16="http://schemas.microsoft.com/office/drawing/2014/main" id="{3CFA8355-783C-4939-8C22-3ADC3DBF8BB5}"/>
              </a:ext>
            </a:extLst>
          </p:cNvPr>
          <p:cNvSpPr/>
          <p:nvPr/>
        </p:nvSpPr>
        <p:spPr>
          <a:xfrm>
            <a:off x="5161296" y="1908125"/>
            <a:ext cx="886063" cy="20807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712" y="0"/>
                </a:moveTo>
                <a:cubicBezTo>
                  <a:pt x="2040" y="4051"/>
                  <a:pt x="0" y="8699"/>
                  <a:pt x="0" y="13542"/>
                </a:cubicBezTo>
                <a:cubicBezTo>
                  <a:pt x="0" y="16311"/>
                  <a:pt x="638" y="19005"/>
                  <a:pt x="1938" y="21600"/>
                </a:cubicBezTo>
                <a:lnTo>
                  <a:pt x="21600" y="9654"/>
                </a:lnTo>
                <a:lnTo>
                  <a:pt x="5712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15BD87B-51D5-488A-9BCD-6BEA690DEFAD}"/>
              </a:ext>
            </a:extLst>
          </p:cNvPr>
          <p:cNvSpPr txBox="1"/>
          <p:nvPr/>
        </p:nvSpPr>
        <p:spPr>
          <a:xfrm>
            <a:off x="5882227" y="219625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151E87C-EF62-426D-8748-5DD935AB5B3B}"/>
              </a:ext>
            </a:extLst>
          </p:cNvPr>
          <p:cNvSpPr txBox="1"/>
          <p:nvPr/>
        </p:nvSpPr>
        <p:spPr>
          <a:xfrm>
            <a:off x="6183979" y="26432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75CDB23-2316-4C0C-A25C-9B0DA9CB7D3D}"/>
              </a:ext>
            </a:extLst>
          </p:cNvPr>
          <p:cNvSpPr txBox="1"/>
          <p:nvPr/>
        </p:nvSpPr>
        <p:spPr>
          <a:xfrm>
            <a:off x="5882227" y="303749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F4EE223-E310-4E5E-B811-E64DCA55C7A8}"/>
              </a:ext>
            </a:extLst>
          </p:cNvPr>
          <p:cNvSpPr txBox="1"/>
          <p:nvPr/>
        </p:nvSpPr>
        <p:spPr>
          <a:xfrm>
            <a:off x="5598763" y="264322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64" name="Graphic 63" descr="Bar graph with upward trend outline">
            <a:extLst>
              <a:ext uri="{FF2B5EF4-FFF2-40B4-BE49-F238E27FC236}">
                <a16:creationId xmlns:a16="http://schemas.microsoft.com/office/drawing/2014/main" id="{99E5664D-B14B-4754-8C44-7F7FD11114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74365" y="3457706"/>
            <a:ext cx="443270" cy="443270"/>
          </a:xfrm>
          <a:prstGeom prst="rect">
            <a:avLst/>
          </a:prstGeom>
        </p:spPr>
      </p:pic>
      <p:pic>
        <p:nvPicPr>
          <p:cNvPr id="65" name="Graphic 64" descr="Checklist outline">
            <a:extLst>
              <a:ext uri="{FF2B5EF4-FFF2-40B4-BE49-F238E27FC236}">
                <a16:creationId xmlns:a16="http://schemas.microsoft.com/office/drawing/2014/main" id="{CA46747D-F744-4B91-AB29-FABC56A9AD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231719" y="2616320"/>
            <a:ext cx="423151" cy="423151"/>
          </a:xfrm>
          <a:prstGeom prst="rect">
            <a:avLst/>
          </a:prstGeom>
        </p:spPr>
      </p:pic>
      <p:pic>
        <p:nvPicPr>
          <p:cNvPr id="66" name="Graphic 65" descr="Customer review outline">
            <a:extLst>
              <a:ext uri="{FF2B5EF4-FFF2-40B4-BE49-F238E27FC236}">
                <a16:creationId xmlns:a16="http://schemas.microsoft.com/office/drawing/2014/main" id="{A779D631-FC47-47F9-A273-D042995792C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52234" y="2624704"/>
            <a:ext cx="406382" cy="406382"/>
          </a:xfrm>
          <a:prstGeom prst="rect">
            <a:avLst/>
          </a:prstGeom>
        </p:spPr>
      </p:pic>
      <p:pic>
        <p:nvPicPr>
          <p:cNvPr id="67" name="Graphic 66" descr="Handshake outline">
            <a:extLst>
              <a:ext uri="{FF2B5EF4-FFF2-40B4-BE49-F238E27FC236}">
                <a16:creationId xmlns:a16="http://schemas.microsoft.com/office/drawing/2014/main" id="{BE8AD82C-79CD-413B-8BA4-8B9807E446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72843" y="1617955"/>
            <a:ext cx="446314" cy="446314"/>
          </a:xfrm>
          <a:prstGeom prst="rect">
            <a:avLst/>
          </a:prstGeom>
        </p:spPr>
      </p:pic>
      <p:grpSp>
        <p:nvGrpSpPr>
          <p:cNvPr id="68" name="Group 67">
            <a:extLst>
              <a:ext uri="{FF2B5EF4-FFF2-40B4-BE49-F238E27FC236}">
                <a16:creationId xmlns:a16="http://schemas.microsoft.com/office/drawing/2014/main" id="{8A9F1A15-70A8-4B2C-8A72-4D14EC77CE35}"/>
              </a:ext>
            </a:extLst>
          </p:cNvPr>
          <p:cNvGrpSpPr/>
          <p:nvPr/>
        </p:nvGrpSpPr>
        <p:grpSpPr>
          <a:xfrm>
            <a:off x="8927481" y="2947244"/>
            <a:ext cx="2926080" cy="1290153"/>
            <a:chOff x="8921977" y="1466725"/>
            <a:chExt cx="2926080" cy="1290153"/>
          </a:xfrm>
        </p:grpSpPr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05D5ABF-059E-4674-B978-DDA55A9D13B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71776D90-43F3-48EE-A869-55C3D6111781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3B7C05-1A83-4A0E-83CB-8E519932B5CE}"/>
              </a:ext>
            </a:extLst>
          </p:cNvPr>
          <p:cNvGrpSpPr/>
          <p:nvPr/>
        </p:nvGrpSpPr>
        <p:grpSpPr>
          <a:xfrm>
            <a:off x="338440" y="2947244"/>
            <a:ext cx="2926080" cy="1290153"/>
            <a:chOff x="332936" y="2627766"/>
            <a:chExt cx="2926080" cy="1290153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A5111AB0-39E7-4BD6-85DA-9B558222205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09579F0F-90F9-40D8-82FF-6C909316435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0" name="Group 79">
            <a:extLst>
              <a:ext uri="{FF2B5EF4-FFF2-40B4-BE49-F238E27FC236}">
                <a16:creationId xmlns:a16="http://schemas.microsoft.com/office/drawing/2014/main" id="{CCE1ACCB-30FF-4AB3-9DC9-39ACEE3F55F2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DAB9EB81-44EA-4DC7-8E3F-7258830B6B0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A236A598-019E-4881-BCD9-2C3F78C720A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EE288E2-CEC6-43E0-A148-32D53F44DBAF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1368941C-4513-4788-885C-8F68D813895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26F7215B-7B6F-40AD-8ADD-A9CBB6886A7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8B85F8C-1F9C-474C-A585-A6EEFB0A6DCB}"/>
              </a:ext>
            </a:extLst>
          </p:cNvPr>
          <p:cNvSpPr/>
          <p:nvPr/>
        </p:nvSpPr>
        <p:spPr>
          <a:xfrm>
            <a:off x="4401864" y="3580656"/>
            <a:ext cx="3352483" cy="1404373"/>
          </a:xfrm>
          <a:custGeom>
            <a:avLst/>
            <a:gdLst>
              <a:gd name="connsiteX0" fmla="*/ 1703124 w 3352483"/>
              <a:gd name="connsiteY0" fmla="*/ 583965 h 1404373"/>
              <a:gd name="connsiteX1" fmla="*/ 2275416 w 3352483"/>
              <a:gd name="connsiteY1" fmla="*/ 722848 h 1404373"/>
              <a:gd name="connsiteX2" fmla="*/ 2352341 w 3352483"/>
              <a:gd name="connsiteY2" fmla="*/ 935407 h 1404373"/>
              <a:gd name="connsiteX3" fmla="*/ 2316544 w 3352483"/>
              <a:gd name="connsiteY3" fmla="*/ 970144 h 1404373"/>
              <a:gd name="connsiteX4" fmla="*/ 1703124 w 3352483"/>
              <a:gd name="connsiteY4" fmla="*/ 934357 h 1404373"/>
              <a:gd name="connsiteX5" fmla="*/ 1089704 w 3352483"/>
              <a:gd name="connsiteY5" fmla="*/ 970144 h 1404373"/>
              <a:gd name="connsiteX6" fmla="*/ 1053907 w 3352483"/>
              <a:gd name="connsiteY6" fmla="*/ 935407 h 1404373"/>
              <a:gd name="connsiteX7" fmla="*/ 1130680 w 3352483"/>
              <a:gd name="connsiteY7" fmla="*/ 722848 h 1404373"/>
              <a:gd name="connsiteX8" fmla="*/ 1703124 w 3352483"/>
              <a:gd name="connsiteY8" fmla="*/ 583965 h 1404373"/>
              <a:gd name="connsiteX9" fmla="*/ 2686280 w 3352483"/>
              <a:gd name="connsiteY9" fmla="*/ 8405 h 1404373"/>
              <a:gd name="connsiteX10" fmla="*/ 3298633 w 3352483"/>
              <a:gd name="connsiteY10" fmla="*/ 943812 h 1404373"/>
              <a:gd name="connsiteX11" fmla="*/ 3352252 w 3352483"/>
              <a:gd name="connsiteY11" fmla="*/ 1366830 h 1404373"/>
              <a:gd name="connsiteX12" fmla="*/ 3277612 w 3352483"/>
              <a:gd name="connsiteY12" fmla="*/ 1387843 h 1404373"/>
              <a:gd name="connsiteX13" fmla="*/ 2942950 w 3352483"/>
              <a:gd name="connsiteY13" fmla="*/ 958587 h 1404373"/>
              <a:gd name="connsiteX14" fmla="*/ 2550557 w 3352483"/>
              <a:gd name="connsiteY14" fmla="*/ 699733 h 1404373"/>
              <a:gd name="connsiteX15" fmla="*/ 2686280 w 3352483"/>
              <a:gd name="connsiteY15" fmla="*/ 8405 h 1404373"/>
              <a:gd name="connsiteX16" fmla="*/ 683117 w 3352483"/>
              <a:gd name="connsiteY16" fmla="*/ 0 h 1404373"/>
              <a:gd name="connsiteX17" fmla="*/ 817774 w 3352483"/>
              <a:gd name="connsiteY17" fmla="*/ 696581 h 1404373"/>
              <a:gd name="connsiteX18" fmla="*/ 408472 w 3352483"/>
              <a:gd name="connsiteY18" fmla="*/ 959638 h 1404373"/>
              <a:gd name="connsiteX19" fmla="*/ 73810 w 3352483"/>
              <a:gd name="connsiteY19" fmla="*/ 1388894 h 1404373"/>
              <a:gd name="connsiteX20" fmla="*/ 236 w 3352483"/>
              <a:gd name="connsiteY20" fmla="*/ 1367881 h 1404373"/>
              <a:gd name="connsiteX21" fmla="*/ 53855 w 3352483"/>
              <a:gd name="connsiteY21" fmla="*/ 944863 h 1404373"/>
              <a:gd name="connsiteX22" fmla="*/ 683117 w 3352483"/>
              <a:gd name="connsiteY22" fmla="*/ 0 h 1404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52483" h="1404373">
                <a:moveTo>
                  <a:pt x="1703124" y="583965"/>
                </a:moveTo>
                <a:cubicBezTo>
                  <a:pt x="1898864" y="583965"/>
                  <a:pt x="2091405" y="630259"/>
                  <a:pt x="2275416" y="722848"/>
                </a:cubicBezTo>
                <a:cubicBezTo>
                  <a:pt x="2295523" y="792322"/>
                  <a:pt x="2320657" y="863832"/>
                  <a:pt x="2352341" y="935407"/>
                </a:cubicBezTo>
                <a:cubicBezTo>
                  <a:pt x="2360719" y="954385"/>
                  <a:pt x="2340764" y="973296"/>
                  <a:pt x="2316544" y="970144"/>
                </a:cubicBezTo>
                <a:cubicBezTo>
                  <a:pt x="2220730" y="957537"/>
                  <a:pt x="2001837" y="934357"/>
                  <a:pt x="1703124" y="934357"/>
                </a:cubicBezTo>
                <a:cubicBezTo>
                  <a:pt x="1404259" y="934357"/>
                  <a:pt x="1186432" y="957537"/>
                  <a:pt x="1089704" y="970144"/>
                </a:cubicBezTo>
                <a:cubicBezTo>
                  <a:pt x="1065484" y="973296"/>
                  <a:pt x="1045377" y="954385"/>
                  <a:pt x="1053907" y="935407"/>
                </a:cubicBezTo>
                <a:cubicBezTo>
                  <a:pt x="1085439" y="864948"/>
                  <a:pt x="1110725" y="792322"/>
                  <a:pt x="1130680" y="722848"/>
                </a:cubicBezTo>
                <a:cubicBezTo>
                  <a:pt x="1313777" y="630259"/>
                  <a:pt x="1506318" y="583965"/>
                  <a:pt x="1703124" y="583965"/>
                </a:cubicBezTo>
                <a:close/>
                <a:moveTo>
                  <a:pt x="2686280" y="8405"/>
                </a:moveTo>
                <a:cubicBezTo>
                  <a:pt x="3020789" y="203104"/>
                  <a:pt x="3249127" y="549228"/>
                  <a:pt x="3298633" y="943812"/>
                </a:cubicBezTo>
                <a:lnTo>
                  <a:pt x="3352252" y="1366830"/>
                </a:lnTo>
                <a:cubicBezTo>
                  <a:pt x="3356518" y="1401568"/>
                  <a:pt x="3300766" y="1417327"/>
                  <a:pt x="3277612" y="1387843"/>
                </a:cubicBezTo>
                <a:lnTo>
                  <a:pt x="2942950" y="958587"/>
                </a:lnTo>
                <a:cubicBezTo>
                  <a:pt x="2843024" y="829160"/>
                  <a:pt x="2704102" y="739724"/>
                  <a:pt x="2550557" y="699733"/>
                </a:cubicBezTo>
                <a:cubicBezTo>
                  <a:pt x="2617885" y="477718"/>
                  <a:pt x="2663126" y="246246"/>
                  <a:pt x="2686280" y="8405"/>
                </a:cubicBezTo>
                <a:close/>
                <a:moveTo>
                  <a:pt x="683117" y="0"/>
                </a:moveTo>
                <a:cubicBezTo>
                  <a:pt x="706270" y="239877"/>
                  <a:pt x="751511" y="472464"/>
                  <a:pt x="817774" y="696581"/>
                </a:cubicBezTo>
                <a:cubicBezTo>
                  <a:pt x="657830" y="734470"/>
                  <a:pt x="512663" y="826008"/>
                  <a:pt x="408472" y="959638"/>
                </a:cubicBezTo>
                <a:lnTo>
                  <a:pt x="73810" y="1388894"/>
                </a:lnTo>
                <a:cubicBezTo>
                  <a:pt x="50656" y="1418378"/>
                  <a:pt x="-4029" y="1402618"/>
                  <a:pt x="236" y="1367881"/>
                </a:cubicBezTo>
                <a:lnTo>
                  <a:pt x="53855" y="944863"/>
                </a:lnTo>
                <a:cubicBezTo>
                  <a:pt x="104275" y="543974"/>
                  <a:pt x="339011" y="193582"/>
                  <a:pt x="683117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endParaRPr lang="en-US" sz="3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780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8550</TotalTime>
  <Words>377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4-Part Rocket Chart – Slide Template</vt:lpstr>
      <vt:lpstr>4-Part Rocket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4-Part Rocket Chart</dc:title>
  <dc:creator>PresentationGO.com</dc:creator>
  <dc:description>© Copyright PresentationGO.com</dc:description>
  <dcterms:created xsi:type="dcterms:W3CDTF">2014-11-26T05:14:11Z</dcterms:created>
  <dcterms:modified xsi:type="dcterms:W3CDTF">2021-07-05T22:44:19Z</dcterms:modified>
  <cp:category>Charts &amp; Diagrams</cp:category>
</cp:coreProperties>
</file>