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183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75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67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Helix Cycle – Slide Template</a:t>
            </a: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E889D68E-FE88-4067-9AB7-AB1ED26DF200}"/>
              </a:ext>
            </a:extLst>
          </p:cNvPr>
          <p:cNvSpPr/>
          <p:nvPr/>
        </p:nvSpPr>
        <p:spPr>
          <a:xfrm>
            <a:off x="2675572" y="2169310"/>
            <a:ext cx="1898336" cy="1641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3" extrusionOk="0">
                <a:moveTo>
                  <a:pt x="21600" y="16202"/>
                </a:moveTo>
                <a:lnTo>
                  <a:pt x="15281" y="6610"/>
                </a:lnTo>
                <a:cubicBezTo>
                  <a:pt x="15281" y="6610"/>
                  <a:pt x="15281" y="6610"/>
                  <a:pt x="15281" y="6610"/>
                </a:cubicBezTo>
                <a:cubicBezTo>
                  <a:pt x="14501" y="7256"/>
                  <a:pt x="13396" y="7113"/>
                  <a:pt x="12821" y="6240"/>
                </a:cubicBezTo>
                <a:lnTo>
                  <a:pt x="9613" y="1372"/>
                </a:lnTo>
                <a:cubicBezTo>
                  <a:pt x="8464" y="-362"/>
                  <a:pt x="6123" y="-482"/>
                  <a:pt x="4888" y="1180"/>
                </a:cubicBezTo>
                <a:cubicBezTo>
                  <a:pt x="1842" y="5283"/>
                  <a:pt x="0" y="10533"/>
                  <a:pt x="0" y="16262"/>
                </a:cubicBezTo>
                <a:cubicBezTo>
                  <a:pt x="0" y="16681"/>
                  <a:pt x="11" y="17087"/>
                  <a:pt x="33" y="17494"/>
                </a:cubicBezTo>
                <a:cubicBezTo>
                  <a:pt x="130" y="19659"/>
                  <a:pt x="2092" y="21118"/>
                  <a:pt x="3967" y="20448"/>
                </a:cubicBezTo>
                <a:lnTo>
                  <a:pt x="9082" y="18618"/>
                </a:lnTo>
                <a:cubicBezTo>
                  <a:pt x="10014" y="18284"/>
                  <a:pt x="11011" y="18858"/>
                  <a:pt x="11315" y="19874"/>
                </a:cubicBezTo>
                <a:lnTo>
                  <a:pt x="11326" y="19898"/>
                </a:lnTo>
                <a:lnTo>
                  <a:pt x="21600" y="1620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E995BC11-F9B7-45E3-8DD4-B5CAF7EA74F1}"/>
              </a:ext>
            </a:extLst>
          </p:cNvPr>
          <p:cNvSpPr/>
          <p:nvPr/>
        </p:nvSpPr>
        <p:spPr>
          <a:xfrm>
            <a:off x="4571046" y="2169311"/>
            <a:ext cx="1897383" cy="1641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3" extrusionOk="0">
                <a:moveTo>
                  <a:pt x="21600" y="16262"/>
                </a:moveTo>
                <a:cubicBezTo>
                  <a:pt x="21600" y="10533"/>
                  <a:pt x="19767" y="5283"/>
                  <a:pt x="16710" y="1180"/>
                </a:cubicBezTo>
                <a:cubicBezTo>
                  <a:pt x="15474" y="-482"/>
                  <a:pt x="13131" y="-362"/>
                  <a:pt x="11982" y="1372"/>
                </a:cubicBezTo>
                <a:lnTo>
                  <a:pt x="8805" y="6204"/>
                </a:lnTo>
                <a:cubicBezTo>
                  <a:pt x="8230" y="7065"/>
                  <a:pt x="7124" y="7268"/>
                  <a:pt x="6343" y="6634"/>
                </a:cubicBezTo>
                <a:lnTo>
                  <a:pt x="6322" y="6610"/>
                </a:lnTo>
                <a:lnTo>
                  <a:pt x="0" y="16202"/>
                </a:lnTo>
                <a:lnTo>
                  <a:pt x="10280" y="19886"/>
                </a:lnTo>
                <a:cubicBezTo>
                  <a:pt x="10280" y="19886"/>
                  <a:pt x="10280" y="19886"/>
                  <a:pt x="10280" y="19886"/>
                </a:cubicBezTo>
                <a:cubicBezTo>
                  <a:pt x="10572" y="18857"/>
                  <a:pt x="11537" y="18259"/>
                  <a:pt x="12470" y="18594"/>
                </a:cubicBezTo>
                <a:lnTo>
                  <a:pt x="17642" y="20448"/>
                </a:lnTo>
                <a:cubicBezTo>
                  <a:pt x="19518" y="21118"/>
                  <a:pt x="21470" y="19659"/>
                  <a:pt x="21578" y="17494"/>
                </a:cubicBezTo>
                <a:cubicBezTo>
                  <a:pt x="21589" y="17087"/>
                  <a:pt x="21600" y="16681"/>
                  <a:pt x="21600" y="1626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96072414-FDA0-41A9-91BE-D005D8E930AF}"/>
              </a:ext>
            </a:extLst>
          </p:cNvPr>
          <p:cNvSpPr/>
          <p:nvPr/>
        </p:nvSpPr>
        <p:spPr>
          <a:xfrm>
            <a:off x="3723322" y="1569236"/>
            <a:ext cx="1697806" cy="1892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71" h="21600" extrusionOk="0">
                <a:moveTo>
                  <a:pt x="19763" y="6012"/>
                </a:moveTo>
                <a:cubicBezTo>
                  <a:pt x="20986" y="4413"/>
                  <a:pt x="20289" y="2142"/>
                  <a:pt x="18357" y="1435"/>
                </a:cubicBezTo>
                <a:cubicBezTo>
                  <a:pt x="15820" y="511"/>
                  <a:pt x="13066" y="0"/>
                  <a:pt x="10186" y="0"/>
                </a:cubicBezTo>
                <a:cubicBezTo>
                  <a:pt x="7306" y="0"/>
                  <a:pt x="4552" y="511"/>
                  <a:pt x="2015" y="1435"/>
                </a:cubicBezTo>
                <a:cubicBezTo>
                  <a:pt x="83" y="2142"/>
                  <a:pt x="-614" y="4424"/>
                  <a:pt x="609" y="6012"/>
                </a:cubicBezTo>
                <a:lnTo>
                  <a:pt x="3957" y="10392"/>
                </a:lnTo>
                <a:cubicBezTo>
                  <a:pt x="4563" y="11186"/>
                  <a:pt x="4369" y="12295"/>
                  <a:pt x="3546" y="12871"/>
                </a:cubicBezTo>
                <a:lnTo>
                  <a:pt x="3523" y="12882"/>
                </a:lnTo>
                <a:lnTo>
                  <a:pt x="10186" y="21600"/>
                </a:lnTo>
                <a:lnTo>
                  <a:pt x="16849" y="12882"/>
                </a:lnTo>
                <a:cubicBezTo>
                  <a:pt x="16849" y="12882"/>
                  <a:pt x="16849" y="12882"/>
                  <a:pt x="16849" y="12882"/>
                </a:cubicBezTo>
                <a:cubicBezTo>
                  <a:pt x="16003" y="12316"/>
                  <a:pt x="15775" y="11229"/>
                  <a:pt x="16380" y="10436"/>
                </a:cubicBezTo>
                <a:lnTo>
                  <a:pt x="19763" y="601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3E4B23E6-945C-40C5-8A17-7E4EECE5AE29}"/>
              </a:ext>
            </a:extLst>
          </p:cNvPr>
          <p:cNvSpPr/>
          <p:nvPr/>
        </p:nvSpPr>
        <p:spPr>
          <a:xfrm>
            <a:off x="4571046" y="3457566"/>
            <a:ext cx="1636781" cy="18454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5" h="21190" extrusionOk="0">
                <a:moveTo>
                  <a:pt x="11525" y="3445"/>
                </a:moveTo>
                <a:lnTo>
                  <a:pt x="11549" y="3368"/>
                </a:lnTo>
                <a:lnTo>
                  <a:pt x="0" y="0"/>
                </a:lnTo>
                <a:lnTo>
                  <a:pt x="0" y="10937"/>
                </a:lnTo>
                <a:cubicBezTo>
                  <a:pt x="0" y="10937"/>
                  <a:pt x="0" y="10937"/>
                  <a:pt x="0" y="10937"/>
                </a:cubicBezTo>
                <a:cubicBezTo>
                  <a:pt x="1096" y="10915"/>
                  <a:pt x="2010" y="11680"/>
                  <a:pt x="2010" y="12665"/>
                </a:cubicBezTo>
                <a:lnTo>
                  <a:pt x="2010" y="18155"/>
                </a:lnTo>
                <a:cubicBezTo>
                  <a:pt x="2010" y="20145"/>
                  <a:pt x="4118" y="21600"/>
                  <a:pt x="6274" y="21086"/>
                </a:cubicBezTo>
                <a:cubicBezTo>
                  <a:pt x="12171" y="19675"/>
                  <a:pt x="17178" y="16328"/>
                  <a:pt x="20394" y="11844"/>
                </a:cubicBezTo>
                <a:cubicBezTo>
                  <a:pt x="21600" y="10171"/>
                  <a:pt x="20698" y="7929"/>
                  <a:pt x="18591" y="7317"/>
                </a:cubicBezTo>
                <a:lnTo>
                  <a:pt x="12755" y="5621"/>
                </a:lnTo>
                <a:cubicBezTo>
                  <a:pt x="11744" y="5326"/>
                  <a:pt x="11196" y="4353"/>
                  <a:pt x="11525" y="344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41F23BC-B4CE-42ED-8910-BD4763DF0C88}"/>
              </a:ext>
            </a:extLst>
          </p:cNvPr>
          <p:cNvSpPr/>
          <p:nvPr/>
        </p:nvSpPr>
        <p:spPr>
          <a:xfrm>
            <a:off x="2936317" y="3459353"/>
            <a:ext cx="1637312" cy="1845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42" h="21190" extrusionOk="0">
                <a:moveTo>
                  <a:pt x="20930" y="0"/>
                </a:moveTo>
                <a:lnTo>
                  <a:pt x="9381" y="3368"/>
                </a:lnTo>
                <a:cubicBezTo>
                  <a:pt x="9381" y="3368"/>
                  <a:pt x="9381" y="3368"/>
                  <a:pt x="9381" y="3368"/>
                </a:cubicBezTo>
                <a:cubicBezTo>
                  <a:pt x="9734" y="4309"/>
                  <a:pt x="9210" y="5315"/>
                  <a:pt x="8174" y="5621"/>
                </a:cubicBezTo>
                <a:lnTo>
                  <a:pt x="2339" y="7317"/>
                </a:lnTo>
                <a:cubicBezTo>
                  <a:pt x="231" y="7929"/>
                  <a:pt x="-658" y="10171"/>
                  <a:pt x="536" y="11844"/>
                </a:cubicBezTo>
                <a:cubicBezTo>
                  <a:pt x="3764" y="16328"/>
                  <a:pt x="8771" y="19675"/>
                  <a:pt x="14656" y="21086"/>
                </a:cubicBezTo>
                <a:cubicBezTo>
                  <a:pt x="16800" y="21600"/>
                  <a:pt x="18920" y="20145"/>
                  <a:pt x="18920" y="18155"/>
                </a:cubicBezTo>
                <a:lnTo>
                  <a:pt x="18920" y="12665"/>
                </a:lnTo>
                <a:cubicBezTo>
                  <a:pt x="18920" y="11702"/>
                  <a:pt x="19785" y="10937"/>
                  <a:pt x="20857" y="10937"/>
                </a:cubicBezTo>
                <a:lnTo>
                  <a:pt x="20942" y="10937"/>
                </a:lnTo>
                <a:lnTo>
                  <a:pt x="20942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A5BA6DA0-5EB8-4070-A9E2-58A2D28A09F9}"/>
              </a:ext>
            </a:extLst>
          </p:cNvPr>
          <p:cNvSpPr/>
          <p:nvPr/>
        </p:nvSpPr>
        <p:spPr>
          <a:xfrm>
            <a:off x="3818572" y="2702710"/>
            <a:ext cx="1518284" cy="1518290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Circle">
            <a:extLst>
              <a:ext uri="{FF2B5EF4-FFF2-40B4-BE49-F238E27FC236}">
                <a16:creationId xmlns:a16="http://schemas.microsoft.com/office/drawing/2014/main" id="{806D4D69-3A49-4C74-86C5-C7EC016206B1}"/>
              </a:ext>
            </a:extLst>
          </p:cNvPr>
          <p:cNvSpPr/>
          <p:nvPr/>
        </p:nvSpPr>
        <p:spPr>
          <a:xfrm>
            <a:off x="3894772" y="2778911"/>
            <a:ext cx="1365884" cy="136588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7" name="Graphic 36" descr="Bar graph with upward trend outline">
            <a:extLst>
              <a:ext uri="{FF2B5EF4-FFF2-40B4-BE49-F238E27FC236}">
                <a16:creationId xmlns:a16="http://schemas.microsoft.com/office/drawing/2014/main" id="{0BD1E60E-A059-40B6-8CF4-DD10158A49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3059" y="2986006"/>
            <a:ext cx="651515" cy="651515"/>
          </a:xfrm>
          <a:prstGeom prst="rect">
            <a:avLst/>
          </a:prstGeom>
        </p:spPr>
      </p:pic>
      <p:pic>
        <p:nvPicPr>
          <p:cNvPr id="38" name="Graphic 37" descr="Boardroom outline">
            <a:extLst>
              <a:ext uri="{FF2B5EF4-FFF2-40B4-BE49-F238E27FC236}">
                <a16:creationId xmlns:a16="http://schemas.microsoft.com/office/drawing/2014/main" id="{A85AF2B4-075B-44A2-8B5A-D4FADAC42A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71352" y="2334491"/>
            <a:ext cx="651515" cy="651515"/>
          </a:xfrm>
          <a:prstGeom prst="rect">
            <a:avLst/>
          </a:prstGeom>
        </p:spPr>
      </p:pic>
      <p:pic>
        <p:nvPicPr>
          <p:cNvPr id="39" name="Graphic 38" descr="Checklist outline">
            <a:extLst>
              <a:ext uri="{FF2B5EF4-FFF2-40B4-BE49-F238E27FC236}">
                <a16:creationId xmlns:a16="http://schemas.microsoft.com/office/drawing/2014/main" id="{AF0E8972-DC3D-4D8B-AE39-4FD9F36A60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67493" y="4484345"/>
            <a:ext cx="621944" cy="621944"/>
          </a:xfrm>
          <a:prstGeom prst="rect">
            <a:avLst/>
          </a:prstGeom>
        </p:spPr>
      </p:pic>
      <p:pic>
        <p:nvPicPr>
          <p:cNvPr id="58" name="Graphic 57" descr="Customer review outline">
            <a:extLst>
              <a:ext uri="{FF2B5EF4-FFF2-40B4-BE49-F238E27FC236}">
                <a16:creationId xmlns:a16="http://schemas.microsoft.com/office/drawing/2014/main" id="{5588EE27-C6F0-4E2B-8CD2-A568245E92F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23052" y="4112312"/>
            <a:ext cx="597297" cy="597297"/>
          </a:xfrm>
          <a:prstGeom prst="rect">
            <a:avLst/>
          </a:prstGeom>
        </p:spPr>
      </p:pic>
      <p:pic>
        <p:nvPicPr>
          <p:cNvPr id="59" name="Graphic 58" descr="Handshake outline">
            <a:extLst>
              <a:ext uri="{FF2B5EF4-FFF2-40B4-BE49-F238E27FC236}">
                <a16:creationId xmlns:a16="http://schemas.microsoft.com/office/drawing/2014/main" id="{4D6EADC5-5C5F-440F-BF96-46A2B87E39F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98152" y="1680627"/>
            <a:ext cx="655989" cy="655989"/>
          </a:xfrm>
          <a:prstGeom prst="rect">
            <a:avLst/>
          </a:prstGeom>
        </p:spPr>
      </p:pic>
      <p:pic>
        <p:nvPicPr>
          <p:cNvPr id="60" name="Graphic 59" descr="Trophy with solid fill">
            <a:extLst>
              <a:ext uri="{FF2B5EF4-FFF2-40B4-BE49-F238E27FC236}">
                <a16:creationId xmlns:a16="http://schemas.microsoft.com/office/drawing/2014/main" id="{CB1B8954-7E6A-4405-8989-6452A97CB91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097405" y="2987138"/>
            <a:ext cx="932184" cy="932184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36B61F39-8CE0-4897-B72B-CAC3A2791CEE}"/>
              </a:ext>
            </a:extLst>
          </p:cNvPr>
          <p:cNvSpPr txBox="1"/>
          <p:nvPr/>
        </p:nvSpPr>
        <p:spPr>
          <a:xfrm>
            <a:off x="4362017" y="227566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1800" dirty="0"/>
              <a:t>01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35CC294-FA21-4C1C-B69A-E2E6342F091C}"/>
              </a:ext>
            </a:extLst>
          </p:cNvPr>
          <p:cNvSpPr txBox="1"/>
          <p:nvPr/>
        </p:nvSpPr>
        <p:spPr>
          <a:xfrm>
            <a:off x="5050298" y="4082706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827AA54-9E46-4F0B-B000-AF5573F32D59}"/>
              </a:ext>
            </a:extLst>
          </p:cNvPr>
          <p:cNvSpPr txBox="1"/>
          <p:nvPr/>
        </p:nvSpPr>
        <p:spPr>
          <a:xfrm>
            <a:off x="3705824" y="4082706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69CE6CC-00AA-4874-930A-FDD71FAC6F50}"/>
              </a:ext>
            </a:extLst>
          </p:cNvPr>
          <p:cNvSpPr txBox="1"/>
          <p:nvPr/>
        </p:nvSpPr>
        <p:spPr>
          <a:xfrm>
            <a:off x="5361818" y="2918334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60ED52D-EF70-44D0-A52A-63485D58FB1A}"/>
              </a:ext>
            </a:extLst>
          </p:cNvPr>
          <p:cNvSpPr txBox="1"/>
          <p:nvPr/>
        </p:nvSpPr>
        <p:spPr>
          <a:xfrm>
            <a:off x="3363479" y="2918334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05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310A4CC-FD58-4243-87A9-DF3F2160A0F4}"/>
              </a:ext>
            </a:extLst>
          </p:cNvPr>
          <p:cNvGrpSpPr/>
          <p:nvPr/>
        </p:nvGrpSpPr>
        <p:grpSpPr>
          <a:xfrm>
            <a:off x="6699738" y="2811261"/>
            <a:ext cx="2194560" cy="1237868"/>
            <a:chOff x="6974393" y="2966533"/>
            <a:chExt cx="2194560" cy="123786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AB62CDD-A8CF-403C-AD8E-D2973FA0D13F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02 - 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F619657-BBC3-402B-9F4B-4F709EFF5E3F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8D1F86F-E403-4052-BAEB-8022AE04F327}"/>
              </a:ext>
            </a:extLst>
          </p:cNvPr>
          <p:cNvGrpSpPr/>
          <p:nvPr/>
        </p:nvGrpSpPr>
        <p:grpSpPr>
          <a:xfrm>
            <a:off x="6691483" y="4389483"/>
            <a:ext cx="2194560" cy="1237866"/>
            <a:chOff x="6691483" y="4621698"/>
            <a:chExt cx="2194560" cy="123786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E37BBBF-3843-445C-815F-F4E53BE52223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03 - 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F511628-FDED-44A4-A07E-6997166DE3EE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56A757A-395A-4C4F-A16D-0169E8C90297}"/>
              </a:ext>
            </a:extLst>
          </p:cNvPr>
          <p:cNvGrpSpPr/>
          <p:nvPr/>
        </p:nvGrpSpPr>
        <p:grpSpPr>
          <a:xfrm>
            <a:off x="249702" y="3600371"/>
            <a:ext cx="2194560" cy="1237869"/>
            <a:chOff x="249702" y="2966531"/>
            <a:chExt cx="2194560" cy="123786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8D40F17-B932-4B55-B906-1607FBC67DC9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 - 04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3678179-E994-4A5D-AA4A-537CEADDBD80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F835B2F-57C0-49E9-80C4-9BB049D95906}"/>
              </a:ext>
            </a:extLst>
          </p:cNvPr>
          <p:cNvGrpSpPr/>
          <p:nvPr/>
        </p:nvGrpSpPr>
        <p:grpSpPr>
          <a:xfrm>
            <a:off x="6697329" y="1233042"/>
            <a:ext cx="2194560" cy="1237868"/>
            <a:chOff x="6697329" y="1465257"/>
            <a:chExt cx="2194560" cy="123786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075F5ED-5E56-4D3A-B091-E3CDD1B9EA98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01 - 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E9DFD6F-D051-48CC-9BA1-598F78F38A2F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806C599-6C32-460A-AE36-CAE75AB96045}"/>
              </a:ext>
            </a:extLst>
          </p:cNvPr>
          <p:cNvGrpSpPr/>
          <p:nvPr/>
        </p:nvGrpSpPr>
        <p:grpSpPr>
          <a:xfrm>
            <a:off x="255548" y="2022152"/>
            <a:ext cx="2194560" cy="1237867"/>
            <a:chOff x="255548" y="1465256"/>
            <a:chExt cx="2194560" cy="123786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2636D8B-54CA-41AC-AF7B-9A2E02422AAE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 - 05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974F358-6625-440C-A3A4-D72BAC1F7335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920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Helix Cycle – Slide Template</a:t>
            </a: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E889D68E-FE88-4067-9AB7-AB1ED26DF200}"/>
              </a:ext>
            </a:extLst>
          </p:cNvPr>
          <p:cNvSpPr/>
          <p:nvPr/>
        </p:nvSpPr>
        <p:spPr>
          <a:xfrm>
            <a:off x="2675572" y="2169310"/>
            <a:ext cx="1898336" cy="1641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3" extrusionOk="0">
                <a:moveTo>
                  <a:pt x="21600" y="16202"/>
                </a:moveTo>
                <a:lnTo>
                  <a:pt x="15281" y="6610"/>
                </a:lnTo>
                <a:cubicBezTo>
                  <a:pt x="15281" y="6610"/>
                  <a:pt x="15281" y="6610"/>
                  <a:pt x="15281" y="6610"/>
                </a:cubicBezTo>
                <a:cubicBezTo>
                  <a:pt x="14501" y="7256"/>
                  <a:pt x="13396" y="7113"/>
                  <a:pt x="12821" y="6240"/>
                </a:cubicBezTo>
                <a:lnTo>
                  <a:pt x="9613" y="1372"/>
                </a:lnTo>
                <a:cubicBezTo>
                  <a:pt x="8464" y="-362"/>
                  <a:pt x="6123" y="-482"/>
                  <a:pt x="4888" y="1180"/>
                </a:cubicBezTo>
                <a:cubicBezTo>
                  <a:pt x="1842" y="5283"/>
                  <a:pt x="0" y="10533"/>
                  <a:pt x="0" y="16262"/>
                </a:cubicBezTo>
                <a:cubicBezTo>
                  <a:pt x="0" y="16681"/>
                  <a:pt x="11" y="17087"/>
                  <a:pt x="33" y="17494"/>
                </a:cubicBezTo>
                <a:cubicBezTo>
                  <a:pt x="130" y="19659"/>
                  <a:pt x="2092" y="21118"/>
                  <a:pt x="3967" y="20448"/>
                </a:cubicBezTo>
                <a:lnTo>
                  <a:pt x="9082" y="18618"/>
                </a:lnTo>
                <a:cubicBezTo>
                  <a:pt x="10014" y="18284"/>
                  <a:pt x="11011" y="18858"/>
                  <a:pt x="11315" y="19874"/>
                </a:cubicBezTo>
                <a:lnTo>
                  <a:pt x="11326" y="19898"/>
                </a:lnTo>
                <a:lnTo>
                  <a:pt x="21600" y="1620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E995BC11-F9B7-45E3-8DD4-B5CAF7EA74F1}"/>
              </a:ext>
            </a:extLst>
          </p:cNvPr>
          <p:cNvSpPr/>
          <p:nvPr/>
        </p:nvSpPr>
        <p:spPr>
          <a:xfrm>
            <a:off x="4571046" y="2169311"/>
            <a:ext cx="1897383" cy="1641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13" extrusionOk="0">
                <a:moveTo>
                  <a:pt x="21600" y="16262"/>
                </a:moveTo>
                <a:cubicBezTo>
                  <a:pt x="21600" y="10533"/>
                  <a:pt x="19767" y="5283"/>
                  <a:pt x="16710" y="1180"/>
                </a:cubicBezTo>
                <a:cubicBezTo>
                  <a:pt x="15474" y="-482"/>
                  <a:pt x="13131" y="-362"/>
                  <a:pt x="11982" y="1372"/>
                </a:cubicBezTo>
                <a:lnTo>
                  <a:pt x="8805" y="6204"/>
                </a:lnTo>
                <a:cubicBezTo>
                  <a:pt x="8230" y="7065"/>
                  <a:pt x="7124" y="7268"/>
                  <a:pt x="6343" y="6634"/>
                </a:cubicBezTo>
                <a:lnTo>
                  <a:pt x="6322" y="6610"/>
                </a:lnTo>
                <a:lnTo>
                  <a:pt x="0" y="16202"/>
                </a:lnTo>
                <a:lnTo>
                  <a:pt x="10280" y="19886"/>
                </a:lnTo>
                <a:cubicBezTo>
                  <a:pt x="10280" y="19886"/>
                  <a:pt x="10280" y="19886"/>
                  <a:pt x="10280" y="19886"/>
                </a:cubicBezTo>
                <a:cubicBezTo>
                  <a:pt x="10572" y="18857"/>
                  <a:pt x="11537" y="18259"/>
                  <a:pt x="12470" y="18594"/>
                </a:cubicBezTo>
                <a:lnTo>
                  <a:pt x="17642" y="20448"/>
                </a:lnTo>
                <a:cubicBezTo>
                  <a:pt x="19518" y="21118"/>
                  <a:pt x="21470" y="19659"/>
                  <a:pt x="21578" y="17494"/>
                </a:cubicBezTo>
                <a:cubicBezTo>
                  <a:pt x="21589" y="17087"/>
                  <a:pt x="21600" y="16681"/>
                  <a:pt x="21600" y="1626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96072414-FDA0-41A9-91BE-D005D8E930AF}"/>
              </a:ext>
            </a:extLst>
          </p:cNvPr>
          <p:cNvSpPr/>
          <p:nvPr/>
        </p:nvSpPr>
        <p:spPr>
          <a:xfrm>
            <a:off x="3723322" y="1569236"/>
            <a:ext cx="1697806" cy="1892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71" h="21600" extrusionOk="0">
                <a:moveTo>
                  <a:pt x="19763" y="6012"/>
                </a:moveTo>
                <a:cubicBezTo>
                  <a:pt x="20986" y="4413"/>
                  <a:pt x="20289" y="2142"/>
                  <a:pt x="18357" y="1435"/>
                </a:cubicBezTo>
                <a:cubicBezTo>
                  <a:pt x="15820" y="511"/>
                  <a:pt x="13066" y="0"/>
                  <a:pt x="10186" y="0"/>
                </a:cubicBezTo>
                <a:cubicBezTo>
                  <a:pt x="7306" y="0"/>
                  <a:pt x="4552" y="511"/>
                  <a:pt x="2015" y="1435"/>
                </a:cubicBezTo>
                <a:cubicBezTo>
                  <a:pt x="83" y="2142"/>
                  <a:pt x="-614" y="4424"/>
                  <a:pt x="609" y="6012"/>
                </a:cubicBezTo>
                <a:lnTo>
                  <a:pt x="3957" y="10392"/>
                </a:lnTo>
                <a:cubicBezTo>
                  <a:pt x="4563" y="11186"/>
                  <a:pt x="4369" y="12295"/>
                  <a:pt x="3546" y="12871"/>
                </a:cubicBezTo>
                <a:lnTo>
                  <a:pt x="3523" y="12882"/>
                </a:lnTo>
                <a:lnTo>
                  <a:pt x="10186" y="21600"/>
                </a:lnTo>
                <a:lnTo>
                  <a:pt x="16849" y="12882"/>
                </a:lnTo>
                <a:cubicBezTo>
                  <a:pt x="16849" y="12882"/>
                  <a:pt x="16849" y="12882"/>
                  <a:pt x="16849" y="12882"/>
                </a:cubicBezTo>
                <a:cubicBezTo>
                  <a:pt x="16003" y="12316"/>
                  <a:pt x="15775" y="11229"/>
                  <a:pt x="16380" y="10436"/>
                </a:cubicBezTo>
                <a:lnTo>
                  <a:pt x="19763" y="601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3E4B23E6-945C-40C5-8A17-7E4EECE5AE29}"/>
              </a:ext>
            </a:extLst>
          </p:cNvPr>
          <p:cNvSpPr/>
          <p:nvPr/>
        </p:nvSpPr>
        <p:spPr>
          <a:xfrm>
            <a:off x="4571046" y="3457566"/>
            <a:ext cx="1636781" cy="18454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5" h="21190" extrusionOk="0">
                <a:moveTo>
                  <a:pt x="11525" y="3445"/>
                </a:moveTo>
                <a:lnTo>
                  <a:pt x="11549" y="3368"/>
                </a:lnTo>
                <a:lnTo>
                  <a:pt x="0" y="0"/>
                </a:lnTo>
                <a:lnTo>
                  <a:pt x="0" y="10937"/>
                </a:lnTo>
                <a:cubicBezTo>
                  <a:pt x="0" y="10937"/>
                  <a:pt x="0" y="10937"/>
                  <a:pt x="0" y="10937"/>
                </a:cubicBezTo>
                <a:cubicBezTo>
                  <a:pt x="1096" y="10915"/>
                  <a:pt x="2010" y="11680"/>
                  <a:pt x="2010" y="12665"/>
                </a:cubicBezTo>
                <a:lnTo>
                  <a:pt x="2010" y="18155"/>
                </a:lnTo>
                <a:cubicBezTo>
                  <a:pt x="2010" y="20145"/>
                  <a:pt x="4118" y="21600"/>
                  <a:pt x="6274" y="21086"/>
                </a:cubicBezTo>
                <a:cubicBezTo>
                  <a:pt x="12171" y="19675"/>
                  <a:pt x="17178" y="16328"/>
                  <a:pt x="20394" y="11844"/>
                </a:cubicBezTo>
                <a:cubicBezTo>
                  <a:pt x="21600" y="10171"/>
                  <a:pt x="20698" y="7929"/>
                  <a:pt x="18591" y="7317"/>
                </a:cubicBezTo>
                <a:lnTo>
                  <a:pt x="12755" y="5621"/>
                </a:lnTo>
                <a:cubicBezTo>
                  <a:pt x="11744" y="5326"/>
                  <a:pt x="11196" y="4353"/>
                  <a:pt x="11525" y="344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41F23BC-B4CE-42ED-8910-BD4763DF0C88}"/>
              </a:ext>
            </a:extLst>
          </p:cNvPr>
          <p:cNvSpPr/>
          <p:nvPr/>
        </p:nvSpPr>
        <p:spPr>
          <a:xfrm>
            <a:off x="2936317" y="3459353"/>
            <a:ext cx="1637312" cy="1845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42" h="21190" extrusionOk="0">
                <a:moveTo>
                  <a:pt x="20930" y="0"/>
                </a:moveTo>
                <a:lnTo>
                  <a:pt x="9381" y="3368"/>
                </a:lnTo>
                <a:cubicBezTo>
                  <a:pt x="9381" y="3368"/>
                  <a:pt x="9381" y="3368"/>
                  <a:pt x="9381" y="3368"/>
                </a:cubicBezTo>
                <a:cubicBezTo>
                  <a:pt x="9734" y="4309"/>
                  <a:pt x="9210" y="5315"/>
                  <a:pt x="8174" y="5621"/>
                </a:cubicBezTo>
                <a:lnTo>
                  <a:pt x="2339" y="7317"/>
                </a:lnTo>
                <a:cubicBezTo>
                  <a:pt x="231" y="7929"/>
                  <a:pt x="-658" y="10171"/>
                  <a:pt x="536" y="11844"/>
                </a:cubicBezTo>
                <a:cubicBezTo>
                  <a:pt x="3764" y="16328"/>
                  <a:pt x="8771" y="19675"/>
                  <a:pt x="14656" y="21086"/>
                </a:cubicBezTo>
                <a:cubicBezTo>
                  <a:pt x="16800" y="21600"/>
                  <a:pt x="18920" y="20145"/>
                  <a:pt x="18920" y="18155"/>
                </a:cubicBezTo>
                <a:lnTo>
                  <a:pt x="18920" y="12665"/>
                </a:lnTo>
                <a:cubicBezTo>
                  <a:pt x="18920" y="11702"/>
                  <a:pt x="19785" y="10937"/>
                  <a:pt x="20857" y="10937"/>
                </a:cubicBezTo>
                <a:lnTo>
                  <a:pt x="20942" y="10937"/>
                </a:lnTo>
                <a:lnTo>
                  <a:pt x="20942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A5BA6DA0-5EB8-4070-A9E2-58A2D28A09F9}"/>
              </a:ext>
            </a:extLst>
          </p:cNvPr>
          <p:cNvSpPr/>
          <p:nvPr/>
        </p:nvSpPr>
        <p:spPr>
          <a:xfrm>
            <a:off x="3818572" y="2702710"/>
            <a:ext cx="1518284" cy="1518290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Circle">
            <a:extLst>
              <a:ext uri="{FF2B5EF4-FFF2-40B4-BE49-F238E27FC236}">
                <a16:creationId xmlns:a16="http://schemas.microsoft.com/office/drawing/2014/main" id="{806D4D69-3A49-4C74-86C5-C7EC016206B1}"/>
              </a:ext>
            </a:extLst>
          </p:cNvPr>
          <p:cNvSpPr/>
          <p:nvPr/>
        </p:nvSpPr>
        <p:spPr>
          <a:xfrm>
            <a:off x="3894772" y="2778911"/>
            <a:ext cx="1365884" cy="136588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7" name="Graphic 36" descr="Bar graph with upward trend outline">
            <a:extLst>
              <a:ext uri="{FF2B5EF4-FFF2-40B4-BE49-F238E27FC236}">
                <a16:creationId xmlns:a16="http://schemas.microsoft.com/office/drawing/2014/main" id="{0BD1E60E-A059-40B6-8CF4-DD10158A49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3059" y="2986006"/>
            <a:ext cx="651515" cy="651515"/>
          </a:xfrm>
          <a:prstGeom prst="rect">
            <a:avLst/>
          </a:prstGeom>
        </p:spPr>
      </p:pic>
      <p:pic>
        <p:nvPicPr>
          <p:cNvPr id="38" name="Graphic 37" descr="Boardroom outline">
            <a:extLst>
              <a:ext uri="{FF2B5EF4-FFF2-40B4-BE49-F238E27FC236}">
                <a16:creationId xmlns:a16="http://schemas.microsoft.com/office/drawing/2014/main" id="{A85AF2B4-075B-44A2-8B5A-D4FADAC42A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71352" y="2334491"/>
            <a:ext cx="651515" cy="651515"/>
          </a:xfrm>
          <a:prstGeom prst="rect">
            <a:avLst/>
          </a:prstGeom>
        </p:spPr>
      </p:pic>
      <p:pic>
        <p:nvPicPr>
          <p:cNvPr id="39" name="Graphic 38" descr="Checklist outline">
            <a:extLst>
              <a:ext uri="{FF2B5EF4-FFF2-40B4-BE49-F238E27FC236}">
                <a16:creationId xmlns:a16="http://schemas.microsoft.com/office/drawing/2014/main" id="{AF0E8972-DC3D-4D8B-AE39-4FD9F36A60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67493" y="4484345"/>
            <a:ext cx="621944" cy="621944"/>
          </a:xfrm>
          <a:prstGeom prst="rect">
            <a:avLst/>
          </a:prstGeom>
        </p:spPr>
      </p:pic>
      <p:pic>
        <p:nvPicPr>
          <p:cNvPr id="58" name="Graphic 57" descr="Customer review outline">
            <a:extLst>
              <a:ext uri="{FF2B5EF4-FFF2-40B4-BE49-F238E27FC236}">
                <a16:creationId xmlns:a16="http://schemas.microsoft.com/office/drawing/2014/main" id="{5588EE27-C6F0-4E2B-8CD2-A568245E92F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23052" y="4112312"/>
            <a:ext cx="597297" cy="597297"/>
          </a:xfrm>
          <a:prstGeom prst="rect">
            <a:avLst/>
          </a:prstGeom>
        </p:spPr>
      </p:pic>
      <p:pic>
        <p:nvPicPr>
          <p:cNvPr id="59" name="Graphic 58" descr="Handshake outline">
            <a:extLst>
              <a:ext uri="{FF2B5EF4-FFF2-40B4-BE49-F238E27FC236}">
                <a16:creationId xmlns:a16="http://schemas.microsoft.com/office/drawing/2014/main" id="{4D6EADC5-5C5F-440F-BF96-46A2B87E39F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98152" y="1680627"/>
            <a:ext cx="655989" cy="655989"/>
          </a:xfrm>
          <a:prstGeom prst="rect">
            <a:avLst/>
          </a:prstGeom>
        </p:spPr>
      </p:pic>
      <p:pic>
        <p:nvPicPr>
          <p:cNvPr id="60" name="Graphic 59" descr="Trophy with solid fill">
            <a:extLst>
              <a:ext uri="{FF2B5EF4-FFF2-40B4-BE49-F238E27FC236}">
                <a16:creationId xmlns:a16="http://schemas.microsoft.com/office/drawing/2014/main" id="{CB1B8954-7E6A-4405-8989-6452A97CB91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097405" y="2987138"/>
            <a:ext cx="932184" cy="932184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36B61F39-8CE0-4897-B72B-CAC3A2791CEE}"/>
              </a:ext>
            </a:extLst>
          </p:cNvPr>
          <p:cNvSpPr txBox="1"/>
          <p:nvPr/>
        </p:nvSpPr>
        <p:spPr>
          <a:xfrm>
            <a:off x="4362017" y="227566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1800" dirty="0"/>
              <a:t>01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35CC294-FA21-4C1C-B69A-E2E6342F091C}"/>
              </a:ext>
            </a:extLst>
          </p:cNvPr>
          <p:cNvSpPr txBox="1"/>
          <p:nvPr/>
        </p:nvSpPr>
        <p:spPr>
          <a:xfrm>
            <a:off x="5050298" y="4082706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827AA54-9E46-4F0B-B000-AF5573F32D59}"/>
              </a:ext>
            </a:extLst>
          </p:cNvPr>
          <p:cNvSpPr txBox="1"/>
          <p:nvPr/>
        </p:nvSpPr>
        <p:spPr>
          <a:xfrm>
            <a:off x="3705824" y="4082706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69CE6CC-00AA-4874-930A-FDD71FAC6F50}"/>
              </a:ext>
            </a:extLst>
          </p:cNvPr>
          <p:cNvSpPr txBox="1"/>
          <p:nvPr/>
        </p:nvSpPr>
        <p:spPr>
          <a:xfrm>
            <a:off x="5361818" y="2918334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60ED52D-EF70-44D0-A52A-63485D58FB1A}"/>
              </a:ext>
            </a:extLst>
          </p:cNvPr>
          <p:cNvSpPr txBox="1"/>
          <p:nvPr/>
        </p:nvSpPr>
        <p:spPr>
          <a:xfrm>
            <a:off x="3363479" y="2918334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05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310A4CC-FD58-4243-87A9-DF3F2160A0F4}"/>
              </a:ext>
            </a:extLst>
          </p:cNvPr>
          <p:cNvGrpSpPr/>
          <p:nvPr/>
        </p:nvGrpSpPr>
        <p:grpSpPr>
          <a:xfrm>
            <a:off x="6699738" y="2811261"/>
            <a:ext cx="2194560" cy="1237868"/>
            <a:chOff x="6974393" y="2966533"/>
            <a:chExt cx="2194560" cy="123786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AB62CDD-A8CF-403C-AD8E-D2973FA0D13F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F619657-BBC3-402B-9F4B-4F709EFF5E3F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8D1F86F-E403-4052-BAEB-8022AE04F327}"/>
              </a:ext>
            </a:extLst>
          </p:cNvPr>
          <p:cNvGrpSpPr/>
          <p:nvPr/>
        </p:nvGrpSpPr>
        <p:grpSpPr>
          <a:xfrm>
            <a:off x="6691483" y="4389483"/>
            <a:ext cx="2194560" cy="1237866"/>
            <a:chOff x="6691483" y="4621698"/>
            <a:chExt cx="2194560" cy="123786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E37BBBF-3843-445C-815F-F4E53BE52223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F511628-FDED-44A4-A07E-6997166DE3EE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56A757A-395A-4C4F-A16D-0169E8C90297}"/>
              </a:ext>
            </a:extLst>
          </p:cNvPr>
          <p:cNvGrpSpPr/>
          <p:nvPr/>
        </p:nvGrpSpPr>
        <p:grpSpPr>
          <a:xfrm>
            <a:off x="249702" y="3600371"/>
            <a:ext cx="2194560" cy="1237869"/>
            <a:chOff x="249702" y="2966531"/>
            <a:chExt cx="2194560" cy="123786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8D40F17-B932-4B55-B906-1607FBC67DC9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 - 04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3678179-E994-4A5D-AA4A-537CEADDBD80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F835B2F-57C0-49E9-80C4-9BB049D95906}"/>
              </a:ext>
            </a:extLst>
          </p:cNvPr>
          <p:cNvGrpSpPr/>
          <p:nvPr/>
        </p:nvGrpSpPr>
        <p:grpSpPr>
          <a:xfrm>
            <a:off x="6697329" y="1233042"/>
            <a:ext cx="2194560" cy="1237868"/>
            <a:chOff x="6697329" y="1465257"/>
            <a:chExt cx="2194560" cy="123786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075F5ED-5E56-4D3A-B091-E3CDD1B9EA98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E9DFD6F-D051-48CC-9BA1-598F78F38A2F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806C599-6C32-460A-AE36-CAE75AB96045}"/>
              </a:ext>
            </a:extLst>
          </p:cNvPr>
          <p:cNvGrpSpPr/>
          <p:nvPr/>
        </p:nvGrpSpPr>
        <p:grpSpPr>
          <a:xfrm>
            <a:off x="255548" y="2022152"/>
            <a:ext cx="2194560" cy="1237867"/>
            <a:chOff x="255548" y="1465256"/>
            <a:chExt cx="2194560" cy="123786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2636D8B-54CA-41AC-AF7B-9A2E02422AAE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 - 05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974F358-6625-440C-A3A4-D72BAC1F7335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015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10276</TotalTime>
  <Words>477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5-Part Helix Cycle – Slide Template</vt:lpstr>
      <vt:lpstr>5-Part Helix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5-Part Helix Cycle</dc:title>
  <dc:creator>PresentationGO.com</dc:creator>
  <dc:description>© Copyright PresentationGO.com</dc:description>
  <dcterms:created xsi:type="dcterms:W3CDTF">2014-11-26T05:14:11Z</dcterms:created>
  <dcterms:modified xsi:type="dcterms:W3CDTF">2021-08-02T21:51:45Z</dcterms:modified>
  <cp:category>Charts &amp; Diagrams</cp:category>
</cp:coreProperties>
</file>