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50" d="100"/>
          <a:sy n="150" d="100"/>
        </p:scale>
        <p:origin x="426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075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924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5-Part Helix Cycle – Slide Template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246059C-820C-4A51-AAD6-6A63F062F7BD}"/>
              </a:ext>
            </a:extLst>
          </p:cNvPr>
          <p:cNvGrpSpPr/>
          <p:nvPr/>
        </p:nvGrpSpPr>
        <p:grpSpPr>
          <a:xfrm>
            <a:off x="338440" y="1439702"/>
            <a:ext cx="2926080" cy="1290153"/>
            <a:chOff x="332936" y="2627766"/>
            <a:chExt cx="2926080" cy="1290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5C9074B-ACD4-4998-B6E0-6543FEB71D1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 - 05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6B1BD4C-F881-4D1E-BDD2-1F478483468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7795C81A-F793-49DF-82EA-D9363D4B80A0}"/>
              </a:ext>
            </a:extLst>
          </p:cNvPr>
          <p:cNvGrpSpPr/>
          <p:nvPr/>
        </p:nvGrpSpPr>
        <p:grpSpPr>
          <a:xfrm>
            <a:off x="338440" y="4222558"/>
            <a:ext cx="2926080" cy="1290153"/>
            <a:chOff x="332936" y="2627766"/>
            <a:chExt cx="2926080" cy="129015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C88CEC4-2E94-4817-8B95-892E2801C45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 - 04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5768786-AD09-4E35-A018-361AAAC84AF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0" name="Shape">
            <a:extLst>
              <a:ext uri="{FF2B5EF4-FFF2-40B4-BE49-F238E27FC236}">
                <a16:creationId xmlns:a16="http://schemas.microsoft.com/office/drawing/2014/main" id="{E889D68E-FE88-4067-9AB7-AB1ED26DF200}"/>
              </a:ext>
            </a:extLst>
          </p:cNvPr>
          <p:cNvSpPr/>
          <p:nvPr/>
        </p:nvSpPr>
        <p:spPr>
          <a:xfrm>
            <a:off x="3567428" y="1735125"/>
            <a:ext cx="2531115" cy="21887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613" extrusionOk="0">
                <a:moveTo>
                  <a:pt x="21600" y="16202"/>
                </a:moveTo>
                <a:lnTo>
                  <a:pt x="15281" y="6610"/>
                </a:lnTo>
                <a:cubicBezTo>
                  <a:pt x="15281" y="6610"/>
                  <a:pt x="15281" y="6610"/>
                  <a:pt x="15281" y="6610"/>
                </a:cubicBezTo>
                <a:cubicBezTo>
                  <a:pt x="14501" y="7256"/>
                  <a:pt x="13396" y="7113"/>
                  <a:pt x="12821" y="6240"/>
                </a:cubicBezTo>
                <a:lnTo>
                  <a:pt x="9613" y="1372"/>
                </a:lnTo>
                <a:cubicBezTo>
                  <a:pt x="8464" y="-362"/>
                  <a:pt x="6123" y="-482"/>
                  <a:pt x="4888" y="1180"/>
                </a:cubicBezTo>
                <a:cubicBezTo>
                  <a:pt x="1842" y="5283"/>
                  <a:pt x="0" y="10533"/>
                  <a:pt x="0" y="16262"/>
                </a:cubicBezTo>
                <a:cubicBezTo>
                  <a:pt x="0" y="16681"/>
                  <a:pt x="11" y="17087"/>
                  <a:pt x="33" y="17494"/>
                </a:cubicBezTo>
                <a:cubicBezTo>
                  <a:pt x="130" y="19659"/>
                  <a:pt x="2092" y="21118"/>
                  <a:pt x="3967" y="20448"/>
                </a:cubicBezTo>
                <a:lnTo>
                  <a:pt x="9082" y="18618"/>
                </a:lnTo>
                <a:cubicBezTo>
                  <a:pt x="10014" y="18284"/>
                  <a:pt x="11011" y="18858"/>
                  <a:pt x="11315" y="19874"/>
                </a:cubicBezTo>
                <a:lnTo>
                  <a:pt x="11326" y="19898"/>
                </a:lnTo>
                <a:lnTo>
                  <a:pt x="21600" y="1620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E995BC11-F9B7-45E3-8DD4-B5CAF7EA74F1}"/>
              </a:ext>
            </a:extLst>
          </p:cNvPr>
          <p:cNvSpPr/>
          <p:nvPr/>
        </p:nvSpPr>
        <p:spPr>
          <a:xfrm>
            <a:off x="6094728" y="1735126"/>
            <a:ext cx="2529844" cy="21887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613" extrusionOk="0">
                <a:moveTo>
                  <a:pt x="21600" y="16262"/>
                </a:moveTo>
                <a:cubicBezTo>
                  <a:pt x="21600" y="10533"/>
                  <a:pt x="19767" y="5283"/>
                  <a:pt x="16710" y="1180"/>
                </a:cubicBezTo>
                <a:cubicBezTo>
                  <a:pt x="15474" y="-482"/>
                  <a:pt x="13131" y="-362"/>
                  <a:pt x="11982" y="1372"/>
                </a:cubicBezTo>
                <a:lnTo>
                  <a:pt x="8805" y="6204"/>
                </a:lnTo>
                <a:cubicBezTo>
                  <a:pt x="8230" y="7065"/>
                  <a:pt x="7124" y="7268"/>
                  <a:pt x="6343" y="6634"/>
                </a:cubicBezTo>
                <a:lnTo>
                  <a:pt x="6322" y="6610"/>
                </a:lnTo>
                <a:lnTo>
                  <a:pt x="0" y="16202"/>
                </a:lnTo>
                <a:lnTo>
                  <a:pt x="10280" y="19886"/>
                </a:lnTo>
                <a:cubicBezTo>
                  <a:pt x="10280" y="19886"/>
                  <a:pt x="10280" y="19886"/>
                  <a:pt x="10280" y="19886"/>
                </a:cubicBezTo>
                <a:cubicBezTo>
                  <a:pt x="10572" y="18857"/>
                  <a:pt x="11537" y="18259"/>
                  <a:pt x="12470" y="18594"/>
                </a:cubicBezTo>
                <a:lnTo>
                  <a:pt x="17642" y="20448"/>
                </a:lnTo>
                <a:cubicBezTo>
                  <a:pt x="19518" y="21118"/>
                  <a:pt x="21470" y="19659"/>
                  <a:pt x="21578" y="17494"/>
                </a:cubicBezTo>
                <a:cubicBezTo>
                  <a:pt x="21589" y="17087"/>
                  <a:pt x="21600" y="16681"/>
                  <a:pt x="21600" y="1626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96072414-FDA0-41A9-91BE-D005D8E930AF}"/>
              </a:ext>
            </a:extLst>
          </p:cNvPr>
          <p:cNvSpPr/>
          <p:nvPr/>
        </p:nvSpPr>
        <p:spPr>
          <a:xfrm>
            <a:off x="4964429" y="935026"/>
            <a:ext cx="2263741" cy="25234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71" h="21600" extrusionOk="0">
                <a:moveTo>
                  <a:pt x="19763" y="6012"/>
                </a:moveTo>
                <a:cubicBezTo>
                  <a:pt x="20986" y="4413"/>
                  <a:pt x="20289" y="2142"/>
                  <a:pt x="18357" y="1435"/>
                </a:cubicBezTo>
                <a:cubicBezTo>
                  <a:pt x="15820" y="511"/>
                  <a:pt x="13066" y="0"/>
                  <a:pt x="10186" y="0"/>
                </a:cubicBezTo>
                <a:cubicBezTo>
                  <a:pt x="7306" y="0"/>
                  <a:pt x="4552" y="511"/>
                  <a:pt x="2015" y="1435"/>
                </a:cubicBezTo>
                <a:cubicBezTo>
                  <a:pt x="83" y="2142"/>
                  <a:pt x="-614" y="4424"/>
                  <a:pt x="609" y="6012"/>
                </a:cubicBezTo>
                <a:lnTo>
                  <a:pt x="3957" y="10392"/>
                </a:lnTo>
                <a:cubicBezTo>
                  <a:pt x="4563" y="11186"/>
                  <a:pt x="4369" y="12295"/>
                  <a:pt x="3546" y="12871"/>
                </a:cubicBezTo>
                <a:lnTo>
                  <a:pt x="3523" y="12882"/>
                </a:lnTo>
                <a:lnTo>
                  <a:pt x="10186" y="21600"/>
                </a:lnTo>
                <a:lnTo>
                  <a:pt x="16849" y="12882"/>
                </a:lnTo>
                <a:cubicBezTo>
                  <a:pt x="16849" y="12882"/>
                  <a:pt x="16849" y="12882"/>
                  <a:pt x="16849" y="12882"/>
                </a:cubicBezTo>
                <a:cubicBezTo>
                  <a:pt x="16003" y="12316"/>
                  <a:pt x="15775" y="11229"/>
                  <a:pt x="16380" y="10436"/>
                </a:cubicBezTo>
                <a:lnTo>
                  <a:pt x="19763" y="6012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3E4B23E6-945C-40C5-8A17-7E4EECE5AE29}"/>
              </a:ext>
            </a:extLst>
          </p:cNvPr>
          <p:cNvSpPr/>
          <p:nvPr/>
        </p:nvSpPr>
        <p:spPr>
          <a:xfrm>
            <a:off x="6094728" y="3452800"/>
            <a:ext cx="2182374" cy="24606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35" h="21190" extrusionOk="0">
                <a:moveTo>
                  <a:pt x="11525" y="3445"/>
                </a:moveTo>
                <a:lnTo>
                  <a:pt x="11549" y="3368"/>
                </a:lnTo>
                <a:lnTo>
                  <a:pt x="0" y="0"/>
                </a:lnTo>
                <a:lnTo>
                  <a:pt x="0" y="10937"/>
                </a:lnTo>
                <a:cubicBezTo>
                  <a:pt x="0" y="10937"/>
                  <a:pt x="0" y="10937"/>
                  <a:pt x="0" y="10937"/>
                </a:cubicBezTo>
                <a:cubicBezTo>
                  <a:pt x="1096" y="10915"/>
                  <a:pt x="2010" y="11680"/>
                  <a:pt x="2010" y="12665"/>
                </a:cubicBezTo>
                <a:lnTo>
                  <a:pt x="2010" y="18155"/>
                </a:lnTo>
                <a:cubicBezTo>
                  <a:pt x="2010" y="20145"/>
                  <a:pt x="4118" y="21600"/>
                  <a:pt x="6274" y="21086"/>
                </a:cubicBezTo>
                <a:cubicBezTo>
                  <a:pt x="12171" y="19675"/>
                  <a:pt x="17178" y="16328"/>
                  <a:pt x="20394" y="11844"/>
                </a:cubicBezTo>
                <a:cubicBezTo>
                  <a:pt x="21600" y="10171"/>
                  <a:pt x="20698" y="7929"/>
                  <a:pt x="18591" y="7317"/>
                </a:cubicBezTo>
                <a:lnTo>
                  <a:pt x="12755" y="5621"/>
                </a:lnTo>
                <a:cubicBezTo>
                  <a:pt x="11744" y="5326"/>
                  <a:pt x="11196" y="4353"/>
                  <a:pt x="11525" y="344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741F23BC-B4CE-42ED-8910-BD4763DF0C88}"/>
              </a:ext>
            </a:extLst>
          </p:cNvPr>
          <p:cNvSpPr/>
          <p:nvPr/>
        </p:nvSpPr>
        <p:spPr>
          <a:xfrm>
            <a:off x="3915090" y="3455182"/>
            <a:ext cx="2183082" cy="24606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42" h="21190" extrusionOk="0">
                <a:moveTo>
                  <a:pt x="20930" y="0"/>
                </a:moveTo>
                <a:lnTo>
                  <a:pt x="9381" y="3368"/>
                </a:lnTo>
                <a:cubicBezTo>
                  <a:pt x="9381" y="3368"/>
                  <a:pt x="9381" y="3368"/>
                  <a:pt x="9381" y="3368"/>
                </a:cubicBezTo>
                <a:cubicBezTo>
                  <a:pt x="9734" y="4309"/>
                  <a:pt x="9210" y="5315"/>
                  <a:pt x="8174" y="5621"/>
                </a:cubicBezTo>
                <a:lnTo>
                  <a:pt x="2339" y="7317"/>
                </a:lnTo>
                <a:cubicBezTo>
                  <a:pt x="231" y="7929"/>
                  <a:pt x="-658" y="10171"/>
                  <a:pt x="536" y="11844"/>
                </a:cubicBezTo>
                <a:cubicBezTo>
                  <a:pt x="3764" y="16328"/>
                  <a:pt x="8771" y="19675"/>
                  <a:pt x="14656" y="21086"/>
                </a:cubicBezTo>
                <a:cubicBezTo>
                  <a:pt x="16800" y="21600"/>
                  <a:pt x="18920" y="20145"/>
                  <a:pt x="18920" y="18155"/>
                </a:cubicBezTo>
                <a:lnTo>
                  <a:pt x="18920" y="12665"/>
                </a:lnTo>
                <a:cubicBezTo>
                  <a:pt x="18920" y="11702"/>
                  <a:pt x="19785" y="10937"/>
                  <a:pt x="20857" y="10937"/>
                </a:cubicBezTo>
                <a:lnTo>
                  <a:pt x="20942" y="10937"/>
                </a:lnTo>
                <a:lnTo>
                  <a:pt x="20942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Circle">
            <a:extLst>
              <a:ext uri="{FF2B5EF4-FFF2-40B4-BE49-F238E27FC236}">
                <a16:creationId xmlns:a16="http://schemas.microsoft.com/office/drawing/2014/main" id="{A5BA6DA0-5EB8-4070-A9E2-58A2D28A09F9}"/>
              </a:ext>
            </a:extLst>
          </p:cNvPr>
          <p:cNvSpPr/>
          <p:nvPr/>
        </p:nvSpPr>
        <p:spPr>
          <a:xfrm>
            <a:off x="5091429" y="2446326"/>
            <a:ext cx="2024379" cy="2024386"/>
          </a:xfrm>
          <a:prstGeom prst="ellipse">
            <a:avLst/>
          </a:pr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Circle">
            <a:extLst>
              <a:ext uri="{FF2B5EF4-FFF2-40B4-BE49-F238E27FC236}">
                <a16:creationId xmlns:a16="http://schemas.microsoft.com/office/drawing/2014/main" id="{806D4D69-3A49-4C74-86C5-C7EC016206B1}"/>
              </a:ext>
            </a:extLst>
          </p:cNvPr>
          <p:cNvSpPr/>
          <p:nvPr/>
        </p:nvSpPr>
        <p:spPr>
          <a:xfrm>
            <a:off x="5193029" y="2547926"/>
            <a:ext cx="1821179" cy="182118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7" name="Graphic 36" descr="Bar graph with upward trend outline">
            <a:extLst>
              <a:ext uri="{FF2B5EF4-FFF2-40B4-BE49-F238E27FC236}">
                <a16:creationId xmlns:a16="http://schemas.microsoft.com/office/drawing/2014/main" id="{0BD1E60E-A059-40B6-8CF4-DD10158A49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17411" y="2824053"/>
            <a:ext cx="868687" cy="868687"/>
          </a:xfrm>
          <a:prstGeom prst="rect">
            <a:avLst/>
          </a:prstGeom>
        </p:spPr>
      </p:pic>
      <p:pic>
        <p:nvPicPr>
          <p:cNvPr id="38" name="Graphic 37" descr="Boardroom outline">
            <a:extLst>
              <a:ext uri="{FF2B5EF4-FFF2-40B4-BE49-F238E27FC236}">
                <a16:creationId xmlns:a16="http://schemas.microsoft.com/office/drawing/2014/main" id="{A85AF2B4-075B-44A2-8B5A-D4FADAC42AF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61802" y="1955366"/>
            <a:ext cx="868687" cy="868687"/>
          </a:xfrm>
          <a:prstGeom prst="rect">
            <a:avLst/>
          </a:prstGeom>
        </p:spPr>
      </p:pic>
      <p:pic>
        <p:nvPicPr>
          <p:cNvPr id="39" name="Graphic 38" descr="Checklist outline">
            <a:extLst>
              <a:ext uri="{FF2B5EF4-FFF2-40B4-BE49-F238E27FC236}">
                <a16:creationId xmlns:a16="http://schemas.microsoft.com/office/drawing/2014/main" id="{AF0E8972-DC3D-4D8B-AE39-4FD9F36A60D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356656" y="4821838"/>
            <a:ext cx="829259" cy="829259"/>
          </a:xfrm>
          <a:prstGeom prst="rect">
            <a:avLst/>
          </a:prstGeom>
        </p:spPr>
      </p:pic>
      <p:pic>
        <p:nvPicPr>
          <p:cNvPr id="58" name="Graphic 57" descr="Customer review outline">
            <a:extLst>
              <a:ext uri="{FF2B5EF4-FFF2-40B4-BE49-F238E27FC236}">
                <a16:creationId xmlns:a16="http://schemas.microsoft.com/office/drawing/2014/main" id="{5588EE27-C6F0-4E2B-8CD2-A568245E92F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164069" y="4325795"/>
            <a:ext cx="796396" cy="796396"/>
          </a:xfrm>
          <a:prstGeom prst="rect">
            <a:avLst/>
          </a:prstGeom>
        </p:spPr>
      </p:pic>
      <p:pic>
        <p:nvPicPr>
          <p:cNvPr id="59" name="Graphic 58" descr="Handshake outline">
            <a:extLst>
              <a:ext uri="{FF2B5EF4-FFF2-40B4-BE49-F238E27FC236}">
                <a16:creationId xmlns:a16="http://schemas.microsoft.com/office/drawing/2014/main" id="{4D6EADC5-5C5F-440F-BF96-46A2B87E39F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130869" y="1083548"/>
            <a:ext cx="874652" cy="874652"/>
          </a:xfrm>
          <a:prstGeom prst="rect">
            <a:avLst/>
          </a:prstGeom>
        </p:spPr>
      </p:pic>
      <p:pic>
        <p:nvPicPr>
          <p:cNvPr id="60" name="Graphic 59" descr="Trophy with solid fill">
            <a:extLst>
              <a:ext uri="{FF2B5EF4-FFF2-40B4-BE49-F238E27FC236}">
                <a16:creationId xmlns:a16="http://schemas.microsoft.com/office/drawing/2014/main" id="{CB1B8954-7E6A-4405-8989-6452A97CB91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463207" y="2825562"/>
            <a:ext cx="1242912" cy="1242912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36B61F39-8CE0-4897-B72B-CAC3A2791CEE}"/>
              </a:ext>
            </a:extLst>
          </p:cNvPr>
          <p:cNvSpPr txBox="1"/>
          <p:nvPr/>
        </p:nvSpPr>
        <p:spPr>
          <a:xfrm>
            <a:off x="5885806" y="1892314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01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35CC294-FA21-4C1C-B69A-E2E6342F091C}"/>
              </a:ext>
            </a:extLst>
          </p:cNvPr>
          <p:cNvSpPr txBox="1"/>
          <p:nvPr/>
        </p:nvSpPr>
        <p:spPr>
          <a:xfrm>
            <a:off x="6733730" y="4301709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03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827AA54-9E46-4F0B-B000-AF5573F32D59}"/>
              </a:ext>
            </a:extLst>
          </p:cNvPr>
          <p:cNvSpPr txBox="1"/>
          <p:nvPr/>
        </p:nvSpPr>
        <p:spPr>
          <a:xfrm>
            <a:off x="5003722" y="4301709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r"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04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69CE6CC-00AA-4874-930A-FDD71FAC6F50}"/>
              </a:ext>
            </a:extLst>
          </p:cNvPr>
          <p:cNvSpPr txBox="1"/>
          <p:nvPr/>
        </p:nvSpPr>
        <p:spPr>
          <a:xfrm>
            <a:off x="7149090" y="2749212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02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60ED52D-EF70-44D0-A52A-63485D58FB1A}"/>
              </a:ext>
            </a:extLst>
          </p:cNvPr>
          <p:cNvSpPr txBox="1"/>
          <p:nvPr/>
        </p:nvSpPr>
        <p:spPr>
          <a:xfrm>
            <a:off x="4547261" y="2749212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r"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05</a:t>
            </a: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B257FA02-BE3E-4D55-AA29-669DC27C258B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A1E3C400-243F-4A02-A968-15F147531B0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02 - 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8D1BC07A-81F4-4BCD-8E9F-108291B9199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4E8C0B3F-4740-4E15-8ADE-8FA851885530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084009D-C60E-48BB-B26E-C8AA4F65676B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03 - 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7206CF47-D6A5-447A-A310-7DAF53B0BD32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3E2BAA21-BD60-4D7B-9F6A-AEAA5BAD7375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8D57F06D-B1CB-47AF-8AF6-74C0996B18D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01 - 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A5FD5C01-4CB6-4E6B-9DEB-F541B5AE31A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39201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5-Part Helix Cycle – Slide Template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246059C-820C-4A51-AAD6-6A63F062F7BD}"/>
              </a:ext>
            </a:extLst>
          </p:cNvPr>
          <p:cNvGrpSpPr/>
          <p:nvPr/>
        </p:nvGrpSpPr>
        <p:grpSpPr>
          <a:xfrm>
            <a:off x="338440" y="1439702"/>
            <a:ext cx="2926080" cy="1290153"/>
            <a:chOff x="332936" y="2627766"/>
            <a:chExt cx="2926080" cy="1290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5C9074B-ACD4-4998-B6E0-6543FEB71D1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 - 05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6B1BD4C-F881-4D1E-BDD2-1F478483468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7795C81A-F793-49DF-82EA-D9363D4B80A0}"/>
              </a:ext>
            </a:extLst>
          </p:cNvPr>
          <p:cNvGrpSpPr/>
          <p:nvPr/>
        </p:nvGrpSpPr>
        <p:grpSpPr>
          <a:xfrm>
            <a:off x="338440" y="4222558"/>
            <a:ext cx="2926080" cy="1290153"/>
            <a:chOff x="332936" y="2627766"/>
            <a:chExt cx="2926080" cy="129015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C88CEC4-2E94-4817-8B95-892E2801C45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 - 04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5768786-AD09-4E35-A018-361AAAC84AF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0" name="Shape">
            <a:extLst>
              <a:ext uri="{FF2B5EF4-FFF2-40B4-BE49-F238E27FC236}">
                <a16:creationId xmlns:a16="http://schemas.microsoft.com/office/drawing/2014/main" id="{E889D68E-FE88-4067-9AB7-AB1ED26DF200}"/>
              </a:ext>
            </a:extLst>
          </p:cNvPr>
          <p:cNvSpPr/>
          <p:nvPr/>
        </p:nvSpPr>
        <p:spPr>
          <a:xfrm>
            <a:off x="3567428" y="1735125"/>
            <a:ext cx="2531115" cy="21887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613" extrusionOk="0">
                <a:moveTo>
                  <a:pt x="21600" y="16202"/>
                </a:moveTo>
                <a:lnTo>
                  <a:pt x="15281" y="6610"/>
                </a:lnTo>
                <a:cubicBezTo>
                  <a:pt x="15281" y="6610"/>
                  <a:pt x="15281" y="6610"/>
                  <a:pt x="15281" y="6610"/>
                </a:cubicBezTo>
                <a:cubicBezTo>
                  <a:pt x="14501" y="7256"/>
                  <a:pt x="13396" y="7113"/>
                  <a:pt x="12821" y="6240"/>
                </a:cubicBezTo>
                <a:lnTo>
                  <a:pt x="9613" y="1372"/>
                </a:lnTo>
                <a:cubicBezTo>
                  <a:pt x="8464" y="-362"/>
                  <a:pt x="6123" y="-482"/>
                  <a:pt x="4888" y="1180"/>
                </a:cubicBezTo>
                <a:cubicBezTo>
                  <a:pt x="1842" y="5283"/>
                  <a:pt x="0" y="10533"/>
                  <a:pt x="0" y="16262"/>
                </a:cubicBezTo>
                <a:cubicBezTo>
                  <a:pt x="0" y="16681"/>
                  <a:pt x="11" y="17087"/>
                  <a:pt x="33" y="17494"/>
                </a:cubicBezTo>
                <a:cubicBezTo>
                  <a:pt x="130" y="19659"/>
                  <a:pt x="2092" y="21118"/>
                  <a:pt x="3967" y="20448"/>
                </a:cubicBezTo>
                <a:lnTo>
                  <a:pt x="9082" y="18618"/>
                </a:lnTo>
                <a:cubicBezTo>
                  <a:pt x="10014" y="18284"/>
                  <a:pt x="11011" y="18858"/>
                  <a:pt x="11315" y="19874"/>
                </a:cubicBezTo>
                <a:lnTo>
                  <a:pt x="11326" y="19898"/>
                </a:lnTo>
                <a:lnTo>
                  <a:pt x="21600" y="1620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E995BC11-F9B7-45E3-8DD4-B5CAF7EA74F1}"/>
              </a:ext>
            </a:extLst>
          </p:cNvPr>
          <p:cNvSpPr/>
          <p:nvPr/>
        </p:nvSpPr>
        <p:spPr>
          <a:xfrm>
            <a:off x="6094728" y="1735126"/>
            <a:ext cx="2529844" cy="21887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613" extrusionOk="0">
                <a:moveTo>
                  <a:pt x="21600" y="16262"/>
                </a:moveTo>
                <a:cubicBezTo>
                  <a:pt x="21600" y="10533"/>
                  <a:pt x="19767" y="5283"/>
                  <a:pt x="16710" y="1180"/>
                </a:cubicBezTo>
                <a:cubicBezTo>
                  <a:pt x="15474" y="-482"/>
                  <a:pt x="13131" y="-362"/>
                  <a:pt x="11982" y="1372"/>
                </a:cubicBezTo>
                <a:lnTo>
                  <a:pt x="8805" y="6204"/>
                </a:lnTo>
                <a:cubicBezTo>
                  <a:pt x="8230" y="7065"/>
                  <a:pt x="7124" y="7268"/>
                  <a:pt x="6343" y="6634"/>
                </a:cubicBezTo>
                <a:lnTo>
                  <a:pt x="6322" y="6610"/>
                </a:lnTo>
                <a:lnTo>
                  <a:pt x="0" y="16202"/>
                </a:lnTo>
                <a:lnTo>
                  <a:pt x="10280" y="19886"/>
                </a:lnTo>
                <a:cubicBezTo>
                  <a:pt x="10280" y="19886"/>
                  <a:pt x="10280" y="19886"/>
                  <a:pt x="10280" y="19886"/>
                </a:cubicBezTo>
                <a:cubicBezTo>
                  <a:pt x="10572" y="18857"/>
                  <a:pt x="11537" y="18259"/>
                  <a:pt x="12470" y="18594"/>
                </a:cubicBezTo>
                <a:lnTo>
                  <a:pt x="17642" y="20448"/>
                </a:lnTo>
                <a:cubicBezTo>
                  <a:pt x="19518" y="21118"/>
                  <a:pt x="21470" y="19659"/>
                  <a:pt x="21578" y="17494"/>
                </a:cubicBezTo>
                <a:cubicBezTo>
                  <a:pt x="21589" y="17087"/>
                  <a:pt x="21600" y="16681"/>
                  <a:pt x="21600" y="1626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96072414-FDA0-41A9-91BE-D005D8E930AF}"/>
              </a:ext>
            </a:extLst>
          </p:cNvPr>
          <p:cNvSpPr/>
          <p:nvPr/>
        </p:nvSpPr>
        <p:spPr>
          <a:xfrm>
            <a:off x="4964429" y="935026"/>
            <a:ext cx="2263741" cy="25234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71" h="21600" extrusionOk="0">
                <a:moveTo>
                  <a:pt x="19763" y="6012"/>
                </a:moveTo>
                <a:cubicBezTo>
                  <a:pt x="20986" y="4413"/>
                  <a:pt x="20289" y="2142"/>
                  <a:pt x="18357" y="1435"/>
                </a:cubicBezTo>
                <a:cubicBezTo>
                  <a:pt x="15820" y="511"/>
                  <a:pt x="13066" y="0"/>
                  <a:pt x="10186" y="0"/>
                </a:cubicBezTo>
                <a:cubicBezTo>
                  <a:pt x="7306" y="0"/>
                  <a:pt x="4552" y="511"/>
                  <a:pt x="2015" y="1435"/>
                </a:cubicBezTo>
                <a:cubicBezTo>
                  <a:pt x="83" y="2142"/>
                  <a:pt x="-614" y="4424"/>
                  <a:pt x="609" y="6012"/>
                </a:cubicBezTo>
                <a:lnTo>
                  <a:pt x="3957" y="10392"/>
                </a:lnTo>
                <a:cubicBezTo>
                  <a:pt x="4563" y="11186"/>
                  <a:pt x="4369" y="12295"/>
                  <a:pt x="3546" y="12871"/>
                </a:cubicBezTo>
                <a:lnTo>
                  <a:pt x="3523" y="12882"/>
                </a:lnTo>
                <a:lnTo>
                  <a:pt x="10186" y="21600"/>
                </a:lnTo>
                <a:lnTo>
                  <a:pt x="16849" y="12882"/>
                </a:lnTo>
                <a:cubicBezTo>
                  <a:pt x="16849" y="12882"/>
                  <a:pt x="16849" y="12882"/>
                  <a:pt x="16849" y="12882"/>
                </a:cubicBezTo>
                <a:cubicBezTo>
                  <a:pt x="16003" y="12316"/>
                  <a:pt x="15775" y="11229"/>
                  <a:pt x="16380" y="10436"/>
                </a:cubicBezTo>
                <a:lnTo>
                  <a:pt x="19763" y="6012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3E4B23E6-945C-40C5-8A17-7E4EECE5AE29}"/>
              </a:ext>
            </a:extLst>
          </p:cNvPr>
          <p:cNvSpPr/>
          <p:nvPr/>
        </p:nvSpPr>
        <p:spPr>
          <a:xfrm>
            <a:off x="6094728" y="3452800"/>
            <a:ext cx="2182374" cy="24606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35" h="21190" extrusionOk="0">
                <a:moveTo>
                  <a:pt x="11525" y="3445"/>
                </a:moveTo>
                <a:lnTo>
                  <a:pt x="11549" y="3368"/>
                </a:lnTo>
                <a:lnTo>
                  <a:pt x="0" y="0"/>
                </a:lnTo>
                <a:lnTo>
                  <a:pt x="0" y="10937"/>
                </a:lnTo>
                <a:cubicBezTo>
                  <a:pt x="0" y="10937"/>
                  <a:pt x="0" y="10937"/>
                  <a:pt x="0" y="10937"/>
                </a:cubicBezTo>
                <a:cubicBezTo>
                  <a:pt x="1096" y="10915"/>
                  <a:pt x="2010" y="11680"/>
                  <a:pt x="2010" y="12665"/>
                </a:cubicBezTo>
                <a:lnTo>
                  <a:pt x="2010" y="18155"/>
                </a:lnTo>
                <a:cubicBezTo>
                  <a:pt x="2010" y="20145"/>
                  <a:pt x="4118" y="21600"/>
                  <a:pt x="6274" y="21086"/>
                </a:cubicBezTo>
                <a:cubicBezTo>
                  <a:pt x="12171" y="19675"/>
                  <a:pt x="17178" y="16328"/>
                  <a:pt x="20394" y="11844"/>
                </a:cubicBezTo>
                <a:cubicBezTo>
                  <a:pt x="21600" y="10171"/>
                  <a:pt x="20698" y="7929"/>
                  <a:pt x="18591" y="7317"/>
                </a:cubicBezTo>
                <a:lnTo>
                  <a:pt x="12755" y="5621"/>
                </a:lnTo>
                <a:cubicBezTo>
                  <a:pt x="11744" y="5326"/>
                  <a:pt x="11196" y="4353"/>
                  <a:pt x="11525" y="344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741F23BC-B4CE-42ED-8910-BD4763DF0C88}"/>
              </a:ext>
            </a:extLst>
          </p:cNvPr>
          <p:cNvSpPr/>
          <p:nvPr/>
        </p:nvSpPr>
        <p:spPr>
          <a:xfrm>
            <a:off x="3915090" y="3455182"/>
            <a:ext cx="2183082" cy="24606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42" h="21190" extrusionOk="0">
                <a:moveTo>
                  <a:pt x="20930" y="0"/>
                </a:moveTo>
                <a:lnTo>
                  <a:pt x="9381" y="3368"/>
                </a:lnTo>
                <a:cubicBezTo>
                  <a:pt x="9381" y="3368"/>
                  <a:pt x="9381" y="3368"/>
                  <a:pt x="9381" y="3368"/>
                </a:cubicBezTo>
                <a:cubicBezTo>
                  <a:pt x="9734" y="4309"/>
                  <a:pt x="9210" y="5315"/>
                  <a:pt x="8174" y="5621"/>
                </a:cubicBezTo>
                <a:lnTo>
                  <a:pt x="2339" y="7317"/>
                </a:lnTo>
                <a:cubicBezTo>
                  <a:pt x="231" y="7929"/>
                  <a:pt x="-658" y="10171"/>
                  <a:pt x="536" y="11844"/>
                </a:cubicBezTo>
                <a:cubicBezTo>
                  <a:pt x="3764" y="16328"/>
                  <a:pt x="8771" y="19675"/>
                  <a:pt x="14656" y="21086"/>
                </a:cubicBezTo>
                <a:cubicBezTo>
                  <a:pt x="16800" y="21600"/>
                  <a:pt x="18920" y="20145"/>
                  <a:pt x="18920" y="18155"/>
                </a:cubicBezTo>
                <a:lnTo>
                  <a:pt x="18920" y="12665"/>
                </a:lnTo>
                <a:cubicBezTo>
                  <a:pt x="18920" y="11702"/>
                  <a:pt x="19785" y="10937"/>
                  <a:pt x="20857" y="10937"/>
                </a:cubicBezTo>
                <a:lnTo>
                  <a:pt x="20942" y="10937"/>
                </a:lnTo>
                <a:lnTo>
                  <a:pt x="20942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Circle">
            <a:extLst>
              <a:ext uri="{FF2B5EF4-FFF2-40B4-BE49-F238E27FC236}">
                <a16:creationId xmlns:a16="http://schemas.microsoft.com/office/drawing/2014/main" id="{A5BA6DA0-5EB8-4070-A9E2-58A2D28A09F9}"/>
              </a:ext>
            </a:extLst>
          </p:cNvPr>
          <p:cNvSpPr/>
          <p:nvPr/>
        </p:nvSpPr>
        <p:spPr>
          <a:xfrm>
            <a:off x="5091429" y="2446326"/>
            <a:ext cx="2024379" cy="2024386"/>
          </a:xfrm>
          <a:prstGeom prst="ellipse">
            <a:avLst/>
          </a:pr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Circle">
            <a:extLst>
              <a:ext uri="{FF2B5EF4-FFF2-40B4-BE49-F238E27FC236}">
                <a16:creationId xmlns:a16="http://schemas.microsoft.com/office/drawing/2014/main" id="{806D4D69-3A49-4C74-86C5-C7EC016206B1}"/>
              </a:ext>
            </a:extLst>
          </p:cNvPr>
          <p:cNvSpPr/>
          <p:nvPr/>
        </p:nvSpPr>
        <p:spPr>
          <a:xfrm>
            <a:off x="5193029" y="2547926"/>
            <a:ext cx="1821179" cy="182118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7" name="Graphic 36" descr="Bar graph with upward trend outline">
            <a:extLst>
              <a:ext uri="{FF2B5EF4-FFF2-40B4-BE49-F238E27FC236}">
                <a16:creationId xmlns:a16="http://schemas.microsoft.com/office/drawing/2014/main" id="{0BD1E60E-A059-40B6-8CF4-DD10158A49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17411" y="2824053"/>
            <a:ext cx="868687" cy="868687"/>
          </a:xfrm>
          <a:prstGeom prst="rect">
            <a:avLst/>
          </a:prstGeom>
        </p:spPr>
      </p:pic>
      <p:pic>
        <p:nvPicPr>
          <p:cNvPr id="38" name="Graphic 37" descr="Boardroom outline">
            <a:extLst>
              <a:ext uri="{FF2B5EF4-FFF2-40B4-BE49-F238E27FC236}">
                <a16:creationId xmlns:a16="http://schemas.microsoft.com/office/drawing/2014/main" id="{A85AF2B4-075B-44A2-8B5A-D4FADAC42AF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61802" y="1955366"/>
            <a:ext cx="868687" cy="868687"/>
          </a:xfrm>
          <a:prstGeom prst="rect">
            <a:avLst/>
          </a:prstGeom>
        </p:spPr>
      </p:pic>
      <p:pic>
        <p:nvPicPr>
          <p:cNvPr id="39" name="Graphic 38" descr="Checklist outline">
            <a:extLst>
              <a:ext uri="{FF2B5EF4-FFF2-40B4-BE49-F238E27FC236}">
                <a16:creationId xmlns:a16="http://schemas.microsoft.com/office/drawing/2014/main" id="{AF0E8972-DC3D-4D8B-AE39-4FD9F36A60D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356656" y="4821838"/>
            <a:ext cx="829259" cy="829259"/>
          </a:xfrm>
          <a:prstGeom prst="rect">
            <a:avLst/>
          </a:prstGeom>
        </p:spPr>
      </p:pic>
      <p:pic>
        <p:nvPicPr>
          <p:cNvPr id="58" name="Graphic 57" descr="Customer review outline">
            <a:extLst>
              <a:ext uri="{FF2B5EF4-FFF2-40B4-BE49-F238E27FC236}">
                <a16:creationId xmlns:a16="http://schemas.microsoft.com/office/drawing/2014/main" id="{5588EE27-C6F0-4E2B-8CD2-A568245E92F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164069" y="4325795"/>
            <a:ext cx="796396" cy="796396"/>
          </a:xfrm>
          <a:prstGeom prst="rect">
            <a:avLst/>
          </a:prstGeom>
        </p:spPr>
      </p:pic>
      <p:pic>
        <p:nvPicPr>
          <p:cNvPr id="59" name="Graphic 58" descr="Handshake outline">
            <a:extLst>
              <a:ext uri="{FF2B5EF4-FFF2-40B4-BE49-F238E27FC236}">
                <a16:creationId xmlns:a16="http://schemas.microsoft.com/office/drawing/2014/main" id="{4D6EADC5-5C5F-440F-BF96-46A2B87E39F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130869" y="1083548"/>
            <a:ext cx="874652" cy="874652"/>
          </a:xfrm>
          <a:prstGeom prst="rect">
            <a:avLst/>
          </a:prstGeom>
        </p:spPr>
      </p:pic>
      <p:pic>
        <p:nvPicPr>
          <p:cNvPr id="60" name="Graphic 59" descr="Trophy with solid fill">
            <a:extLst>
              <a:ext uri="{FF2B5EF4-FFF2-40B4-BE49-F238E27FC236}">
                <a16:creationId xmlns:a16="http://schemas.microsoft.com/office/drawing/2014/main" id="{CB1B8954-7E6A-4405-8989-6452A97CB91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463207" y="2825562"/>
            <a:ext cx="1242912" cy="1242912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36B61F39-8CE0-4897-B72B-CAC3A2791CEE}"/>
              </a:ext>
            </a:extLst>
          </p:cNvPr>
          <p:cNvSpPr txBox="1"/>
          <p:nvPr/>
        </p:nvSpPr>
        <p:spPr>
          <a:xfrm>
            <a:off x="5885806" y="1892314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01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35CC294-FA21-4C1C-B69A-E2E6342F091C}"/>
              </a:ext>
            </a:extLst>
          </p:cNvPr>
          <p:cNvSpPr txBox="1"/>
          <p:nvPr/>
        </p:nvSpPr>
        <p:spPr>
          <a:xfrm>
            <a:off x="6733730" y="4301709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03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827AA54-9E46-4F0B-B000-AF5573F32D59}"/>
              </a:ext>
            </a:extLst>
          </p:cNvPr>
          <p:cNvSpPr txBox="1"/>
          <p:nvPr/>
        </p:nvSpPr>
        <p:spPr>
          <a:xfrm>
            <a:off x="5003722" y="4301709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r"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04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69CE6CC-00AA-4874-930A-FDD71FAC6F50}"/>
              </a:ext>
            </a:extLst>
          </p:cNvPr>
          <p:cNvSpPr txBox="1"/>
          <p:nvPr/>
        </p:nvSpPr>
        <p:spPr>
          <a:xfrm>
            <a:off x="7149090" y="2749212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02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60ED52D-EF70-44D0-A52A-63485D58FB1A}"/>
              </a:ext>
            </a:extLst>
          </p:cNvPr>
          <p:cNvSpPr txBox="1"/>
          <p:nvPr/>
        </p:nvSpPr>
        <p:spPr>
          <a:xfrm>
            <a:off x="4547261" y="2749212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r"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05</a:t>
            </a: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B257FA02-BE3E-4D55-AA29-669DC27C258B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A1E3C400-243F-4A02-A968-15F147531B0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02 - 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8D1BC07A-81F4-4BCD-8E9F-108291B9199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4E8C0B3F-4740-4E15-8ADE-8FA851885530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084009D-C60E-48BB-B26E-C8AA4F65676B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03 - 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7206CF47-D6A5-447A-A310-7DAF53B0BD32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3E2BAA21-BD60-4D7B-9F6A-AEAA5BAD7375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8D57F06D-B1CB-47AF-8AF6-74C0996B18D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01 - 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A5FD5C01-4CB6-4E6B-9DEB-F541B5AE31A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33632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8496</TotalTime>
  <Words>477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5-Part Helix Cycle – Slide Template</vt:lpstr>
      <vt:lpstr>5-Part Helix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5-Part Helix Cycle</dc:title>
  <dc:creator>PresentationGO.com</dc:creator>
  <dc:description>© Copyright PresentationGO.com</dc:description>
  <dcterms:created xsi:type="dcterms:W3CDTF">2014-11-26T05:14:11Z</dcterms:created>
  <dcterms:modified xsi:type="dcterms:W3CDTF">2021-08-02T21:47:16Z</dcterms:modified>
  <cp:category>Charts &amp; Diagrams</cp:category>
</cp:coreProperties>
</file>