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9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55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Helix Cycle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8C879A3F-197D-4519-AE50-FC4404960AF0}"/>
              </a:ext>
            </a:extLst>
          </p:cNvPr>
          <p:cNvSpPr/>
          <p:nvPr/>
        </p:nvSpPr>
        <p:spPr>
          <a:xfrm>
            <a:off x="4574768" y="2061681"/>
            <a:ext cx="1832789" cy="1404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53" extrusionOk="0">
                <a:moveTo>
                  <a:pt x="20985" y="12988"/>
                </a:moveTo>
                <a:cubicBezTo>
                  <a:pt x="19987" y="8547"/>
                  <a:pt x="18165" y="4558"/>
                  <a:pt x="15750" y="1318"/>
                </a:cubicBezTo>
                <a:cubicBezTo>
                  <a:pt x="14213" y="-747"/>
                  <a:pt x="11568" y="-323"/>
                  <a:pt x="10471" y="2153"/>
                </a:cubicBezTo>
                <a:lnTo>
                  <a:pt x="7902" y="7882"/>
                </a:lnTo>
                <a:cubicBezTo>
                  <a:pt x="7409" y="8985"/>
                  <a:pt x="6322" y="9310"/>
                  <a:pt x="5477" y="8674"/>
                </a:cubicBezTo>
                <a:lnTo>
                  <a:pt x="5466" y="8660"/>
                </a:lnTo>
                <a:lnTo>
                  <a:pt x="0" y="20853"/>
                </a:lnTo>
                <a:lnTo>
                  <a:pt x="10932" y="20853"/>
                </a:lnTo>
                <a:cubicBezTo>
                  <a:pt x="10932" y="20839"/>
                  <a:pt x="10932" y="20839"/>
                  <a:pt x="10932" y="20825"/>
                </a:cubicBezTo>
                <a:cubicBezTo>
                  <a:pt x="10932" y="19552"/>
                  <a:pt x="11689" y="18505"/>
                  <a:pt x="12677" y="18505"/>
                </a:cubicBezTo>
                <a:lnTo>
                  <a:pt x="17813" y="18505"/>
                </a:lnTo>
                <a:cubicBezTo>
                  <a:pt x="20020" y="18505"/>
                  <a:pt x="21600" y="15732"/>
                  <a:pt x="20985" y="12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7B1B9F7-CE77-4F19-83DB-2241AEAD91C3}"/>
              </a:ext>
            </a:extLst>
          </p:cNvPr>
          <p:cNvSpPr/>
          <p:nvPr/>
        </p:nvSpPr>
        <p:spPr>
          <a:xfrm>
            <a:off x="4574768" y="3461857"/>
            <a:ext cx="1832785" cy="1403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10932" y="28"/>
                </a:moveTo>
                <a:lnTo>
                  <a:pt x="10932" y="0"/>
                </a:lnTo>
                <a:lnTo>
                  <a:pt x="0" y="0"/>
                </a:lnTo>
                <a:lnTo>
                  <a:pt x="5466" y="12201"/>
                </a:lnTo>
                <a:cubicBezTo>
                  <a:pt x="5466" y="12201"/>
                  <a:pt x="5477" y="12187"/>
                  <a:pt x="5477" y="12187"/>
                </a:cubicBezTo>
                <a:cubicBezTo>
                  <a:pt x="6333" y="11550"/>
                  <a:pt x="7409" y="11876"/>
                  <a:pt x="7902" y="12980"/>
                </a:cubicBezTo>
                <a:lnTo>
                  <a:pt x="10471" y="18712"/>
                </a:lnTo>
                <a:cubicBezTo>
                  <a:pt x="11579" y="21190"/>
                  <a:pt x="14224" y="21600"/>
                  <a:pt x="15750" y="19548"/>
                </a:cubicBezTo>
                <a:cubicBezTo>
                  <a:pt x="18165" y="16306"/>
                  <a:pt x="19998" y="12315"/>
                  <a:pt x="20985" y="7870"/>
                </a:cubicBezTo>
                <a:cubicBezTo>
                  <a:pt x="21600" y="5110"/>
                  <a:pt x="20020" y="2350"/>
                  <a:pt x="17791" y="2350"/>
                </a:cubicBezTo>
                <a:lnTo>
                  <a:pt x="12655" y="2350"/>
                </a:lnTo>
                <a:cubicBezTo>
                  <a:pt x="11700" y="2336"/>
                  <a:pt x="10932" y="1288"/>
                  <a:pt x="10932" y="2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BF26F3C-08DA-46B9-9C2E-93DD7630E00F}"/>
              </a:ext>
            </a:extLst>
          </p:cNvPr>
          <p:cNvSpPr/>
          <p:nvPr/>
        </p:nvSpPr>
        <p:spPr>
          <a:xfrm>
            <a:off x="3896835" y="1566381"/>
            <a:ext cx="1350331" cy="1897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9337" y="5465"/>
                </a:moveTo>
                <a:cubicBezTo>
                  <a:pt x="20755" y="3567"/>
                  <a:pt x="19421" y="1149"/>
                  <a:pt x="16668" y="629"/>
                </a:cubicBezTo>
                <a:cubicBezTo>
                  <a:pt x="14519" y="217"/>
                  <a:pt x="12272" y="0"/>
                  <a:pt x="9955" y="0"/>
                </a:cubicBezTo>
                <a:cubicBezTo>
                  <a:pt x="7638" y="0"/>
                  <a:pt x="5391" y="217"/>
                  <a:pt x="3242" y="629"/>
                </a:cubicBezTo>
                <a:cubicBezTo>
                  <a:pt x="489" y="1149"/>
                  <a:pt x="-845" y="3567"/>
                  <a:pt x="573" y="5465"/>
                </a:cubicBezTo>
                <a:lnTo>
                  <a:pt x="3860" y="9867"/>
                </a:lnTo>
                <a:cubicBezTo>
                  <a:pt x="4492" y="10713"/>
                  <a:pt x="4070" y="11765"/>
                  <a:pt x="2989" y="12242"/>
                </a:cubicBezTo>
                <a:lnTo>
                  <a:pt x="2961" y="12253"/>
                </a:lnTo>
                <a:lnTo>
                  <a:pt x="9955" y="21600"/>
                </a:lnTo>
                <a:lnTo>
                  <a:pt x="16949" y="12253"/>
                </a:lnTo>
                <a:cubicBezTo>
                  <a:pt x="16935" y="12253"/>
                  <a:pt x="16935" y="12242"/>
                  <a:pt x="16921" y="12242"/>
                </a:cubicBezTo>
                <a:cubicBezTo>
                  <a:pt x="15825" y="11754"/>
                  <a:pt x="15418" y="10702"/>
                  <a:pt x="16050" y="9867"/>
                </a:cubicBezTo>
                <a:lnTo>
                  <a:pt x="19337" y="546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01D81F6-40C1-4D0E-BBB3-20836213A177}"/>
              </a:ext>
            </a:extLst>
          </p:cNvPr>
          <p:cNvSpPr/>
          <p:nvPr/>
        </p:nvSpPr>
        <p:spPr>
          <a:xfrm>
            <a:off x="3896835" y="3461856"/>
            <a:ext cx="1350331" cy="1897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6921" y="9358"/>
                </a:moveTo>
                <a:lnTo>
                  <a:pt x="16949" y="9347"/>
                </a:lnTo>
                <a:lnTo>
                  <a:pt x="9955" y="0"/>
                </a:lnTo>
                <a:lnTo>
                  <a:pt x="2961" y="9347"/>
                </a:lnTo>
                <a:cubicBezTo>
                  <a:pt x="2975" y="9347"/>
                  <a:pt x="2975" y="9358"/>
                  <a:pt x="2989" y="9358"/>
                </a:cubicBezTo>
                <a:cubicBezTo>
                  <a:pt x="4085" y="9846"/>
                  <a:pt x="4492" y="10898"/>
                  <a:pt x="3860" y="11733"/>
                </a:cubicBezTo>
                <a:lnTo>
                  <a:pt x="573" y="16135"/>
                </a:lnTo>
                <a:cubicBezTo>
                  <a:pt x="-845" y="18033"/>
                  <a:pt x="489" y="20451"/>
                  <a:pt x="3242" y="20971"/>
                </a:cubicBezTo>
                <a:cubicBezTo>
                  <a:pt x="5391" y="21383"/>
                  <a:pt x="7638" y="21600"/>
                  <a:pt x="9955" y="21600"/>
                </a:cubicBezTo>
                <a:cubicBezTo>
                  <a:pt x="12272" y="21600"/>
                  <a:pt x="14519" y="21383"/>
                  <a:pt x="16668" y="20971"/>
                </a:cubicBezTo>
                <a:cubicBezTo>
                  <a:pt x="19421" y="20451"/>
                  <a:pt x="20755" y="18033"/>
                  <a:pt x="19337" y="16135"/>
                </a:cubicBezTo>
                <a:lnTo>
                  <a:pt x="16050" y="11733"/>
                </a:lnTo>
                <a:cubicBezTo>
                  <a:pt x="15418" y="10898"/>
                  <a:pt x="15840" y="9846"/>
                  <a:pt x="16921" y="9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E8BAA08-2B8F-42FB-802F-AF4A1B244501}"/>
              </a:ext>
            </a:extLst>
          </p:cNvPr>
          <p:cNvSpPr/>
          <p:nvPr/>
        </p:nvSpPr>
        <p:spPr>
          <a:xfrm>
            <a:off x="2741205" y="2061682"/>
            <a:ext cx="1832783" cy="1403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21119" y="20861"/>
                </a:moveTo>
                <a:lnTo>
                  <a:pt x="15653" y="8660"/>
                </a:lnTo>
                <a:cubicBezTo>
                  <a:pt x="15653" y="8660"/>
                  <a:pt x="15642" y="8674"/>
                  <a:pt x="15642" y="8674"/>
                </a:cubicBezTo>
                <a:cubicBezTo>
                  <a:pt x="14786" y="9311"/>
                  <a:pt x="13710" y="8985"/>
                  <a:pt x="13217" y="7881"/>
                </a:cubicBezTo>
                <a:lnTo>
                  <a:pt x="10648" y="2149"/>
                </a:lnTo>
                <a:cubicBezTo>
                  <a:pt x="9540" y="-329"/>
                  <a:pt x="6895" y="-739"/>
                  <a:pt x="5369" y="1313"/>
                </a:cubicBezTo>
                <a:cubicBezTo>
                  <a:pt x="2943" y="4555"/>
                  <a:pt x="1121" y="8546"/>
                  <a:pt x="134" y="12991"/>
                </a:cubicBezTo>
                <a:cubicBezTo>
                  <a:pt x="-481" y="15751"/>
                  <a:pt x="1100" y="18511"/>
                  <a:pt x="3328" y="18511"/>
                </a:cubicBezTo>
                <a:lnTo>
                  <a:pt x="8464" y="18511"/>
                </a:lnTo>
                <a:cubicBezTo>
                  <a:pt x="9452" y="18511"/>
                  <a:pt x="10209" y="19559"/>
                  <a:pt x="10209" y="20833"/>
                </a:cubicBezTo>
                <a:lnTo>
                  <a:pt x="10209" y="20861"/>
                </a:lnTo>
                <a:lnTo>
                  <a:pt x="21119" y="2086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5E6123A-0D57-4F52-9E6F-D5B3BAC13F51}"/>
              </a:ext>
            </a:extLst>
          </p:cNvPr>
          <p:cNvSpPr/>
          <p:nvPr/>
        </p:nvSpPr>
        <p:spPr>
          <a:xfrm>
            <a:off x="2741205" y="3461856"/>
            <a:ext cx="1834686" cy="1404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0" h="20853" extrusionOk="0">
                <a:moveTo>
                  <a:pt x="21120" y="0"/>
                </a:moveTo>
                <a:lnTo>
                  <a:pt x="10199" y="0"/>
                </a:lnTo>
                <a:cubicBezTo>
                  <a:pt x="10199" y="14"/>
                  <a:pt x="10199" y="14"/>
                  <a:pt x="10199" y="28"/>
                </a:cubicBezTo>
                <a:cubicBezTo>
                  <a:pt x="10199" y="1301"/>
                  <a:pt x="9443" y="2348"/>
                  <a:pt x="8456" y="2348"/>
                </a:cubicBezTo>
                <a:lnTo>
                  <a:pt x="3325" y="2348"/>
                </a:lnTo>
                <a:cubicBezTo>
                  <a:pt x="1099" y="2348"/>
                  <a:pt x="-480" y="5106"/>
                  <a:pt x="134" y="7865"/>
                </a:cubicBezTo>
                <a:cubicBezTo>
                  <a:pt x="1132" y="12306"/>
                  <a:pt x="2952" y="16295"/>
                  <a:pt x="5364" y="19535"/>
                </a:cubicBezTo>
                <a:cubicBezTo>
                  <a:pt x="6899" y="21600"/>
                  <a:pt x="9542" y="21176"/>
                  <a:pt x="10638" y="18700"/>
                </a:cubicBezTo>
                <a:lnTo>
                  <a:pt x="13204" y="12971"/>
                </a:lnTo>
                <a:cubicBezTo>
                  <a:pt x="13697" y="11868"/>
                  <a:pt x="14783" y="11543"/>
                  <a:pt x="15627" y="12179"/>
                </a:cubicBezTo>
                <a:lnTo>
                  <a:pt x="15638" y="12193"/>
                </a:lnTo>
                <a:lnTo>
                  <a:pt x="2112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F0D762A-F4D9-4AC4-A1FD-DDD35627D29C}"/>
              </a:ext>
            </a:extLst>
          </p:cNvPr>
          <p:cNvSpPr/>
          <p:nvPr/>
        </p:nvSpPr>
        <p:spPr>
          <a:xfrm>
            <a:off x="3812768" y="2709381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33B2B76F-DC9D-44A0-B631-C91D891C818A}"/>
              </a:ext>
            </a:extLst>
          </p:cNvPr>
          <p:cNvSpPr/>
          <p:nvPr/>
        </p:nvSpPr>
        <p:spPr>
          <a:xfrm>
            <a:off x="3888968" y="2785582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8" name="Graphic 47" descr="Bar graph with upward trend outline">
            <a:extLst>
              <a:ext uri="{FF2B5EF4-FFF2-40B4-BE49-F238E27FC236}">
                <a16:creationId xmlns:a16="http://schemas.microsoft.com/office/drawing/2014/main" id="{E25CAE4D-BBE8-4FCE-B74D-6F07E0BB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4567" y="2615884"/>
            <a:ext cx="651515" cy="651515"/>
          </a:xfrm>
          <a:prstGeom prst="rect">
            <a:avLst/>
          </a:prstGeom>
        </p:spPr>
      </p:pic>
      <p:pic>
        <p:nvPicPr>
          <p:cNvPr id="49" name="Graphic 48" descr="Boardroom outline">
            <a:extLst>
              <a:ext uri="{FF2B5EF4-FFF2-40B4-BE49-F238E27FC236}">
                <a16:creationId xmlns:a16="http://schemas.microsoft.com/office/drawing/2014/main" id="{3B5F3BC5-386D-4C24-8302-86B8FF7C7E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2481" y="3601797"/>
            <a:ext cx="651515" cy="651515"/>
          </a:xfrm>
          <a:prstGeom prst="rect">
            <a:avLst/>
          </a:prstGeom>
        </p:spPr>
      </p:pic>
      <p:pic>
        <p:nvPicPr>
          <p:cNvPr id="50" name="Graphic 49" descr="Checklist outline">
            <a:extLst>
              <a:ext uri="{FF2B5EF4-FFF2-40B4-BE49-F238E27FC236}">
                <a16:creationId xmlns:a16="http://schemas.microsoft.com/office/drawing/2014/main" id="{B2511524-9B9E-427F-9FFA-994D141893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0538" y="4079131"/>
            <a:ext cx="621944" cy="621944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DCF3B2EE-4906-4ED3-9F2B-52F538A997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39543" y="4690444"/>
            <a:ext cx="597297" cy="597297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0E715668-FD89-4C56-9DB3-8F8006407E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92603" y="1599567"/>
            <a:ext cx="655989" cy="655989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B5A04220-A953-4300-BE2B-AFD09E485D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91571" y="2162724"/>
            <a:ext cx="556811" cy="556811"/>
          </a:xfrm>
          <a:prstGeom prst="rect">
            <a:avLst/>
          </a:prstGeom>
        </p:spPr>
      </p:pic>
      <p:pic>
        <p:nvPicPr>
          <p:cNvPr id="54" name="Graphic 53" descr="Trophy with solid fill">
            <a:extLst>
              <a:ext uri="{FF2B5EF4-FFF2-40B4-BE49-F238E27FC236}">
                <a16:creationId xmlns:a16="http://schemas.microsoft.com/office/drawing/2014/main" id="{FFDE2758-C1A9-4989-ABFC-62787C705C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97405" y="3008650"/>
            <a:ext cx="932184" cy="932184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A788463-4BFB-46DC-8E9B-66B2B94926B2}"/>
              </a:ext>
            </a:extLst>
          </p:cNvPr>
          <p:cNvSpPr txBox="1"/>
          <p:nvPr/>
        </p:nvSpPr>
        <p:spPr>
          <a:xfrm>
            <a:off x="4362648" y="229717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02A43E9-2F8C-4DE6-AA43-FD6797754BD0}"/>
              </a:ext>
            </a:extLst>
          </p:cNvPr>
          <p:cNvSpPr txBox="1"/>
          <p:nvPr/>
        </p:nvSpPr>
        <p:spPr>
          <a:xfrm>
            <a:off x="5267135" y="27916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FC37136-2961-4278-8E01-72042E9470A6}"/>
              </a:ext>
            </a:extLst>
          </p:cNvPr>
          <p:cNvSpPr txBox="1"/>
          <p:nvPr/>
        </p:nvSpPr>
        <p:spPr>
          <a:xfrm>
            <a:off x="5283655" y="377751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76E72D-05EE-4F69-850E-FB2A03EF9AC2}"/>
              </a:ext>
            </a:extLst>
          </p:cNvPr>
          <p:cNvSpPr txBox="1"/>
          <p:nvPr/>
        </p:nvSpPr>
        <p:spPr>
          <a:xfrm>
            <a:off x="4362648" y="42804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D57458-3202-477B-9012-37D456BC3F04}"/>
              </a:ext>
            </a:extLst>
          </p:cNvPr>
          <p:cNvSpPr txBox="1"/>
          <p:nvPr/>
        </p:nvSpPr>
        <p:spPr>
          <a:xfrm>
            <a:off x="3465501" y="377751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0E01578-5766-4CC4-AB5A-B125A7CF32C4}"/>
              </a:ext>
            </a:extLst>
          </p:cNvPr>
          <p:cNvSpPr txBox="1"/>
          <p:nvPr/>
        </p:nvSpPr>
        <p:spPr>
          <a:xfrm>
            <a:off x="3422231" y="27916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06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B58BBFD-9EA8-4D82-A1D6-E76C03CC83F9}"/>
              </a:ext>
            </a:extLst>
          </p:cNvPr>
          <p:cNvGrpSpPr/>
          <p:nvPr/>
        </p:nvGrpSpPr>
        <p:grpSpPr>
          <a:xfrm>
            <a:off x="6699738" y="2843489"/>
            <a:ext cx="2194560" cy="1237868"/>
            <a:chOff x="6974393" y="2966533"/>
            <a:chExt cx="2194560" cy="12378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DF159DF-F414-4BAD-8B9B-DAB70F4D8BA0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86AE2C6-BF28-492C-A051-6511DE65BE52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5E61196-68C0-479D-AAFD-6299F7556647}"/>
              </a:ext>
            </a:extLst>
          </p:cNvPr>
          <p:cNvGrpSpPr/>
          <p:nvPr/>
        </p:nvGrpSpPr>
        <p:grpSpPr>
          <a:xfrm>
            <a:off x="6691483" y="4421711"/>
            <a:ext cx="2194560" cy="1237866"/>
            <a:chOff x="6691483" y="4621698"/>
            <a:chExt cx="2194560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89F37CB-B925-4271-85D2-EE64FED230C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768879C-C918-42B8-9105-0419F0A609E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A6824FB-C04D-4FCE-9E9F-79D214B46920}"/>
              </a:ext>
            </a:extLst>
          </p:cNvPr>
          <p:cNvGrpSpPr/>
          <p:nvPr/>
        </p:nvGrpSpPr>
        <p:grpSpPr>
          <a:xfrm>
            <a:off x="6697329" y="1265270"/>
            <a:ext cx="2194560" cy="1237868"/>
            <a:chOff x="6697329" y="1465257"/>
            <a:chExt cx="2194560" cy="12378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76D0B70-91E8-4B49-93CF-808AED5E8F8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2183763-7CF5-4455-B1B2-791FAC9B8D8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713096-CB39-41BF-B1CD-7A016A5D3DE2}"/>
              </a:ext>
            </a:extLst>
          </p:cNvPr>
          <p:cNvGrpSpPr/>
          <p:nvPr/>
        </p:nvGrpSpPr>
        <p:grpSpPr>
          <a:xfrm>
            <a:off x="249702" y="4421708"/>
            <a:ext cx="2194560" cy="1237869"/>
            <a:chOff x="249702" y="2966531"/>
            <a:chExt cx="2194560" cy="12378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36A4B7-E301-4399-94A0-DBE308D1F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- 04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6F12743-67E9-4825-8D8E-BB60D027619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6D313A-D16F-40A5-9821-8D689D6C081E}"/>
              </a:ext>
            </a:extLst>
          </p:cNvPr>
          <p:cNvGrpSpPr/>
          <p:nvPr/>
        </p:nvGrpSpPr>
        <p:grpSpPr>
          <a:xfrm>
            <a:off x="249702" y="1265270"/>
            <a:ext cx="2194560" cy="1237867"/>
            <a:chOff x="255548" y="1465256"/>
            <a:chExt cx="2194560" cy="123786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238DEB4-3DAF-452A-97C1-A5EE859F4D2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- 06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C4BFD82-FA3B-4CBA-B97F-9A4E8566DE7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C853B4E-AE00-45E1-9980-81A1862843FB}"/>
              </a:ext>
            </a:extLst>
          </p:cNvPr>
          <p:cNvGrpSpPr/>
          <p:nvPr/>
        </p:nvGrpSpPr>
        <p:grpSpPr>
          <a:xfrm>
            <a:off x="249702" y="2843488"/>
            <a:ext cx="2194560" cy="1237869"/>
            <a:chOff x="249702" y="2966531"/>
            <a:chExt cx="2194560" cy="12378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4EEEA43-69AC-4656-A179-5F610E874D09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 - 05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72B100B-FC55-4AC1-AB17-F7A95F7C9A1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753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Helix Cycle – Slide Template</a:t>
            </a:r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8C879A3F-197D-4519-AE50-FC4404960AF0}"/>
              </a:ext>
            </a:extLst>
          </p:cNvPr>
          <p:cNvSpPr/>
          <p:nvPr/>
        </p:nvSpPr>
        <p:spPr>
          <a:xfrm>
            <a:off x="4574768" y="2061681"/>
            <a:ext cx="1832789" cy="1404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53" extrusionOk="0">
                <a:moveTo>
                  <a:pt x="20985" y="12988"/>
                </a:moveTo>
                <a:cubicBezTo>
                  <a:pt x="19987" y="8547"/>
                  <a:pt x="18165" y="4558"/>
                  <a:pt x="15750" y="1318"/>
                </a:cubicBezTo>
                <a:cubicBezTo>
                  <a:pt x="14213" y="-747"/>
                  <a:pt x="11568" y="-323"/>
                  <a:pt x="10471" y="2153"/>
                </a:cubicBezTo>
                <a:lnTo>
                  <a:pt x="7902" y="7882"/>
                </a:lnTo>
                <a:cubicBezTo>
                  <a:pt x="7409" y="8985"/>
                  <a:pt x="6322" y="9310"/>
                  <a:pt x="5477" y="8674"/>
                </a:cubicBezTo>
                <a:lnTo>
                  <a:pt x="5466" y="8660"/>
                </a:lnTo>
                <a:lnTo>
                  <a:pt x="0" y="20853"/>
                </a:lnTo>
                <a:lnTo>
                  <a:pt x="10932" y="20853"/>
                </a:lnTo>
                <a:cubicBezTo>
                  <a:pt x="10932" y="20839"/>
                  <a:pt x="10932" y="20839"/>
                  <a:pt x="10932" y="20825"/>
                </a:cubicBezTo>
                <a:cubicBezTo>
                  <a:pt x="10932" y="19552"/>
                  <a:pt x="11689" y="18505"/>
                  <a:pt x="12677" y="18505"/>
                </a:cubicBezTo>
                <a:lnTo>
                  <a:pt x="17813" y="18505"/>
                </a:lnTo>
                <a:cubicBezTo>
                  <a:pt x="20020" y="18505"/>
                  <a:pt x="21600" y="15732"/>
                  <a:pt x="20985" y="1298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77B1B9F7-CE77-4F19-83DB-2241AEAD91C3}"/>
              </a:ext>
            </a:extLst>
          </p:cNvPr>
          <p:cNvSpPr/>
          <p:nvPr/>
        </p:nvSpPr>
        <p:spPr>
          <a:xfrm>
            <a:off x="4574768" y="3461857"/>
            <a:ext cx="1832785" cy="1403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10932" y="28"/>
                </a:moveTo>
                <a:lnTo>
                  <a:pt x="10932" y="0"/>
                </a:lnTo>
                <a:lnTo>
                  <a:pt x="0" y="0"/>
                </a:lnTo>
                <a:lnTo>
                  <a:pt x="5466" y="12201"/>
                </a:lnTo>
                <a:cubicBezTo>
                  <a:pt x="5466" y="12201"/>
                  <a:pt x="5477" y="12187"/>
                  <a:pt x="5477" y="12187"/>
                </a:cubicBezTo>
                <a:cubicBezTo>
                  <a:pt x="6333" y="11550"/>
                  <a:pt x="7409" y="11876"/>
                  <a:pt x="7902" y="12980"/>
                </a:cubicBezTo>
                <a:lnTo>
                  <a:pt x="10471" y="18712"/>
                </a:lnTo>
                <a:cubicBezTo>
                  <a:pt x="11579" y="21190"/>
                  <a:pt x="14224" y="21600"/>
                  <a:pt x="15750" y="19548"/>
                </a:cubicBezTo>
                <a:cubicBezTo>
                  <a:pt x="18165" y="16306"/>
                  <a:pt x="19998" y="12315"/>
                  <a:pt x="20985" y="7870"/>
                </a:cubicBezTo>
                <a:cubicBezTo>
                  <a:pt x="21600" y="5110"/>
                  <a:pt x="20020" y="2350"/>
                  <a:pt x="17791" y="2350"/>
                </a:cubicBezTo>
                <a:lnTo>
                  <a:pt x="12655" y="2350"/>
                </a:lnTo>
                <a:cubicBezTo>
                  <a:pt x="11700" y="2336"/>
                  <a:pt x="10932" y="1288"/>
                  <a:pt x="10932" y="2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2BF26F3C-08DA-46B9-9C2E-93DD7630E00F}"/>
              </a:ext>
            </a:extLst>
          </p:cNvPr>
          <p:cNvSpPr/>
          <p:nvPr/>
        </p:nvSpPr>
        <p:spPr>
          <a:xfrm>
            <a:off x="3896835" y="1566381"/>
            <a:ext cx="1350331" cy="1897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9337" y="5465"/>
                </a:moveTo>
                <a:cubicBezTo>
                  <a:pt x="20755" y="3567"/>
                  <a:pt x="19421" y="1149"/>
                  <a:pt x="16668" y="629"/>
                </a:cubicBezTo>
                <a:cubicBezTo>
                  <a:pt x="14519" y="217"/>
                  <a:pt x="12272" y="0"/>
                  <a:pt x="9955" y="0"/>
                </a:cubicBezTo>
                <a:cubicBezTo>
                  <a:pt x="7638" y="0"/>
                  <a:pt x="5391" y="217"/>
                  <a:pt x="3242" y="629"/>
                </a:cubicBezTo>
                <a:cubicBezTo>
                  <a:pt x="489" y="1149"/>
                  <a:pt x="-845" y="3567"/>
                  <a:pt x="573" y="5465"/>
                </a:cubicBezTo>
                <a:lnTo>
                  <a:pt x="3860" y="9867"/>
                </a:lnTo>
                <a:cubicBezTo>
                  <a:pt x="4492" y="10713"/>
                  <a:pt x="4070" y="11765"/>
                  <a:pt x="2989" y="12242"/>
                </a:cubicBezTo>
                <a:lnTo>
                  <a:pt x="2961" y="12253"/>
                </a:lnTo>
                <a:lnTo>
                  <a:pt x="9955" y="21600"/>
                </a:lnTo>
                <a:lnTo>
                  <a:pt x="16949" y="12253"/>
                </a:lnTo>
                <a:cubicBezTo>
                  <a:pt x="16935" y="12253"/>
                  <a:pt x="16935" y="12242"/>
                  <a:pt x="16921" y="12242"/>
                </a:cubicBezTo>
                <a:cubicBezTo>
                  <a:pt x="15825" y="11754"/>
                  <a:pt x="15418" y="10702"/>
                  <a:pt x="16050" y="9867"/>
                </a:cubicBezTo>
                <a:lnTo>
                  <a:pt x="19337" y="5465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401D81F6-40C1-4D0E-BBB3-20836213A177}"/>
              </a:ext>
            </a:extLst>
          </p:cNvPr>
          <p:cNvSpPr/>
          <p:nvPr/>
        </p:nvSpPr>
        <p:spPr>
          <a:xfrm>
            <a:off x="3896835" y="3461856"/>
            <a:ext cx="1350331" cy="18973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10" h="21600" extrusionOk="0">
                <a:moveTo>
                  <a:pt x="16921" y="9358"/>
                </a:moveTo>
                <a:lnTo>
                  <a:pt x="16949" y="9347"/>
                </a:lnTo>
                <a:lnTo>
                  <a:pt x="9955" y="0"/>
                </a:lnTo>
                <a:lnTo>
                  <a:pt x="2961" y="9347"/>
                </a:lnTo>
                <a:cubicBezTo>
                  <a:pt x="2975" y="9347"/>
                  <a:pt x="2975" y="9358"/>
                  <a:pt x="2989" y="9358"/>
                </a:cubicBezTo>
                <a:cubicBezTo>
                  <a:pt x="4085" y="9846"/>
                  <a:pt x="4492" y="10898"/>
                  <a:pt x="3860" y="11733"/>
                </a:cubicBezTo>
                <a:lnTo>
                  <a:pt x="573" y="16135"/>
                </a:lnTo>
                <a:cubicBezTo>
                  <a:pt x="-845" y="18033"/>
                  <a:pt x="489" y="20451"/>
                  <a:pt x="3242" y="20971"/>
                </a:cubicBezTo>
                <a:cubicBezTo>
                  <a:pt x="5391" y="21383"/>
                  <a:pt x="7638" y="21600"/>
                  <a:pt x="9955" y="21600"/>
                </a:cubicBezTo>
                <a:cubicBezTo>
                  <a:pt x="12272" y="21600"/>
                  <a:pt x="14519" y="21383"/>
                  <a:pt x="16668" y="20971"/>
                </a:cubicBezTo>
                <a:cubicBezTo>
                  <a:pt x="19421" y="20451"/>
                  <a:pt x="20755" y="18033"/>
                  <a:pt x="19337" y="16135"/>
                </a:cubicBezTo>
                <a:lnTo>
                  <a:pt x="16050" y="11733"/>
                </a:lnTo>
                <a:cubicBezTo>
                  <a:pt x="15418" y="10898"/>
                  <a:pt x="15840" y="9846"/>
                  <a:pt x="16921" y="93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4" name="Shape">
            <a:extLst>
              <a:ext uri="{FF2B5EF4-FFF2-40B4-BE49-F238E27FC236}">
                <a16:creationId xmlns:a16="http://schemas.microsoft.com/office/drawing/2014/main" id="{1E8BAA08-2B8F-42FB-802F-AF4A1B244501}"/>
              </a:ext>
            </a:extLst>
          </p:cNvPr>
          <p:cNvSpPr/>
          <p:nvPr/>
        </p:nvSpPr>
        <p:spPr>
          <a:xfrm>
            <a:off x="2741205" y="2061682"/>
            <a:ext cx="1832783" cy="1403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19" h="20861" extrusionOk="0">
                <a:moveTo>
                  <a:pt x="21119" y="20861"/>
                </a:moveTo>
                <a:lnTo>
                  <a:pt x="15653" y="8660"/>
                </a:lnTo>
                <a:cubicBezTo>
                  <a:pt x="15653" y="8660"/>
                  <a:pt x="15642" y="8674"/>
                  <a:pt x="15642" y="8674"/>
                </a:cubicBezTo>
                <a:cubicBezTo>
                  <a:pt x="14786" y="9311"/>
                  <a:pt x="13710" y="8985"/>
                  <a:pt x="13217" y="7881"/>
                </a:cubicBezTo>
                <a:lnTo>
                  <a:pt x="10648" y="2149"/>
                </a:lnTo>
                <a:cubicBezTo>
                  <a:pt x="9540" y="-329"/>
                  <a:pt x="6895" y="-739"/>
                  <a:pt x="5369" y="1313"/>
                </a:cubicBezTo>
                <a:cubicBezTo>
                  <a:pt x="2943" y="4555"/>
                  <a:pt x="1121" y="8546"/>
                  <a:pt x="134" y="12991"/>
                </a:cubicBezTo>
                <a:cubicBezTo>
                  <a:pt x="-481" y="15751"/>
                  <a:pt x="1100" y="18511"/>
                  <a:pt x="3328" y="18511"/>
                </a:cubicBezTo>
                <a:lnTo>
                  <a:pt x="8464" y="18511"/>
                </a:lnTo>
                <a:cubicBezTo>
                  <a:pt x="9452" y="18511"/>
                  <a:pt x="10209" y="19559"/>
                  <a:pt x="10209" y="20833"/>
                </a:cubicBezTo>
                <a:lnTo>
                  <a:pt x="10209" y="20861"/>
                </a:lnTo>
                <a:lnTo>
                  <a:pt x="21119" y="20861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85E6123A-0D57-4F52-9E6F-D5B3BAC13F51}"/>
              </a:ext>
            </a:extLst>
          </p:cNvPr>
          <p:cNvSpPr/>
          <p:nvPr/>
        </p:nvSpPr>
        <p:spPr>
          <a:xfrm>
            <a:off x="2741205" y="3461856"/>
            <a:ext cx="1834686" cy="14041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20" h="20853" extrusionOk="0">
                <a:moveTo>
                  <a:pt x="21120" y="0"/>
                </a:moveTo>
                <a:lnTo>
                  <a:pt x="10199" y="0"/>
                </a:lnTo>
                <a:cubicBezTo>
                  <a:pt x="10199" y="14"/>
                  <a:pt x="10199" y="14"/>
                  <a:pt x="10199" y="28"/>
                </a:cubicBezTo>
                <a:cubicBezTo>
                  <a:pt x="10199" y="1301"/>
                  <a:pt x="9443" y="2348"/>
                  <a:pt x="8456" y="2348"/>
                </a:cubicBezTo>
                <a:lnTo>
                  <a:pt x="3325" y="2348"/>
                </a:lnTo>
                <a:cubicBezTo>
                  <a:pt x="1099" y="2348"/>
                  <a:pt x="-480" y="5106"/>
                  <a:pt x="134" y="7865"/>
                </a:cubicBezTo>
                <a:cubicBezTo>
                  <a:pt x="1132" y="12306"/>
                  <a:pt x="2952" y="16295"/>
                  <a:pt x="5364" y="19535"/>
                </a:cubicBezTo>
                <a:cubicBezTo>
                  <a:pt x="6899" y="21600"/>
                  <a:pt x="9542" y="21176"/>
                  <a:pt x="10638" y="18700"/>
                </a:cubicBezTo>
                <a:lnTo>
                  <a:pt x="13204" y="12971"/>
                </a:lnTo>
                <a:cubicBezTo>
                  <a:pt x="13697" y="11868"/>
                  <a:pt x="14783" y="11543"/>
                  <a:pt x="15627" y="12179"/>
                </a:cubicBezTo>
                <a:lnTo>
                  <a:pt x="15638" y="12193"/>
                </a:lnTo>
                <a:lnTo>
                  <a:pt x="21120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EF0D762A-F4D9-4AC4-A1FD-DDD35627D29C}"/>
              </a:ext>
            </a:extLst>
          </p:cNvPr>
          <p:cNvSpPr/>
          <p:nvPr/>
        </p:nvSpPr>
        <p:spPr>
          <a:xfrm>
            <a:off x="3812768" y="2709381"/>
            <a:ext cx="1518284" cy="1518290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Circle">
            <a:extLst>
              <a:ext uri="{FF2B5EF4-FFF2-40B4-BE49-F238E27FC236}">
                <a16:creationId xmlns:a16="http://schemas.microsoft.com/office/drawing/2014/main" id="{33B2B76F-DC9D-44A0-B631-C91D891C818A}"/>
              </a:ext>
            </a:extLst>
          </p:cNvPr>
          <p:cNvSpPr/>
          <p:nvPr/>
        </p:nvSpPr>
        <p:spPr>
          <a:xfrm>
            <a:off x="3888968" y="2785582"/>
            <a:ext cx="1365884" cy="136588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8" name="Graphic 47" descr="Bar graph with upward trend outline">
            <a:extLst>
              <a:ext uri="{FF2B5EF4-FFF2-40B4-BE49-F238E27FC236}">
                <a16:creationId xmlns:a16="http://schemas.microsoft.com/office/drawing/2014/main" id="{E25CAE4D-BBE8-4FCE-B74D-6F07E0BBCD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4567" y="2615884"/>
            <a:ext cx="651515" cy="651515"/>
          </a:xfrm>
          <a:prstGeom prst="rect">
            <a:avLst/>
          </a:prstGeom>
        </p:spPr>
      </p:pic>
      <p:pic>
        <p:nvPicPr>
          <p:cNvPr id="49" name="Graphic 48" descr="Boardroom outline">
            <a:extLst>
              <a:ext uri="{FF2B5EF4-FFF2-40B4-BE49-F238E27FC236}">
                <a16:creationId xmlns:a16="http://schemas.microsoft.com/office/drawing/2014/main" id="{3B5F3BC5-386D-4C24-8302-86B8FF7C7EE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2481" y="3601797"/>
            <a:ext cx="651515" cy="651515"/>
          </a:xfrm>
          <a:prstGeom prst="rect">
            <a:avLst/>
          </a:prstGeom>
        </p:spPr>
      </p:pic>
      <p:pic>
        <p:nvPicPr>
          <p:cNvPr id="50" name="Graphic 49" descr="Checklist outline">
            <a:extLst>
              <a:ext uri="{FF2B5EF4-FFF2-40B4-BE49-F238E27FC236}">
                <a16:creationId xmlns:a16="http://schemas.microsoft.com/office/drawing/2014/main" id="{B2511524-9B9E-427F-9FFA-994D141893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20538" y="4079131"/>
            <a:ext cx="621944" cy="621944"/>
          </a:xfrm>
          <a:prstGeom prst="rect">
            <a:avLst/>
          </a:prstGeom>
        </p:spPr>
      </p:pic>
      <p:pic>
        <p:nvPicPr>
          <p:cNvPr id="51" name="Graphic 50" descr="Customer review outline">
            <a:extLst>
              <a:ext uri="{FF2B5EF4-FFF2-40B4-BE49-F238E27FC236}">
                <a16:creationId xmlns:a16="http://schemas.microsoft.com/office/drawing/2014/main" id="{DCF3B2EE-4906-4ED3-9F2B-52F538A997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039543" y="4690444"/>
            <a:ext cx="597297" cy="597297"/>
          </a:xfrm>
          <a:prstGeom prst="rect">
            <a:avLst/>
          </a:prstGeom>
        </p:spPr>
      </p:pic>
      <p:pic>
        <p:nvPicPr>
          <p:cNvPr id="52" name="Graphic 51" descr="Handshake outline">
            <a:extLst>
              <a:ext uri="{FF2B5EF4-FFF2-40B4-BE49-F238E27FC236}">
                <a16:creationId xmlns:a16="http://schemas.microsoft.com/office/drawing/2014/main" id="{0E715668-FD89-4C56-9DB3-8F8006407EE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92603" y="1599567"/>
            <a:ext cx="655989" cy="655989"/>
          </a:xfrm>
          <a:prstGeom prst="rect">
            <a:avLst/>
          </a:prstGeom>
        </p:spPr>
      </p:pic>
      <p:pic>
        <p:nvPicPr>
          <p:cNvPr id="53" name="Graphic 52" descr="Postit Notes outline">
            <a:extLst>
              <a:ext uri="{FF2B5EF4-FFF2-40B4-BE49-F238E27FC236}">
                <a16:creationId xmlns:a16="http://schemas.microsoft.com/office/drawing/2014/main" id="{B5A04220-A953-4300-BE2B-AFD09E485D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91571" y="2162724"/>
            <a:ext cx="556811" cy="556811"/>
          </a:xfrm>
          <a:prstGeom prst="rect">
            <a:avLst/>
          </a:prstGeom>
        </p:spPr>
      </p:pic>
      <p:pic>
        <p:nvPicPr>
          <p:cNvPr id="54" name="Graphic 53" descr="Trophy with solid fill">
            <a:extLst>
              <a:ext uri="{FF2B5EF4-FFF2-40B4-BE49-F238E27FC236}">
                <a16:creationId xmlns:a16="http://schemas.microsoft.com/office/drawing/2014/main" id="{FFDE2758-C1A9-4989-ABFC-62787C705CA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97405" y="3008650"/>
            <a:ext cx="932184" cy="932184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6A788463-4BFB-46DC-8E9B-66B2B94926B2}"/>
              </a:ext>
            </a:extLst>
          </p:cNvPr>
          <p:cNvSpPr txBox="1"/>
          <p:nvPr/>
        </p:nvSpPr>
        <p:spPr>
          <a:xfrm>
            <a:off x="4362648" y="229717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/>
              <a:t>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02A43E9-2F8C-4DE6-AA43-FD6797754BD0}"/>
              </a:ext>
            </a:extLst>
          </p:cNvPr>
          <p:cNvSpPr txBox="1"/>
          <p:nvPr/>
        </p:nvSpPr>
        <p:spPr>
          <a:xfrm>
            <a:off x="5267135" y="27916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FC37136-2961-4278-8E01-72042E9470A6}"/>
              </a:ext>
            </a:extLst>
          </p:cNvPr>
          <p:cNvSpPr txBox="1"/>
          <p:nvPr/>
        </p:nvSpPr>
        <p:spPr>
          <a:xfrm>
            <a:off x="5283655" y="377751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03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F76E72D-05EE-4F69-850E-FB2A03EF9AC2}"/>
              </a:ext>
            </a:extLst>
          </p:cNvPr>
          <p:cNvSpPr txBox="1"/>
          <p:nvPr/>
        </p:nvSpPr>
        <p:spPr>
          <a:xfrm>
            <a:off x="4362648" y="428045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CD57458-3202-477B-9012-37D456BC3F04}"/>
              </a:ext>
            </a:extLst>
          </p:cNvPr>
          <p:cNvSpPr txBox="1"/>
          <p:nvPr/>
        </p:nvSpPr>
        <p:spPr>
          <a:xfrm>
            <a:off x="3465501" y="377751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0E01578-5766-4CC4-AB5A-B125A7CF32C4}"/>
              </a:ext>
            </a:extLst>
          </p:cNvPr>
          <p:cNvSpPr txBox="1"/>
          <p:nvPr/>
        </p:nvSpPr>
        <p:spPr>
          <a:xfrm>
            <a:off x="3422231" y="2791600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 dirty="0"/>
              <a:t>06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B58BBFD-9EA8-4D82-A1D6-E76C03CC83F9}"/>
              </a:ext>
            </a:extLst>
          </p:cNvPr>
          <p:cNvGrpSpPr/>
          <p:nvPr/>
        </p:nvGrpSpPr>
        <p:grpSpPr>
          <a:xfrm>
            <a:off x="6699738" y="2843489"/>
            <a:ext cx="2194560" cy="1237868"/>
            <a:chOff x="6974393" y="2966533"/>
            <a:chExt cx="2194560" cy="12378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DF159DF-F414-4BAD-8B9B-DAB70F4D8BA0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F86AE2C6-BF28-492C-A051-6511DE65BE52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5E61196-68C0-479D-AAFD-6299F7556647}"/>
              </a:ext>
            </a:extLst>
          </p:cNvPr>
          <p:cNvGrpSpPr/>
          <p:nvPr/>
        </p:nvGrpSpPr>
        <p:grpSpPr>
          <a:xfrm>
            <a:off x="6691483" y="4421711"/>
            <a:ext cx="2194560" cy="1237866"/>
            <a:chOff x="6691483" y="4621698"/>
            <a:chExt cx="2194560" cy="123786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89F37CB-B925-4271-85D2-EE64FED230C5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768879C-C918-42B8-9105-0419F0A609E7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A6824FB-C04D-4FCE-9E9F-79D214B46920}"/>
              </a:ext>
            </a:extLst>
          </p:cNvPr>
          <p:cNvGrpSpPr/>
          <p:nvPr/>
        </p:nvGrpSpPr>
        <p:grpSpPr>
          <a:xfrm>
            <a:off x="6697329" y="1265270"/>
            <a:ext cx="2194560" cy="1237868"/>
            <a:chOff x="6697329" y="1465257"/>
            <a:chExt cx="2194560" cy="1237868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76D0B70-91E8-4B49-93CF-808AED5E8F8F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2183763-7CF5-4455-B1B2-791FAC9B8D87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D713096-CB39-41BF-B1CD-7A016A5D3DE2}"/>
              </a:ext>
            </a:extLst>
          </p:cNvPr>
          <p:cNvGrpSpPr/>
          <p:nvPr/>
        </p:nvGrpSpPr>
        <p:grpSpPr>
          <a:xfrm>
            <a:off x="249702" y="4421708"/>
            <a:ext cx="2194560" cy="1237869"/>
            <a:chOff x="249702" y="2966531"/>
            <a:chExt cx="2194560" cy="1237869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4936A4B7-E301-4399-94A0-DBE308D1F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- 04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6F12743-67E9-4825-8D8E-BB60D0276198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8B6D313A-D16F-40A5-9821-8D689D6C081E}"/>
              </a:ext>
            </a:extLst>
          </p:cNvPr>
          <p:cNvGrpSpPr/>
          <p:nvPr/>
        </p:nvGrpSpPr>
        <p:grpSpPr>
          <a:xfrm>
            <a:off x="249702" y="1265270"/>
            <a:ext cx="2194560" cy="1237867"/>
            <a:chOff x="255548" y="1465256"/>
            <a:chExt cx="2194560" cy="1237867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238DEB4-3DAF-452A-97C1-A5EE859F4D28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- 06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BC4BFD82-FA3B-4CBA-B97F-9A4E8566DE7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C853B4E-AE00-45E1-9980-81A1862843FB}"/>
              </a:ext>
            </a:extLst>
          </p:cNvPr>
          <p:cNvGrpSpPr/>
          <p:nvPr/>
        </p:nvGrpSpPr>
        <p:grpSpPr>
          <a:xfrm>
            <a:off x="249702" y="2843488"/>
            <a:ext cx="2194560" cy="1237869"/>
            <a:chOff x="249702" y="2966531"/>
            <a:chExt cx="2194560" cy="123786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4EEEA43-69AC-4656-A179-5F610E874D09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 - 05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72B100B-FC55-4AC1-AB17-F7A95F7C9A11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058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10278</TotalTime>
  <Words>561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Helix Cycle – Slide Template</vt:lpstr>
      <vt:lpstr>6-Part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2021-08-02T21:58:41Z</dcterms:modified>
  <cp:category>Charts &amp; Diagrams</cp:category>
</cp:coreProperties>
</file>