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92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08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Helix Cycle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46059C-820C-4A51-AAD6-6A63F062F7BD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C9074B-ACD4-4998-B6E0-6543FEB71D1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 - 06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6B1BD4C-F881-4D1E-BDD2-1F478483468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795C81A-F793-49DF-82EA-D9363D4B80A0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2627766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88CEC4-2E94-4817-8B95-892E2801C4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 - 04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5768786-AD09-4E35-A018-361AAAC84AF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257FA02-BE3E-4D55-AA29-669DC27C258B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1E3C400-243F-4A02-A968-15F147531B0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02 - 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D1BC07A-81F4-4BCD-8E9F-108291B9199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E8C0B3F-4740-4E15-8ADE-8FA851885530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4009D-C60E-48BB-B26E-C8AA4F65676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03 - 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206CF47-D6A5-447A-A310-7DAF53B0BD3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E2BAA21-BD60-4D7B-9F6A-AEAA5BAD7375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D57F06D-B1CB-47AF-8AF6-74C0996B18D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01 - 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5FD5C01-4CB6-4E6B-9DEB-F541B5AE31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0" name="Shape">
            <a:extLst>
              <a:ext uri="{FF2B5EF4-FFF2-40B4-BE49-F238E27FC236}">
                <a16:creationId xmlns:a16="http://schemas.microsoft.com/office/drawing/2014/main" id="{8C879A3F-197D-4519-AE50-FC4404960AF0}"/>
              </a:ext>
            </a:extLst>
          </p:cNvPr>
          <p:cNvSpPr/>
          <p:nvPr/>
        </p:nvSpPr>
        <p:spPr>
          <a:xfrm>
            <a:off x="6099690" y="1562937"/>
            <a:ext cx="2443719" cy="1872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9" h="20853" extrusionOk="0">
                <a:moveTo>
                  <a:pt x="20985" y="12988"/>
                </a:moveTo>
                <a:cubicBezTo>
                  <a:pt x="19987" y="8547"/>
                  <a:pt x="18165" y="4558"/>
                  <a:pt x="15750" y="1318"/>
                </a:cubicBezTo>
                <a:cubicBezTo>
                  <a:pt x="14213" y="-747"/>
                  <a:pt x="11568" y="-323"/>
                  <a:pt x="10471" y="2153"/>
                </a:cubicBezTo>
                <a:lnTo>
                  <a:pt x="7902" y="7882"/>
                </a:lnTo>
                <a:cubicBezTo>
                  <a:pt x="7409" y="8985"/>
                  <a:pt x="6322" y="9310"/>
                  <a:pt x="5477" y="8674"/>
                </a:cubicBezTo>
                <a:lnTo>
                  <a:pt x="5466" y="8660"/>
                </a:lnTo>
                <a:lnTo>
                  <a:pt x="0" y="20853"/>
                </a:lnTo>
                <a:lnTo>
                  <a:pt x="10932" y="20853"/>
                </a:lnTo>
                <a:cubicBezTo>
                  <a:pt x="10932" y="20839"/>
                  <a:pt x="10932" y="20839"/>
                  <a:pt x="10932" y="20825"/>
                </a:cubicBezTo>
                <a:cubicBezTo>
                  <a:pt x="10932" y="19552"/>
                  <a:pt x="11689" y="18505"/>
                  <a:pt x="12677" y="18505"/>
                </a:cubicBezTo>
                <a:lnTo>
                  <a:pt x="17813" y="18505"/>
                </a:lnTo>
                <a:cubicBezTo>
                  <a:pt x="20020" y="18505"/>
                  <a:pt x="21600" y="15732"/>
                  <a:pt x="20985" y="1298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77B1B9F7-CE77-4F19-83DB-2241AEAD91C3}"/>
              </a:ext>
            </a:extLst>
          </p:cNvPr>
          <p:cNvSpPr/>
          <p:nvPr/>
        </p:nvSpPr>
        <p:spPr>
          <a:xfrm>
            <a:off x="6099690" y="3429838"/>
            <a:ext cx="2443713" cy="1871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9" h="20861" extrusionOk="0">
                <a:moveTo>
                  <a:pt x="10932" y="28"/>
                </a:moveTo>
                <a:lnTo>
                  <a:pt x="10932" y="0"/>
                </a:lnTo>
                <a:lnTo>
                  <a:pt x="0" y="0"/>
                </a:lnTo>
                <a:lnTo>
                  <a:pt x="5466" y="12201"/>
                </a:lnTo>
                <a:cubicBezTo>
                  <a:pt x="5466" y="12201"/>
                  <a:pt x="5477" y="12187"/>
                  <a:pt x="5477" y="12187"/>
                </a:cubicBezTo>
                <a:cubicBezTo>
                  <a:pt x="6333" y="11550"/>
                  <a:pt x="7409" y="11876"/>
                  <a:pt x="7902" y="12980"/>
                </a:cubicBezTo>
                <a:lnTo>
                  <a:pt x="10471" y="18712"/>
                </a:lnTo>
                <a:cubicBezTo>
                  <a:pt x="11579" y="21190"/>
                  <a:pt x="14224" y="21600"/>
                  <a:pt x="15750" y="19548"/>
                </a:cubicBezTo>
                <a:cubicBezTo>
                  <a:pt x="18165" y="16306"/>
                  <a:pt x="19998" y="12315"/>
                  <a:pt x="20985" y="7870"/>
                </a:cubicBezTo>
                <a:cubicBezTo>
                  <a:pt x="21600" y="5110"/>
                  <a:pt x="20020" y="2350"/>
                  <a:pt x="17791" y="2350"/>
                </a:cubicBezTo>
                <a:lnTo>
                  <a:pt x="12655" y="2350"/>
                </a:lnTo>
                <a:cubicBezTo>
                  <a:pt x="11700" y="2336"/>
                  <a:pt x="10932" y="1288"/>
                  <a:pt x="10932" y="2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2BF26F3C-08DA-46B9-9C2E-93DD7630E00F}"/>
              </a:ext>
            </a:extLst>
          </p:cNvPr>
          <p:cNvSpPr/>
          <p:nvPr/>
        </p:nvSpPr>
        <p:spPr>
          <a:xfrm>
            <a:off x="5195780" y="902537"/>
            <a:ext cx="1800441" cy="2529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10" h="21600" extrusionOk="0">
                <a:moveTo>
                  <a:pt x="19337" y="5465"/>
                </a:moveTo>
                <a:cubicBezTo>
                  <a:pt x="20755" y="3567"/>
                  <a:pt x="19421" y="1149"/>
                  <a:pt x="16668" y="629"/>
                </a:cubicBezTo>
                <a:cubicBezTo>
                  <a:pt x="14519" y="217"/>
                  <a:pt x="12272" y="0"/>
                  <a:pt x="9955" y="0"/>
                </a:cubicBezTo>
                <a:cubicBezTo>
                  <a:pt x="7638" y="0"/>
                  <a:pt x="5391" y="217"/>
                  <a:pt x="3242" y="629"/>
                </a:cubicBezTo>
                <a:cubicBezTo>
                  <a:pt x="489" y="1149"/>
                  <a:pt x="-845" y="3567"/>
                  <a:pt x="573" y="5465"/>
                </a:cubicBezTo>
                <a:lnTo>
                  <a:pt x="3860" y="9867"/>
                </a:lnTo>
                <a:cubicBezTo>
                  <a:pt x="4492" y="10713"/>
                  <a:pt x="4070" y="11765"/>
                  <a:pt x="2989" y="12242"/>
                </a:cubicBezTo>
                <a:lnTo>
                  <a:pt x="2961" y="12253"/>
                </a:lnTo>
                <a:lnTo>
                  <a:pt x="9955" y="21600"/>
                </a:lnTo>
                <a:lnTo>
                  <a:pt x="16949" y="12253"/>
                </a:lnTo>
                <a:cubicBezTo>
                  <a:pt x="16935" y="12253"/>
                  <a:pt x="16935" y="12242"/>
                  <a:pt x="16921" y="12242"/>
                </a:cubicBezTo>
                <a:cubicBezTo>
                  <a:pt x="15825" y="11754"/>
                  <a:pt x="15418" y="10702"/>
                  <a:pt x="16050" y="9867"/>
                </a:cubicBezTo>
                <a:lnTo>
                  <a:pt x="19337" y="546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401D81F6-40C1-4D0E-BBB3-20836213A177}"/>
              </a:ext>
            </a:extLst>
          </p:cNvPr>
          <p:cNvSpPr/>
          <p:nvPr/>
        </p:nvSpPr>
        <p:spPr>
          <a:xfrm>
            <a:off x="5195780" y="3429837"/>
            <a:ext cx="1800441" cy="2529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10" h="21600" extrusionOk="0">
                <a:moveTo>
                  <a:pt x="16921" y="9358"/>
                </a:moveTo>
                <a:lnTo>
                  <a:pt x="16949" y="9347"/>
                </a:lnTo>
                <a:lnTo>
                  <a:pt x="9955" y="0"/>
                </a:lnTo>
                <a:lnTo>
                  <a:pt x="2961" y="9347"/>
                </a:lnTo>
                <a:cubicBezTo>
                  <a:pt x="2975" y="9347"/>
                  <a:pt x="2975" y="9358"/>
                  <a:pt x="2989" y="9358"/>
                </a:cubicBezTo>
                <a:cubicBezTo>
                  <a:pt x="4085" y="9846"/>
                  <a:pt x="4492" y="10898"/>
                  <a:pt x="3860" y="11733"/>
                </a:cubicBezTo>
                <a:lnTo>
                  <a:pt x="573" y="16135"/>
                </a:lnTo>
                <a:cubicBezTo>
                  <a:pt x="-845" y="18033"/>
                  <a:pt x="489" y="20451"/>
                  <a:pt x="3242" y="20971"/>
                </a:cubicBezTo>
                <a:cubicBezTo>
                  <a:pt x="5391" y="21383"/>
                  <a:pt x="7638" y="21600"/>
                  <a:pt x="9955" y="21600"/>
                </a:cubicBezTo>
                <a:cubicBezTo>
                  <a:pt x="12272" y="21600"/>
                  <a:pt x="14519" y="21383"/>
                  <a:pt x="16668" y="20971"/>
                </a:cubicBezTo>
                <a:cubicBezTo>
                  <a:pt x="19421" y="20451"/>
                  <a:pt x="20755" y="18033"/>
                  <a:pt x="19337" y="16135"/>
                </a:cubicBezTo>
                <a:lnTo>
                  <a:pt x="16050" y="11733"/>
                </a:lnTo>
                <a:cubicBezTo>
                  <a:pt x="15418" y="10898"/>
                  <a:pt x="15840" y="9846"/>
                  <a:pt x="16921" y="93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1E8BAA08-2B8F-42FB-802F-AF4A1B244501}"/>
              </a:ext>
            </a:extLst>
          </p:cNvPr>
          <p:cNvSpPr/>
          <p:nvPr/>
        </p:nvSpPr>
        <p:spPr>
          <a:xfrm>
            <a:off x="3654940" y="1562938"/>
            <a:ext cx="2443710" cy="1871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9" h="20861" extrusionOk="0">
                <a:moveTo>
                  <a:pt x="21119" y="20861"/>
                </a:moveTo>
                <a:lnTo>
                  <a:pt x="15653" y="8660"/>
                </a:lnTo>
                <a:cubicBezTo>
                  <a:pt x="15653" y="8660"/>
                  <a:pt x="15642" y="8674"/>
                  <a:pt x="15642" y="8674"/>
                </a:cubicBezTo>
                <a:cubicBezTo>
                  <a:pt x="14786" y="9311"/>
                  <a:pt x="13710" y="8985"/>
                  <a:pt x="13217" y="7881"/>
                </a:cubicBezTo>
                <a:lnTo>
                  <a:pt x="10648" y="2149"/>
                </a:lnTo>
                <a:cubicBezTo>
                  <a:pt x="9540" y="-329"/>
                  <a:pt x="6895" y="-739"/>
                  <a:pt x="5369" y="1313"/>
                </a:cubicBezTo>
                <a:cubicBezTo>
                  <a:pt x="2943" y="4555"/>
                  <a:pt x="1121" y="8546"/>
                  <a:pt x="134" y="12991"/>
                </a:cubicBezTo>
                <a:cubicBezTo>
                  <a:pt x="-481" y="15751"/>
                  <a:pt x="1100" y="18511"/>
                  <a:pt x="3328" y="18511"/>
                </a:cubicBezTo>
                <a:lnTo>
                  <a:pt x="8464" y="18511"/>
                </a:lnTo>
                <a:cubicBezTo>
                  <a:pt x="9452" y="18511"/>
                  <a:pt x="10209" y="19559"/>
                  <a:pt x="10209" y="20833"/>
                </a:cubicBezTo>
                <a:lnTo>
                  <a:pt x="10209" y="20861"/>
                </a:lnTo>
                <a:lnTo>
                  <a:pt x="21119" y="2086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85E6123A-0D57-4F52-9E6F-D5B3BAC13F51}"/>
              </a:ext>
            </a:extLst>
          </p:cNvPr>
          <p:cNvSpPr/>
          <p:nvPr/>
        </p:nvSpPr>
        <p:spPr>
          <a:xfrm>
            <a:off x="3654940" y="3429837"/>
            <a:ext cx="2446248" cy="1872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0" h="20853" extrusionOk="0">
                <a:moveTo>
                  <a:pt x="21120" y="0"/>
                </a:moveTo>
                <a:lnTo>
                  <a:pt x="10199" y="0"/>
                </a:lnTo>
                <a:cubicBezTo>
                  <a:pt x="10199" y="14"/>
                  <a:pt x="10199" y="14"/>
                  <a:pt x="10199" y="28"/>
                </a:cubicBezTo>
                <a:cubicBezTo>
                  <a:pt x="10199" y="1301"/>
                  <a:pt x="9443" y="2348"/>
                  <a:pt x="8456" y="2348"/>
                </a:cubicBezTo>
                <a:lnTo>
                  <a:pt x="3325" y="2348"/>
                </a:lnTo>
                <a:cubicBezTo>
                  <a:pt x="1099" y="2348"/>
                  <a:pt x="-480" y="5106"/>
                  <a:pt x="134" y="7865"/>
                </a:cubicBezTo>
                <a:cubicBezTo>
                  <a:pt x="1132" y="12306"/>
                  <a:pt x="2952" y="16295"/>
                  <a:pt x="5364" y="19535"/>
                </a:cubicBezTo>
                <a:cubicBezTo>
                  <a:pt x="6899" y="21600"/>
                  <a:pt x="9542" y="21176"/>
                  <a:pt x="10638" y="18700"/>
                </a:cubicBezTo>
                <a:lnTo>
                  <a:pt x="13204" y="12971"/>
                </a:lnTo>
                <a:cubicBezTo>
                  <a:pt x="13697" y="11868"/>
                  <a:pt x="14783" y="11543"/>
                  <a:pt x="15627" y="12179"/>
                </a:cubicBezTo>
                <a:lnTo>
                  <a:pt x="15638" y="12193"/>
                </a:lnTo>
                <a:lnTo>
                  <a:pt x="21120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Circle">
            <a:extLst>
              <a:ext uri="{FF2B5EF4-FFF2-40B4-BE49-F238E27FC236}">
                <a16:creationId xmlns:a16="http://schemas.microsoft.com/office/drawing/2014/main" id="{EF0D762A-F4D9-4AC4-A1FD-DDD35627D29C}"/>
              </a:ext>
            </a:extLst>
          </p:cNvPr>
          <p:cNvSpPr/>
          <p:nvPr/>
        </p:nvSpPr>
        <p:spPr>
          <a:xfrm>
            <a:off x="5083690" y="2426538"/>
            <a:ext cx="2024379" cy="2024386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33B2B76F-DC9D-44A0-B631-C91D891C818A}"/>
              </a:ext>
            </a:extLst>
          </p:cNvPr>
          <p:cNvSpPr/>
          <p:nvPr/>
        </p:nvSpPr>
        <p:spPr>
          <a:xfrm>
            <a:off x="5185290" y="2528138"/>
            <a:ext cx="1821179" cy="18211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8" name="Graphic 47" descr="Bar graph with upward trend outline">
            <a:extLst>
              <a:ext uri="{FF2B5EF4-FFF2-40B4-BE49-F238E27FC236}">
                <a16:creationId xmlns:a16="http://schemas.microsoft.com/office/drawing/2014/main" id="{E25CAE4D-BBE8-4FCE-B74D-6F07E0BBCD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79422" y="2301874"/>
            <a:ext cx="868687" cy="868687"/>
          </a:xfrm>
          <a:prstGeom prst="rect">
            <a:avLst/>
          </a:prstGeom>
        </p:spPr>
      </p:pic>
      <p:pic>
        <p:nvPicPr>
          <p:cNvPr id="49" name="Graphic 48" descr="Boardroom outline">
            <a:extLst>
              <a:ext uri="{FF2B5EF4-FFF2-40B4-BE49-F238E27FC236}">
                <a16:creationId xmlns:a16="http://schemas.microsoft.com/office/drawing/2014/main" id="{3B5F3BC5-386D-4C24-8302-86B8FF7C7E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76641" y="3616424"/>
            <a:ext cx="868687" cy="868687"/>
          </a:xfrm>
          <a:prstGeom prst="rect">
            <a:avLst/>
          </a:prstGeom>
        </p:spPr>
      </p:pic>
      <p:pic>
        <p:nvPicPr>
          <p:cNvPr id="50" name="Graphic 49" descr="Checklist outline">
            <a:extLst>
              <a:ext uri="{FF2B5EF4-FFF2-40B4-BE49-F238E27FC236}">
                <a16:creationId xmlns:a16="http://schemas.microsoft.com/office/drawing/2014/main" id="{B2511524-9B9E-427F-9FFA-994D141893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27383" y="4252870"/>
            <a:ext cx="829259" cy="829259"/>
          </a:xfrm>
          <a:prstGeom prst="rect">
            <a:avLst/>
          </a:prstGeom>
        </p:spPr>
      </p:pic>
      <p:pic>
        <p:nvPicPr>
          <p:cNvPr id="51" name="Graphic 50" descr="Customer review outline">
            <a:extLst>
              <a:ext uri="{FF2B5EF4-FFF2-40B4-BE49-F238E27FC236}">
                <a16:creationId xmlns:a16="http://schemas.microsoft.com/office/drawing/2014/main" id="{DCF3B2EE-4906-4ED3-9F2B-52F538A997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86057" y="5067954"/>
            <a:ext cx="796396" cy="796396"/>
          </a:xfrm>
          <a:prstGeom prst="rect">
            <a:avLst/>
          </a:prstGeom>
        </p:spPr>
      </p:pic>
      <p:pic>
        <p:nvPicPr>
          <p:cNvPr id="52" name="Graphic 51" descr="Handshake outline">
            <a:extLst>
              <a:ext uri="{FF2B5EF4-FFF2-40B4-BE49-F238E27FC236}">
                <a16:creationId xmlns:a16="http://schemas.microsoft.com/office/drawing/2014/main" id="{0E715668-FD89-4C56-9DB3-8F8006407E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90137" y="946785"/>
            <a:ext cx="874652" cy="874652"/>
          </a:xfrm>
          <a:prstGeom prst="rect">
            <a:avLst/>
          </a:prstGeom>
        </p:spPr>
      </p:pic>
      <p:pic>
        <p:nvPicPr>
          <p:cNvPr id="53" name="Graphic 52" descr="Postit Notes outline">
            <a:extLst>
              <a:ext uri="{FF2B5EF4-FFF2-40B4-BE49-F238E27FC236}">
                <a16:creationId xmlns:a16="http://schemas.microsoft.com/office/drawing/2014/main" id="{B5A04220-A953-4300-BE2B-AFD09E485D0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122095" y="1697662"/>
            <a:ext cx="742414" cy="742414"/>
          </a:xfrm>
          <a:prstGeom prst="rect">
            <a:avLst/>
          </a:prstGeom>
        </p:spPr>
      </p:pic>
      <p:pic>
        <p:nvPicPr>
          <p:cNvPr id="54" name="Graphic 53" descr="Trophy with solid fill">
            <a:extLst>
              <a:ext uri="{FF2B5EF4-FFF2-40B4-BE49-F238E27FC236}">
                <a16:creationId xmlns:a16="http://schemas.microsoft.com/office/drawing/2014/main" id="{FFDE2758-C1A9-4989-ABFC-62787C705C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463207" y="2825562"/>
            <a:ext cx="1242912" cy="1242912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6A788463-4BFB-46DC-8E9B-66B2B94926B2}"/>
              </a:ext>
            </a:extLst>
          </p:cNvPr>
          <p:cNvSpPr txBox="1"/>
          <p:nvPr/>
        </p:nvSpPr>
        <p:spPr>
          <a:xfrm>
            <a:off x="5848175" y="1892314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01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02A43E9-2F8C-4DE6-AA43-FD6797754BD0}"/>
              </a:ext>
            </a:extLst>
          </p:cNvPr>
          <p:cNvSpPr txBox="1"/>
          <p:nvPr/>
        </p:nvSpPr>
        <p:spPr>
          <a:xfrm>
            <a:off x="7022846" y="2551551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FC37136-2961-4278-8E01-72042E9470A6}"/>
              </a:ext>
            </a:extLst>
          </p:cNvPr>
          <p:cNvSpPr txBox="1"/>
          <p:nvPr/>
        </p:nvSpPr>
        <p:spPr>
          <a:xfrm>
            <a:off x="7044873" y="3866101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F76E72D-05EE-4F69-850E-FB2A03EF9AC2}"/>
              </a:ext>
            </a:extLst>
          </p:cNvPr>
          <p:cNvSpPr txBox="1"/>
          <p:nvPr/>
        </p:nvSpPr>
        <p:spPr>
          <a:xfrm>
            <a:off x="5848175" y="4536685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CD57458-3202-477B-9012-37D456BC3F04}"/>
              </a:ext>
            </a:extLst>
          </p:cNvPr>
          <p:cNvSpPr txBox="1"/>
          <p:nvPr/>
        </p:nvSpPr>
        <p:spPr>
          <a:xfrm>
            <a:off x="4683291" y="3866101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0E01578-5766-4CC4-AB5A-B125A7CF32C4}"/>
              </a:ext>
            </a:extLst>
          </p:cNvPr>
          <p:cNvSpPr txBox="1"/>
          <p:nvPr/>
        </p:nvSpPr>
        <p:spPr>
          <a:xfrm>
            <a:off x="4625598" y="2551551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06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A617ECA-64B1-4E3B-AE17-344423CA9FE8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8921977" y="1466725"/>
            <a:chExt cx="2926080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F87C7D4-ED3C-49AE-AFC0-EEDA0458327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 - 05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84EB409-7A18-4A64-9662-04EDEC3399B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753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Helix Cycle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46059C-820C-4A51-AAD6-6A63F062F7BD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C9074B-ACD4-4998-B6E0-6543FEB71D1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 - 06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6B1BD4C-F881-4D1E-BDD2-1F478483468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795C81A-F793-49DF-82EA-D9363D4B80A0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2627766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88CEC4-2E94-4817-8B95-892E2801C4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 - 04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5768786-AD09-4E35-A018-361AAAC84AF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257FA02-BE3E-4D55-AA29-669DC27C258B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1E3C400-243F-4A02-A968-15F147531B0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D1BC07A-81F4-4BCD-8E9F-108291B9199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E8C0B3F-4740-4E15-8ADE-8FA851885530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4009D-C60E-48BB-B26E-C8AA4F65676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206CF47-D6A5-447A-A310-7DAF53B0BD3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E2BAA21-BD60-4D7B-9F6A-AEAA5BAD7375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D57F06D-B1CB-47AF-8AF6-74C0996B18D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5FD5C01-4CB6-4E6B-9DEB-F541B5AE31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0" name="Shape">
            <a:extLst>
              <a:ext uri="{FF2B5EF4-FFF2-40B4-BE49-F238E27FC236}">
                <a16:creationId xmlns:a16="http://schemas.microsoft.com/office/drawing/2014/main" id="{8C879A3F-197D-4519-AE50-FC4404960AF0}"/>
              </a:ext>
            </a:extLst>
          </p:cNvPr>
          <p:cNvSpPr/>
          <p:nvPr/>
        </p:nvSpPr>
        <p:spPr>
          <a:xfrm>
            <a:off x="6099690" y="1562937"/>
            <a:ext cx="2443719" cy="1872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9" h="20853" extrusionOk="0">
                <a:moveTo>
                  <a:pt x="20985" y="12988"/>
                </a:moveTo>
                <a:cubicBezTo>
                  <a:pt x="19987" y="8547"/>
                  <a:pt x="18165" y="4558"/>
                  <a:pt x="15750" y="1318"/>
                </a:cubicBezTo>
                <a:cubicBezTo>
                  <a:pt x="14213" y="-747"/>
                  <a:pt x="11568" y="-323"/>
                  <a:pt x="10471" y="2153"/>
                </a:cubicBezTo>
                <a:lnTo>
                  <a:pt x="7902" y="7882"/>
                </a:lnTo>
                <a:cubicBezTo>
                  <a:pt x="7409" y="8985"/>
                  <a:pt x="6322" y="9310"/>
                  <a:pt x="5477" y="8674"/>
                </a:cubicBezTo>
                <a:lnTo>
                  <a:pt x="5466" y="8660"/>
                </a:lnTo>
                <a:lnTo>
                  <a:pt x="0" y="20853"/>
                </a:lnTo>
                <a:lnTo>
                  <a:pt x="10932" y="20853"/>
                </a:lnTo>
                <a:cubicBezTo>
                  <a:pt x="10932" y="20839"/>
                  <a:pt x="10932" y="20839"/>
                  <a:pt x="10932" y="20825"/>
                </a:cubicBezTo>
                <a:cubicBezTo>
                  <a:pt x="10932" y="19552"/>
                  <a:pt x="11689" y="18505"/>
                  <a:pt x="12677" y="18505"/>
                </a:cubicBezTo>
                <a:lnTo>
                  <a:pt x="17813" y="18505"/>
                </a:lnTo>
                <a:cubicBezTo>
                  <a:pt x="20020" y="18505"/>
                  <a:pt x="21600" y="15732"/>
                  <a:pt x="20985" y="1298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77B1B9F7-CE77-4F19-83DB-2241AEAD91C3}"/>
              </a:ext>
            </a:extLst>
          </p:cNvPr>
          <p:cNvSpPr/>
          <p:nvPr/>
        </p:nvSpPr>
        <p:spPr>
          <a:xfrm>
            <a:off x="6099690" y="3429838"/>
            <a:ext cx="2443713" cy="1871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9" h="20861" extrusionOk="0">
                <a:moveTo>
                  <a:pt x="10932" y="28"/>
                </a:moveTo>
                <a:lnTo>
                  <a:pt x="10932" y="0"/>
                </a:lnTo>
                <a:lnTo>
                  <a:pt x="0" y="0"/>
                </a:lnTo>
                <a:lnTo>
                  <a:pt x="5466" y="12201"/>
                </a:lnTo>
                <a:cubicBezTo>
                  <a:pt x="5466" y="12201"/>
                  <a:pt x="5477" y="12187"/>
                  <a:pt x="5477" y="12187"/>
                </a:cubicBezTo>
                <a:cubicBezTo>
                  <a:pt x="6333" y="11550"/>
                  <a:pt x="7409" y="11876"/>
                  <a:pt x="7902" y="12980"/>
                </a:cubicBezTo>
                <a:lnTo>
                  <a:pt x="10471" y="18712"/>
                </a:lnTo>
                <a:cubicBezTo>
                  <a:pt x="11579" y="21190"/>
                  <a:pt x="14224" y="21600"/>
                  <a:pt x="15750" y="19548"/>
                </a:cubicBezTo>
                <a:cubicBezTo>
                  <a:pt x="18165" y="16306"/>
                  <a:pt x="19998" y="12315"/>
                  <a:pt x="20985" y="7870"/>
                </a:cubicBezTo>
                <a:cubicBezTo>
                  <a:pt x="21600" y="5110"/>
                  <a:pt x="20020" y="2350"/>
                  <a:pt x="17791" y="2350"/>
                </a:cubicBezTo>
                <a:lnTo>
                  <a:pt x="12655" y="2350"/>
                </a:lnTo>
                <a:cubicBezTo>
                  <a:pt x="11700" y="2336"/>
                  <a:pt x="10932" y="1288"/>
                  <a:pt x="10932" y="2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2BF26F3C-08DA-46B9-9C2E-93DD7630E00F}"/>
              </a:ext>
            </a:extLst>
          </p:cNvPr>
          <p:cNvSpPr/>
          <p:nvPr/>
        </p:nvSpPr>
        <p:spPr>
          <a:xfrm>
            <a:off x="5195780" y="902537"/>
            <a:ext cx="1800441" cy="2529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10" h="21600" extrusionOk="0">
                <a:moveTo>
                  <a:pt x="19337" y="5465"/>
                </a:moveTo>
                <a:cubicBezTo>
                  <a:pt x="20755" y="3567"/>
                  <a:pt x="19421" y="1149"/>
                  <a:pt x="16668" y="629"/>
                </a:cubicBezTo>
                <a:cubicBezTo>
                  <a:pt x="14519" y="217"/>
                  <a:pt x="12272" y="0"/>
                  <a:pt x="9955" y="0"/>
                </a:cubicBezTo>
                <a:cubicBezTo>
                  <a:pt x="7638" y="0"/>
                  <a:pt x="5391" y="217"/>
                  <a:pt x="3242" y="629"/>
                </a:cubicBezTo>
                <a:cubicBezTo>
                  <a:pt x="489" y="1149"/>
                  <a:pt x="-845" y="3567"/>
                  <a:pt x="573" y="5465"/>
                </a:cubicBezTo>
                <a:lnTo>
                  <a:pt x="3860" y="9867"/>
                </a:lnTo>
                <a:cubicBezTo>
                  <a:pt x="4492" y="10713"/>
                  <a:pt x="4070" y="11765"/>
                  <a:pt x="2989" y="12242"/>
                </a:cubicBezTo>
                <a:lnTo>
                  <a:pt x="2961" y="12253"/>
                </a:lnTo>
                <a:lnTo>
                  <a:pt x="9955" y="21600"/>
                </a:lnTo>
                <a:lnTo>
                  <a:pt x="16949" y="12253"/>
                </a:lnTo>
                <a:cubicBezTo>
                  <a:pt x="16935" y="12253"/>
                  <a:pt x="16935" y="12242"/>
                  <a:pt x="16921" y="12242"/>
                </a:cubicBezTo>
                <a:cubicBezTo>
                  <a:pt x="15825" y="11754"/>
                  <a:pt x="15418" y="10702"/>
                  <a:pt x="16050" y="9867"/>
                </a:cubicBezTo>
                <a:lnTo>
                  <a:pt x="19337" y="546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401D81F6-40C1-4D0E-BBB3-20836213A177}"/>
              </a:ext>
            </a:extLst>
          </p:cNvPr>
          <p:cNvSpPr/>
          <p:nvPr/>
        </p:nvSpPr>
        <p:spPr>
          <a:xfrm>
            <a:off x="5195780" y="3429837"/>
            <a:ext cx="1800441" cy="2529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10" h="21600" extrusionOk="0">
                <a:moveTo>
                  <a:pt x="16921" y="9358"/>
                </a:moveTo>
                <a:lnTo>
                  <a:pt x="16949" y="9347"/>
                </a:lnTo>
                <a:lnTo>
                  <a:pt x="9955" y="0"/>
                </a:lnTo>
                <a:lnTo>
                  <a:pt x="2961" y="9347"/>
                </a:lnTo>
                <a:cubicBezTo>
                  <a:pt x="2975" y="9347"/>
                  <a:pt x="2975" y="9358"/>
                  <a:pt x="2989" y="9358"/>
                </a:cubicBezTo>
                <a:cubicBezTo>
                  <a:pt x="4085" y="9846"/>
                  <a:pt x="4492" y="10898"/>
                  <a:pt x="3860" y="11733"/>
                </a:cubicBezTo>
                <a:lnTo>
                  <a:pt x="573" y="16135"/>
                </a:lnTo>
                <a:cubicBezTo>
                  <a:pt x="-845" y="18033"/>
                  <a:pt x="489" y="20451"/>
                  <a:pt x="3242" y="20971"/>
                </a:cubicBezTo>
                <a:cubicBezTo>
                  <a:pt x="5391" y="21383"/>
                  <a:pt x="7638" y="21600"/>
                  <a:pt x="9955" y="21600"/>
                </a:cubicBezTo>
                <a:cubicBezTo>
                  <a:pt x="12272" y="21600"/>
                  <a:pt x="14519" y="21383"/>
                  <a:pt x="16668" y="20971"/>
                </a:cubicBezTo>
                <a:cubicBezTo>
                  <a:pt x="19421" y="20451"/>
                  <a:pt x="20755" y="18033"/>
                  <a:pt x="19337" y="16135"/>
                </a:cubicBezTo>
                <a:lnTo>
                  <a:pt x="16050" y="11733"/>
                </a:lnTo>
                <a:cubicBezTo>
                  <a:pt x="15418" y="10898"/>
                  <a:pt x="15840" y="9846"/>
                  <a:pt x="16921" y="93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1E8BAA08-2B8F-42FB-802F-AF4A1B244501}"/>
              </a:ext>
            </a:extLst>
          </p:cNvPr>
          <p:cNvSpPr/>
          <p:nvPr/>
        </p:nvSpPr>
        <p:spPr>
          <a:xfrm>
            <a:off x="3654940" y="1562938"/>
            <a:ext cx="2443710" cy="1871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9" h="20861" extrusionOk="0">
                <a:moveTo>
                  <a:pt x="21119" y="20861"/>
                </a:moveTo>
                <a:lnTo>
                  <a:pt x="15653" y="8660"/>
                </a:lnTo>
                <a:cubicBezTo>
                  <a:pt x="15653" y="8660"/>
                  <a:pt x="15642" y="8674"/>
                  <a:pt x="15642" y="8674"/>
                </a:cubicBezTo>
                <a:cubicBezTo>
                  <a:pt x="14786" y="9311"/>
                  <a:pt x="13710" y="8985"/>
                  <a:pt x="13217" y="7881"/>
                </a:cubicBezTo>
                <a:lnTo>
                  <a:pt x="10648" y="2149"/>
                </a:lnTo>
                <a:cubicBezTo>
                  <a:pt x="9540" y="-329"/>
                  <a:pt x="6895" y="-739"/>
                  <a:pt x="5369" y="1313"/>
                </a:cubicBezTo>
                <a:cubicBezTo>
                  <a:pt x="2943" y="4555"/>
                  <a:pt x="1121" y="8546"/>
                  <a:pt x="134" y="12991"/>
                </a:cubicBezTo>
                <a:cubicBezTo>
                  <a:pt x="-481" y="15751"/>
                  <a:pt x="1100" y="18511"/>
                  <a:pt x="3328" y="18511"/>
                </a:cubicBezTo>
                <a:lnTo>
                  <a:pt x="8464" y="18511"/>
                </a:lnTo>
                <a:cubicBezTo>
                  <a:pt x="9452" y="18511"/>
                  <a:pt x="10209" y="19559"/>
                  <a:pt x="10209" y="20833"/>
                </a:cubicBezTo>
                <a:lnTo>
                  <a:pt x="10209" y="20861"/>
                </a:lnTo>
                <a:lnTo>
                  <a:pt x="21119" y="2086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85E6123A-0D57-4F52-9E6F-D5B3BAC13F51}"/>
              </a:ext>
            </a:extLst>
          </p:cNvPr>
          <p:cNvSpPr/>
          <p:nvPr/>
        </p:nvSpPr>
        <p:spPr>
          <a:xfrm>
            <a:off x="3654940" y="3429837"/>
            <a:ext cx="2446248" cy="1872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0" h="20853" extrusionOk="0">
                <a:moveTo>
                  <a:pt x="21120" y="0"/>
                </a:moveTo>
                <a:lnTo>
                  <a:pt x="10199" y="0"/>
                </a:lnTo>
                <a:cubicBezTo>
                  <a:pt x="10199" y="14"/>
                  <a:pt x="10199" y="14"/>
                  <a:pt x="10199" y="28"/>
                </a:cubicBezTo>
                <a:cubicBezTo>
                  <a:pt x="10199" y="1301"/>
                  <a:pt x="9443" y="2348"/>
                  <a:pt x="8456" y="2348"/>
                </a:cubicBezTo>
                <a:lnTo>
                  <a:pt x="3325" y="2348"/>
                </a:lnTo>
                <a:cubicBezTo>
                  <a:pt x="1099" y="2348"/>
                  <a:pt x="-480" y="5106"/>
                  <a:pt x="134" y="7865"/>
                </a:cubicBezTo>
                <a:cubicBezTo>
                  <a:pt x="1132" y="12306"/>
                  <a:pt x="2952" y="16295"/>
                  <a:pt x="5364" y="19535"/>
                </a:cubicBezTo>
                <a:cubicBezTo>
                  <a:pt x="6899" y="21600"/>
                  <a:pt x="9542" y="21176"/>
                  <a:pt x="10638" y="18700"/>
                </a:cubicBezTo>
                <a:lnTo>
                  <a:pt x="13204" y="12971"/>
                </a:lnTo>
                <a:cubicBezTo>
                  <a:pt x="13697" y="11868"/>
                  <a:pt x="14783" y="11543"/>
                  <a:pt x="15627" y="12179"/>
                </a:cubicBezTo>
                <a:lnTo>
                  <a:pt x="15638" y="12193"/>
                </a:lnTo>
                <a:lnTo>
                  <a:pt x="21120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Circle">
            <a:extLst>
              <a:ext uri="{FF2B5EF4-FFF2-40B4-BE49-F238E27FC236}">
                <a16:creationId xmlns:a16="http://schemas.microsoft.com/office/drawing/2014/main" id="{EF0D762A-F4D9-4AC4-A1FD-DDD35627D29C}"/>
              </a:ext>
            </a:extLst>
          </p:cNvPr>
          <p:cNvSpPr/>
          <p:nvPr/>
        </p:nvSpPr>
        <p:spPr>
          <a:xfrm>
            <a:off x="5083690" y="2426538"/>
            <a:ext cx="2024379" cy="2024386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33B2B76F-DC9D-44A0-B631-C91D891C818A}"/>
              </a:ext>
            </a:extLst>
          </p:cNvPr>
          <p:cNvSpPr/>
          <p:nvPr/>
        </p:nvSpPr>
        <p:spPr>
          <a:xfrm>
            <a:off x="5185290" y="2528138"/>
            <a:ext cx="1821179" cy="18211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8" name="Graphic 47" descr="Bar graph with upward trend outline">
            <a:extLst>
              <a:ext uri="{FF2B5EF4-FFF2-40B4-BE49-F238E27FC236}">
                <a16:creationId xmlns:a16="http://schemas.microsoft.com/office/drawing/2014/main" id="{E25CAE4D-BBE8-4FCE-B74D-6F07E0BBCD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79422" y="2301874"/>
            <a:ext cx="868687" cy="868687"/>
          </a:xfrm>
          <a:prstGeom prst="rect">
            <a:avLst/>
          </a:prstGeom>
        </p:spPr>
      </p:pic>
      <p:pic>
        <p:nvPicPr>
          <p:cNvPr id="49" name="Graphic 48" descr="Boardroom outline">
            <a:extLst>
              <a:ext uri="{FF2B5EF4-FFF2-40B4-BE49-F238E27FC236}">
                <a16:creationId xmlns:a16="http://schemas.microsoft.com/office/drawing/2014/main" id="{3B5F3BC5-386D-4C24-8302-86B8FF7C7E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76641" y="3616424"/>
            <a:ext cx="868687" cy="868687"/>
          </a:xfrm>
          <a:prstGeom prst="rect">
            <a:avLst/>
          </a:prstGeom>
        </p:spPr>
      </p:pic>
      <p:pic>
        <p:nvPicPr>
          <p:cNvPr id="50" name="Graphic 49" descr="Checklist outline">
            <a:extLst>
              <a:ext uri="{FF2B5EF4-FFF2-40B4-BE49-F238E27FC236}">
                <a16:creationId xmlns:a16="http://schemas.microsoft.com/office/drawing/2014/main" id="{B2511524-9B9E-427F-9FFA-994D141893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27383" y="4252870"/>
            <a:ext cx="829259" cy="829259"/>
          </a:xfrm>
          <a:prstGeom prst="rect">
            <a:avLst/>
          </a:prstGeom>
        </p:spPr>
      </p:pic>
      <p:pic>
        <p:nvPicPr>
          <p:cNvPr id="51" name="Graphic 50" descr="Customer review outline">
            <a:extLst>
              <a:ext uri="{FF2B5EF4-FFF2-40B4-BE49-F238E27FC236}">
                <a16:creationId xmlns:a16="http://schemas.microsoft.com/office/drawing/2014/main" id="{DCF3B2EE-4906-4ED3-9F2B-52F538A997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86057" y="5067954"/>
            <a:ext cx="796396" cy="796396"/>
          </a:xfrm>
          <a:prstGeom prst="rect">
            <a:avLst/>
          </a:prstGeom>
        </p:spPr>
      </p:pic>
      <p:pic>
        <p:nvPicPr>
          <p:cNvPr id="52" name="Graphic 51" descr="Handshake outline">
            <a:extLst>
              <a:ext uri="{FF2B5EF4-FFF2-40B4-BE49-F238E27FC236}">
                <a16:creationId xmlns:a16="http://schemas.microsoft.com/office/drawing/2014/main" id="{0E715668-FD89-4C56-9DB3-8F8006407E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90137" y="946785"/>
            <a:ext cx="874652" cy="874652"/>
          </a:xfrm>
          <a:prstGeom prst="rect">
            <a:avLst/>
          </a:prstGeom>
        </p:spPr>
      </p:pic>
      <p:pic>
        <p:nvPicPr>
          <p:cNvPr id="53" name="Graphic 52" descr="Postit Notes outline">
            <a:extLst>
              <a:ext uri="{FF2B5EF4-FFF2-40B4-BE49-F238E27FC236}">
                <a16:creationId xmlns:a16="http://schemas.microsoft.com/office/drawing/2014/main" id="{B5A04220-A953-4300-BE2B-AFD09E485D0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122095" y="1697662"/>
            <a:ext cx="742414" cy="742414"/>
          </a:xfrm>
          <a:prstGeom prst="rect">
            <a:avLst/>
          </a:prstGeom>
        </p:spPr>
      </p:pic>
      <p:pic>
        <p:nvPicPr>
          <p:cNvPr id="54" name="Graphic 53" descr="Trophy with solid fill">
            <a:extLst>
              <a:ext uri="{FF2B5EF4-FFF2-40B4-BE49-F238E27FC236}">
                <a16:creationId xmlns:a16="http://schemas.microsoft.com/office/drawing/2014/main" id="{FFDE2758-C1A9-4989-ABFC-62787C705C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463207" y="2825562"/>
            <a:ext cx="1242912" cy="1242912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6A788463-4BFB-46DC-8E9B-66B2B94926B2}"/>
              </a:ext>
            </a:extLst>
          </p:cNvPr>
          <p:cNvSpPr txBox="1"/>
          <p:nvPr/>
        </p:nvSpPr>
        <p:spPr>
          <a:xfrm>
            <a:off x="5848175" y="1892314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01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02A43E9-2F8C-4DE6-AA43-FD6797754BD0}"/>
              </a:ext>
            </a:extLst>
          </p:cNvPr>
          <p:cNvSpPr txBox="1"/>
          <p:nvPr/>
        </p:nvSpPr>
        <p:spPr>
          <a:xfrm>
            <a:off x="7022846" y="2551551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FC37136-2961-4278-8E01-72042E9470A6}"/>
              </a:ext>
            </a:extLst>
          </p:cNvPr>
          <p:cNvSpPr txBox="1"/>
          <p:nvPr/>
        </p:nvSpPr>
        <p:spPr>
          <a:xfrm>
            <a:off x="7044873" y="3866101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F76E72D-05EE-4F69-850E-FB2A03EF9AC2}"/>
              </a:ext>
            </a:extLst>
          </p:cNvPr>
          <p:cNvSpPr txBox="1"/>
          <p:nvPr/>
        </p:nvSpPr>
        <p:spPr>
          <a:xfrm>
            <a:off x="5848175" y="4536685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CD57458-3202-477B-9012-37D456BC3F04}"/>
              </a:ext>
            </a:extLst>
          </p:cNvPr>
          <p:cNvSpPr txBox="1"/>
          <p:nvPr/>
        </p:nvSpPr>
        <p:spPr>
          <a:xfrm>
            <a:off x="4683291" y="3866101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0E01578-5766-4CC4-AB5A-B125A7CF32C4}"/>
              </a:ext>
            </a:extLst>
          </p:cNvPr>
          <p:cNvSpPr txBox="1"/>
          <p:nvPr/>
        </p:nvSpPr>
        <p:spPr>
          <a:xfrm>
            <a:off x="4625598" y="2551551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06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A617ECA-64B1-4E3B-AE17-344423CA9FE8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8921977" y="1466725"/>
            <a:chExt cx="2926080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F87C7D4-ED3C-49AE-AFC0-EEDA0458327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 - 05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84EB409-7A18-4A64-9662-04EDEC3399B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481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8502</TotalTime>
  <Words>561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6-Part Helix Cycle – Slide Template</vt:lpstr>
      <vt:lpstr>6-Part Helix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6-Part Helix Cycle</dc:title>
  <dc:creator>PresentationGO.com</dc:creator>
  <dc:description>© Copyright PresentationGO.com</dc:description>
  <dcterms:created xsi:type="dcterms:W3CDTF">2014-11-26T05:14:11Z</dcterms:created>
  <dcterms:modified xsi:type="dcterms:W3CDTF">2021-08-02T21:58:43Z</dcterms:modified>
  <cp:category>Charts &amp; Diagrams</cp:category>
</cp:coreProperties>
</file>