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7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7-Part Helix Cycle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253830" y="1783442"/>
            <a:ext cx="2194560" cy="952226"/>
            <a:chOff x="332936" y="2555951"/>
            <a:chExt cx="2926080" cy="126963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253830" y="4172798"/>
            <a:ext cx="2194560" cy="952226"/>
            <a:chOff x="332936" y="2555951"/>
            <a:chExt cx="2926080" cy="126963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- 05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57FA02-BE3E-4D55-AA29-669DC27C258B}"/>
              </a:ext>
            </a:extLst>
          </p:cNvPr>
          <p:cNvGrpSpPr/>
          <p:nvPr/>
        </p:nvGrpSpPr>
        <p:grpSpPr>
          <a:xfrm>
            <a:off x="6695611" y="2380781"/>
            <a:ext cx="2194560" cy="952226"/>
            <a:chOff x="8921977" y="1394910"/>
            <a:chExt cx="2926080" cy="126963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1E3C400-243F-4A02-A968-15F147531B0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D1BC07A-81F4-4BCD-8E9F-108291B919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E8C0B3F-4740-4E15-8ADE-8FA851885530}"/>
              </a:ext>
            </a:extLst>
          </p:cNvPr>
          <p:cNvGrpSpPr/>
          <p:nvPr/>
        </p:nvGrpSpPr>
        <p:grpSpPr>
          <a:xfrm>
            <a:off x="6695611" y="4770139"/>
            <a:ext cx="2194560" cy="952226"/>
            <a:chOff x="8921977" y="4001571"/>
            <a:chExt cx="2926080" cy="126963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4009D-C60E-48BB-B26E-C8AA4F65676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04 -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06CF47-D6A5-447A-A310-7DAF53B0BD3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2BAA21-BD60-4D7B-9F6A-AEAA5BAD7375}"/>
              </a:ext>
            </a:extLst>
          </p:cNvPr>
          <p:cNvGrpSpPr/>
          <p:nvPr/>
        </p:nvGrpSpPr>
        <p:grpSpPr>
          <a:xfrm>
            <a:off x="6695611" y="1186103"/>
            <a:ext cx="2194560" cy="952226"/>
            <a:chOff x="8921977" y="1394910"/>
            <a:chExt cx="2926080" cy="126963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57F06D-B1CB-47AF-8AF6-74C0996B18D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FD5C01-4CB6-4E6B-9DEB-F541B5AE31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617ECA-64B1-4E3B-AE17-344423CA9FE8}"/>
              </a:ext>
            </a:extLst>
          </p:cNvPr>
          <p:cNvGrpSpPr/>
          <p:nvPr/>
        </p:nvGrpSpPr>
        <p:grpSpPr>
          <a:xfrm>
            <a:off x="253830" y="2978120"/>
            <a:ext cx="2194560" cy="952226"/>
            <a:chOff x="8921977" y="1394910"/>
            <a:chExt cx="2926080" cy="126963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F87C7D4-ED3C-49AE-AFC0-EEDA0458327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- 06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4EB409-7A18-4A64-9662-04EDEC3399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00" name="Shape">
            <a:extLst>
              <a:ext uri="{FF2B5EF4-FFF2-40B4-BE49-F238E27FC236}">
                <a16:creationId xmlns:a16="http://schemas.microsoft.com/office/drawing/2014/main" id="{17477F09-B753-42F9-89A2-3156898044A3}"/>
              </a:ext>
            </a:extLst>
          </p:cNvPr>
          <p:cNvSpPr/>
          <p:nvPr/>
        </p:nvSpPr>
        <p:spPr>
          <a:xfrm>
            <a:off x="3990905" y="1550175"/>
            <a:ext cx="1168268" cy="1889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4" h="21600" extrusionOk="0">
                <a:moveTo>
                  <a:pt x="19840" y="4115"/>
                </a:moveTo>
                <a:cubicBezTo>
                  <a:pt x="20912" y="2635"/>
                  <a:pt x="19642" y="871"/>
                  <a:pt x="17219" y="512"/>
                </a:cubicBezTo>
                <a:cubicBezTo>
                  <a:pt x="14927" y="174"/>
                  <a:pt x="12552" y="0"/>
                  <a:pt x="10112" y="0"/>
                </a:cubicBezTo>
                <a:cubicBezTo>
                  <a:pt x="7672" y="0"/>
                  <a:pt x="5297" y="174"/>
                  <a:pt x="3005" y="512"/>
                </a:cubicBezTo>
                <a:cubicBezTo>
                  <a:pt x="582" y="871"/>
                  <a:pt x="-688" y="2635"/>
                  <a:pt x="384" y="4115"/>
                </a:cubicBezTo>
                <a:lnTo>
                  <a:pt x="4341" y="9537"/>
                </a:lnTo>
                <a:cubicBezTo>
                  <a:pt x="4984" y="10419"/>
                  <a:pt x="4423" y="11475"/>
                  <a:pt x="3088" y="11900"/>
                </a:cubicBezTo>
                <a:lnTo>
                  <a:pt x="3055" y="11911"/>
                </a:lnTo>
                <a:lnTo>
                  <a:pt x="10128" y="21600"/>
                </a:lnTo>
                <a:lnTo>
                  <a:pt x="17202" y="11911"/>
                </a:lnTo>
                <a:cubicBezTo>
                  <a:pt x="17202" y="11911"/>
                  <a:pt x="17202" y="11911"/>
                  <a:pt x="17202" y="11911"/>
                </a:cubicBezTo>
                <a:cubicBezTo>
                  <a:pt x="15850" y="11497"/>
                  <a:pt x="15223" y="10463"/>
                  <a:pt x="15883" y="9581"/>
                </a:cubicBezTo>
                <a:lnTo>
                  <a:pt x="19840" y="411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20284593-8A6F-4D5F-B409-70318BD35016}"/>
              </a:ext>
            </a:extLst>
          </p:cNvPr>
          <p:cNvSpPr/>
          <p:nvPr/>
        </p:nvSpPr>
        <p:spPr>
          <a:xfrm>
            <a:off x="4575332" y="1921650"/>
            <a:ext cx="1725203" cy="1521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037" extrusionOk="0">
                <a:moveTo>
                  <a:pt x="20819" y="9526"/>
                </a:moveTo>
                <a:cubicBezTo>
                  <a:pt x="19316" y="6075"/>
                  <a:pt x="17149" y="3059"/>
                  <a:pt x="14528" y="675"/>
                </a:cubicBezTo>
                <a:cubicBezTo>
                  <a:pt x="13165" y="-563"/>
                  <a:pt x="11115" y="-36"/>
                  <a:pt x="10357" y="1755"/>
                </a:cubicBezTo>
                <a:lnTo>
                  <a:pt x="7561" y="8327"/>
                </a:lnTo>
                <a:cubicBezTo>
                  <a:pt x="7107" y="9381"/>
                  <a:pt x="5977" y="9842"/>
                  <a:pt x="5033" y="9328"/>
                </a:cubicBezTo>
                <a:lnTo>
                  <a:pt x="4998" y="9315"/>
                </a:lnTo>
                <a:lnTo>
                  <a:pt x="0" y="21037"/>
                </a:lnTo>
                <a:lnTo>
                  <a:pt x="11289" y="18126"/>
                </a:lnTo>
                <a:cubicBezTo>
                  <a:pt x="11289" y="18126"/>
                  <a:pt x="11289" y="18126"/>
                  <a:pt x="11289" y="18126"/>
                </a:cubicBezTo>
                <a:cubicBezTo>
                  <a:pt x="11033" y="16967"/>
                  <a:pt x="11627" y="15808"/>
                  <a:pt x="12652" y="15545"/>
                </a:cubicBezTo>
                <a:lnTo>
                  <a:pt x="18967" y="13912"/>
                </a:lnTo>
                <a:cubicBezTo>
                  <a:pt x="20691" y="13451"/>
                  <a:pt x="21600" y="11317"/>
                  <a:pt x="20819" y="95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B031939F-010C-4F5C-AA0C-A8B358E5D47F}"/>
              </a:ext>
            </a:extLst>
          </p:cNvPr>
          <p:cNvSpPr/>
          <p:nvPr/>
        </p:nvSpPr>
        <p:spPr>
          <a:xfrm>
            <a:off x="2675095" y="3226574"/>
            <a:ext cx="1898336" cy="1159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23" extrusionOk="0">
                <a:moveTo>
                  <a:pt x="21600" y="3792"/>
                </a:moveTo>
                <a:lnTo>
                  <a:pt x="11098" y="83"/>
                </a:lnTo>
                <a:cubicBezTo>
                  <a:pt x="11098" y="83"/>
                  <a:pt x="11098" y="83"/>
                  <a:pt x="11098" y="83"/>
                </a:cubicBezTo>
                <a:cubicBezTo>
                  <a:pt x="10903" y="1577"/>
                  <a:pt x="9982" y="2533"/>
                  <a:pt x="9028" y="2198"/>
                </a:cubicBezTo>
                <a:lnTo>
                  <a:pt x="3111" y="100"/>
                </a:lnTo>
                <a:cubicBezTo>
                  <a:pt x="1539" y="-454"/>
                  <a:pt x="0" y="1375"/>
                  <a:pt x="0" y="3859"/>
                </a:cubicBezTo>
                <a:cubicBezTo>
                  <a:pt x="0" y="3876"/>
                  <a:pt x="0" y="3893"/>
                  <a:pt x="0" y="3910"/>
                </a:cubicBezTo>
                <a:cubicBezTo>
                  <a:pt x="0" y="9012"/>
                  <a:pt x="737" y="13845"/>
                  <a:pt x="2059" y="18175"/>
                </a:cubicBezTo>
                <a:cubicBezTo>
                  <a:pt x="2764" y="20475"/>
                  <a:pt x="4660" y="21146"/>
                  <a:pt x="5950" y="19552"/>
                </a:cubicBezTo>
                <a:lnTo>
                  <a:pt x="10632" y="13778"/>
                </a:lnTo>
                <a:cubicBezTo>
                  <a:pt x="11391" y="12838"/>
                  <a:pt x="12507" y="13040"/>
                  <a:pt x="13114" y="14231"/>
                </a:cubicBezTo>
                <a:lnTo>
                  <a:pt x="13125" y="14265"/>
                </a:lnTo>
                <a:lnTo>
                  <a:pt x="21600" y="379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F357F1F0-BDB7-4777-AE4F-00022B005D06}"/>
              </a:ext>
            </a:extLst>
          </p:cNvPr>
          <p:cNvSpPr/>
          <p:nvPr/>
        </p:nvSpPr>
        <p:spPr>
          <a:xfrm>
            <a:off x="4570570" y="3227935"/>
            <a:ext cx="1898336" cy="1159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17" extrusionOk="0">
                <a:moveTo>
                  <a:pt x="21600" y="3912"/>
                </a:moveTo>
                <a:cubicBezTo>
                  <a:pt x="21600" y="3895"/>
                  <a:pt x="21600" y="3878"/>
                  <a:pt x="21600" y="3862"/>
                </a:cubicBezTo>
                <a:cubicBezTo>
                  <a:pt x="21600" y="1363"/>
                  <a:pt x="20061" y="-465"/>
                  <a:pt x="18489" y="105"/>
                </a:cubicBezTo>
                <a:lnTo>
                  <a:pt x="12615" y="2185"/>
                </a:lnTo>
                <a:cubicBezTo>
                  <a:pt x="11683" y="2520"/>
                  <a:pt x="10730" y="1598"/>
                  <a:pt x="10513" y="155"/>
                </a:cubicBezTo>
                <a:lnTo>
                  <a:pt x="10502" y="88"/>
                </a:lnTo>
                <a:lnTo>
                  <a:pt x="0" y="3795"/>
                </a:lnTo>
                <a:lnTo>
                  <a:pt x="8475" y="14259"/>
                </a:lnTo>
                <a:cubicBezTo>
                  <a:pt x="8475" y="14259"/>
                  <a:pt x="8475" y="14259"/>
                  <a:pt x="8475" y="14259"/>
                </a:cubicBezTo>
                <a:cubicBezTo>
                  <a:pt x="9071" y="13052"/>
                  <a:pt x="10166" y="12800"/>
                  <a:pt x="10936" y="13739"/>
                </a:cubicBezTo>
                <a:lnTo>
                  <a:pt x="15650" y="19559"/>
                </a:lnTo>
                <a:cubicBezTo>
                  <a:pt x="16929" y="21135"/>
                  <a:pt x="18836" y="20464"/>
                  <a:pt x="19541" y="18183"/>
                </a:cubicBezTo>
                <a:cubicBezTo>
                  <a:pt x="20863" y="13840"/>
                  <a:pt x="21600" y="9010"/>
                  <a:pt x="21600" y="39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31261FB6-3F45-4C56-BB4C-616EE201ECF6}"/>
              </a:ext>
            </a:extLst>
          </p:cNvPr>
          <p:cNvSpPr/>
          <p:nvPr/>
        </p:nvSpPr>
        <p:spPr>
          <a:xfrm>
            <a:off x="4569209" y="3445649"/>
            <a:ext cx="1264567" cy="186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7" h="21303" extrusionOk="0">
                <a:moveTo>
                  <a:pt x="12406" y="6833"/>
                </a:moveTo>
                <a:lnTo>
                  <a:pt x="12438" y="6800"/>
                </a:lnTo>
                <a:lnTo>
                  <a:pt x="0" y="0"/>
                </a:lnTo>
                <a:lnTo>
                  <a:pt x="0" y="10942"/>
                </a:lnTo>
                <a:cubicBezTo>
                  <a:pt x="0" y="10942"/>
                  <a:pt x="0" y="10942"/>
                  <a:pt x="0" y="10942"/>
                </a:cubicBezTo>
                <a:cubicBezTo>
                  <a:pt x="1432" y="10920"/>
                  <a:pt x="2624" y="11683"/>
                  <a:pt x="2624" y="12664"/>
                </a:cubicBezTo>
                <a:lnTo>
                  <a:pt x="2624" y="18734"/>
                </a:lnTo>
                <a:cubicBezTo>
                  <a:pt x="2624" y="20369"/>
                  <a:pt x="4835" y="21600"/>
                  <a:pt x="7158" y="21240"/>
                </a:cubicBezTo>
                <a:cubicBezTo>
                  <a:pt x="11818" y="20499"/>
                  <a:pt x="16097" y="19061"/>
                  <a:pt x="19723" y="17077"/>
                </a:cubicBezTo>
                <a:cubicBezTo>
                  <a:pt x="21600" y="16053"/>
                  <a:pt x="21568" y="14102"/>
                  <a:pt x="19707" y="13078"/>
                </a:cubicBezTo>
                <a:lnTo>
                  <a:pt x="12820" y="9307"/>
                </a:lnTo>
                <a:cubicBezTo>
                  <a:pt x="11723" y="8708"/>
                  <a:pt x="11532" y="7596"/>
                  <a:pt x="12406" y="683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1E3E8C0C-9D09-4D53-9D96-5378401EAF11}"/>
              </a:ext>
            </a:extLst>
          </p:cNvPr>
          <p:cNvSpPr/>
          <p:nvPr/>
        </p:nvSpPr>
        <p:spPr>
          <a:xfrm>
            <a:off x="2851307" y="1916888"/>
            <a:ext cx="1725203" cy="1521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037" extrusionOk="0">
                <a:moveTo>
                  <a:pt x="21102" y="21037"/>
                </a:moveTo>
                <a:lnTo>
                  <a:pt x="16104" y="9315"/>
                </a:lnTo>
                <a:cubicBezTo>
                  <a:pt x="16104" y="9315"/>
                  <a:pt x="16104" y="9315"/>
                  <a:pt x="16104" y="9315"/>
                </a:cubicBezTo>
                <a:cubicBezTo>
                  <a:pt x="15160" y="9855"/>
                  <a:pt x="14019" y="9460"/>
                  <a:pt x="13564" y="8380"/>
                </a:cubicBezTo>
                <a:lnTo>
                  <a:pt x="10745" y="1755"/>
                </a:lnTo>
                <a:cubicBezTo>
                  <a:pt x="9987" y="-36"/>
                  <a:pt x="7949" y="-563"/>
                  <a:pt x="6574" y="675"/>
                </a:cubicBezTo>
                <a:cubicBezTo>
                  <a:pt x="3941" y="3059"/>
                  <a:pt x="1786" y="6075"/>
                  <a:pt x="283" y="9526"/>
                </a:cubicBezTo>
                <a:cubicBezTo>
                  <a:pt x="-498" y="11317"/>
                  <a:pt x="411" y="13464"/>
                  <a:pt x="2135" y="13899"/>
                </a:cubicBezTo>
                <a:lnTo>
                  <a:pt x="8403" y="15518"/>
                </a:lnTo>
                <a:cubicBezTo>
                  <a:pt x="9428" y="15782"/>
                  <a:pt x="10069" y="16941"/>
                  <a:pt x="9824" y="18100"/>
                </a:cubicBezTo>
                <a:lnTo>
                  <a:pt x="9824" y="18126"/>
                </a:lnTo>
                <a:lnTo>
                  <a:pt x="21102" y="21037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FBE6570C-7289-4ECD-A4C3-8D3FE4DE4AA7}"/>
              </a:ext>
            </a:extLst>
          </p:cNvPr>
          <p:cNvSpPr/>
          <p:nvPr/>
        </p:nvSpPr>
        <p:spPr>
          <a:xfrm>
            <a:off x="3302385" y="3439527"/>
            <a:ext cx="1265869" cy="1862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3" h="21295" extrusionOk="0">
                <a:moveTo>
                  <a:pt x="21107" y="0"/>
                </a:moveTo>
                <a:lnTo>
                  <a:pt x="8678" y="6797"/>
                </a:lnTo>
                <a:cubicBezTo>
                  <a:pt x="8678" y="6797"/>
                  <a:pt x="8678" y="6797"/>
                  <a:pt x="8678" y="6797"/>
                </a:cubicBezTo>
                <a:cubicBezTo>
                  <a:pt x="9600" y="7559"/>
                  <a:pt x="9473" y="8671"/>
                  <a:pt x="8360" y="9280"/>
                </a:cubicBezTo>
                <a:lnTo>
                  <a:pt x="1414" y="13071"/>
                </a:lnTo>
                <a:cubicBezTo>
                  <a:pt x="-461" y="14095"/>
                  <a:pt x="-477" y="16045"/>
                  <a:pt x="1398" y="17069"/>
                </a:cubicBezTo>
                <a:cubicBezTo>
                  <a:pt x="5022" y="19051"/>
                  <a:pt x="9298" y="20489"/>
                  <a:pt x="13955" y="21230"/>
                </a:cubicBezTo>
                <a:cubicBezTo>
                  <a:pt x="16275" y="21600"/>
                  <a:pt x="18485" y="20358"/>
                  <a:pt x="18485" y="18724"/>
                </a:cubicBezTo>
                <a:lnTo>
                  <a:pt x="18485" y="12712"/>
                </a:lnTo>
                <a:cubicBezTo>
                  <a:pt x="18485" y="11742"/>
                  <a:pt x="19645" y="10936"/>
                  <a:pt x="21075" y="10947"/>
                </a:cubicBezTo>
                <a:lnTo>
                  <a:pt x="21123" y="10947"/>
                </a:lnTo>
                <a:lnTo>
                  <a:pt x="2112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7" name="Circle">
            <a:extLst>
              <a:ext uri="{FF2B5EF4-FFF2-40B4-BE49-F238E27FC236}">
                <a16:creationId xmlns:a16="http://schemas.microsoft.com/office/drawing/2014/main" id="{A9095402-CAF0-4EC4-BD01-C2DBB34F37BD}"/>
              </a:ext>
            </a:extLst>
          </p:cNvPr>
          <p:cNvSpPr/>
          <p:nvPr/>
        </p:nvSpPr>
        <p:spPr>
          <a:xfrm>
            <a:off x="3813332" y="2693175"/>
            <a:ext cx="1518290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8" name="Circle">
            <a:extLst>
              <a:ext uri="{FF2B5EF4-FFF2-40B4-BE49-F238E27FC236}">
                <a16:creationId xmlns:a16="http://schemas.microsoft.com/office/drawing/2014/main" id="{2F57530A-DA1D-43B0-8405-08208C496701}"/>
              </a:ext>
            </a:extLst>
          </p:cNvPr>
          <p:cNvSpPr/>
          <p:nvPr/>
        </p:nvSpPr>
        <p:spPr>
          <a:xfrm>
            <a:off x="3889533" y="2769376"/>
            <a:ext cx="1365889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9" name="Graphic 108" descr="Bar graph with upward trend outline">
            <a:extLst>
              <a:ext uri="{FF2B5EF4-FFF2-40B4-BE49-F238E27FC236}">
                <a16:creationId xmlns:a16="http://schemas.microsoft.com/office/drawing/2014/main" id="{0D4D8CFF-0EBD-44BF-B853-6A04C7298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0345" y="2301801"/>
            <a:ext cx="651515" cy="651515"/>
          </a:xfrm>
          <a:prstGeom prst="rect">
            <a:avLst/>
          </a:prstGeom>
        </p:spPr>
      </p:pic>
      <p:pic>
        <p:nvPicPr>
          <p:cNvPr id="110" name="Graphic 109" descr="Boardroom outline">
            <a:extLst>
              <a:ext uri="{FF2B5EF4-FFF2-40B4-BE49-F238E27FC236}">
                <a16:creationId xmlns:a16="http://schemas.microsoft.com/office/drawing/2014/main" id="{C4D78C60-DE06-4E97-8443-077F27C7C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50934" y="4419106"/>
            <a:ext cx="651515" cy="651515"/>
          </a:xfrm>
          <a:prstGeom prst="rect">
            <a:avLst/>
          </a:prstGeom>
        </p:spPr>
      </p:pic>
      <p:pic>
        <p:nvPicPr>
          <p:cNvPr id="111" name="Graphic 110" descr="Checklist outline">
            <a:extLst>
              <a:ext uri="{FF2B5EF4-FFF2-40B4-BE49-F238E27FC236}">
                <a16:creationId xmlns:a16="http://schemas.microsoft.com/office/drawing/2014/main" id="{54680F0E-2708-4BE6-BF15-1943B26FD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6184" y="3595363"/>
            <a:ext cx="621944" cy="621944"/>
          </a:xfrm>
          <a:prstGeom prst="rect">
            <a:avLst/>
          </a:prstGeom>
        </p:spPr>
      </p:pic>
      <p:pic>
        <p:nvPicPr>
          <p:cNvPr id="112" name="Graphic 111" descr="Customer review outline">
            <a:extLst>
              <a:ext uri="{FF2B5EF4-FFF2-40B4-BE49-F238E27FC236}">
                <a16:creationId xmlns:a16="http://schemas.microsoft.com/office/drawing/2014/main" id="{7702852F-37C6-4EF9-8602-DAE2BBA00A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71695" y="4598586"/>
            <a:ext cx="597297" cy="597297"/>
          </a:xfrm>
          <a:prstGeom prst="rect">
            <a:avLst/>
          </a:prstGeom>
        </p:spPr>
      </p:pic>
      <p:pic>
        <p:nvPicPr>
          <p:cNvPr id="113" name="Graphic 112" descr="Handshake outline">
            <a:extLst>
              <a:ext uri="{FF2B5EF4-FFF2-40B4-BE49-F238E27FC236}">
                <a16:creationId xmlns:a16="http://schemas.microsoft.com/office/drawing/2014/main" id="{A33F4EA2-A9CC-4156-A37E-00279C67A0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14355" y="1525307"/>
            <a:ext cx="655989" cy="655989"/>
          </a:xfrm>
          <a:prstGeom prst="rect">
            <a:avLst/>
          </a:prstGeom>
        </p:spPr>
      </p:pic>
      <p:pic>
        <p:nvPicPr>
          <p:cNvPr id="114" name="Graphic 113" descr="Postit Notes outline">
            <a:extLst>
              <a:ext uri="{FF2B5EF4-FFF2-40B4-BE49-F238E27FC236}">
                <a16:creationId xmlns:a16="http://schemas.microsoft.com/office/drawing/2014/main" id="{A7F10B84-CA2A-4A60-B615-033953525C2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07474" y="3299737"/>
            <a:ext cx="556811" cy="556811"/>
          </a:xfrm>
          <a:prstGeom prst="rect">
            <a:avLst/>
          </a:prstGeom>
        </p:spPr>
      </p:pic>
      <p:pic>
        <p:nvPicPr>
          <p:cNvPr id="115" name="Graphic 114" descr="Target Audience outline">
            <a:extLst>
              <a:ext uri="{FF2B5EF4-FFF2-40B4-BE49-F238E27FC236}">
                <a16:creationId xmlns:a16="http://schemas.microsoft.com/office/drawing/2014/main" id="{C9600AE3-C51A-4C42-BC62-899D5FADD7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42026" y="2036168"/>
            <a:ext cx="617816" cy="617816"/>
          </a:xfrm>
          <a:prstGeom prst="rect">
            <a:avLst/>
          </a:prstGeom>
        </p:spPr>
      </p:pic>
      <p:pic>
        <p:nvPicPr>
          <p:cNvPr id="116" name="Graphic 115" descr="Trophy with solid fill">
            <a:extLst>
              <a:ext uri="{FF2B5EF4-FFF2-40B4-BE49-F238E27FC236}">
                <a16:creationId xmlns:a16="http://schemas.microsoft.com/office/drawing/2014/main" id="{190B6C51-4575-4F84-9441-DB39C64C2FD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097405" y="2976422"/>
            <a:ext cx="932184" cy="932184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A3B9F5EC-AFE0-4CAA-8D09-CCAAFB39F988}"/>
              </a:ext>
            </a:extLst>
          </p:cNvPr>
          <p:cNvSpPr txBox="1"/>
          <p:nvPr/>
        </p:nvSpPr>
        <p:spPr>
          <a:xfrm>
            <a:off x="4362017" y="226494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/>
              <a:t>01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85411AA-CEF9-468C-8F43-BE1BA0B86840}"/>
              </a:ext>
            </a:extLst>
          </p:cNvPr>
          <p:cNvSpPr txBox="1"/>
          <p:nvPr/>
        </p:nvSpPr>
        <p:spPr>
          <a:xfrm>
            <a:off x="5183789" y="262340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1BD240D-CAFD-40EB-A5A5-907975797E10}"/>
              </a:ext>
            </a:extLst>
          </p:cNvPr>
          <p:cNvSpPr txBox="1"/>
          <p:nvPr/>
        </p:nvSpPr>
        <p:spPr>
          <a:xfrm>
            <a:off x="5376147" y="349436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03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4A1808C-48C8-4814-BAE0-C5A0CD6280D2}"/>
              </a:ext>
            </a:extLst>
          </p:cNvPr>
          <p:cNvSpPr txBox="1"/>
          <p:nvPr/>
        </p:nvSpPr>
        <p:spPr>
          <a:xfrm>
            <a:off x="4803670" y="413717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r>
              <a:rPr lang="en-US" sz="1800" dirty="0"/>
              <a:t>04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5CAECB1-5F5F-4DB8-B7A7-35F794CB1698}"/>
              </a:ext>
            </a:extLst>
          </p:cNvPr>
          <p:cNvSpPr txBox="1"/>
          <p:nvPr/>
        </p:nvSpPr>
        <p:spPr>
          <a:xfrm>
            <a:off x="3928725" y="413717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/>
              <a:t>05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46F7FD3-EFC9-439A-9B9D-468CDBBDDEE8}"/>
              </a:ext>
            </a:extLst>
          </p:cNvPr>
          <p:cNvSpPr txBox="1"/>
          <p:nvPr/>
        </p:nvSpPr>
        <p:spPr>
          <a:xfrm>
            <a:off x="3331158" y="349436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6A12876-18F8-49B1-8985-B464D120E141}"/>
              </a:ext>
            </a:extLst>
          </p:cNvPr>
          <p:cNvSpPr txBox="1"/>
          <p:nvPr/>
        </p:nvSpPr>
        <p:spPr>
          <a:xfrm>
            <a:off x="3515153" y="262340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07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8939E31-AEA5-4A13-B4DA-AEEC147ECD92}"/>
              </a:ext>
            </a:extLst>
          </p:cNvPr>
          <p:cNvGrpSpPr/>
          <p:nvPr/>
        </p:nvGrpSpPr>
        <p:grpSpPr>
          <a:xfrm>
            <a:off x="6695611" y="3575459"/>
            <a:ext cx="2194560" cy="952226"/>
            <a:chOff x="8921977" y="4001571"/>
            <a:chExt cx="2926080" cy="1269635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B9C216B-646D-46E3-B852-F20765E4FE7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03 - 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A92B26A-B59F-476E-9341-C5983EE1152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482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7-Part Helix Cycle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253830" y="1783442"/>
            <a:ext cx="2194560" cy="952226"/>
            <a:chOff x="332936" y="2555951"/>
            <a:chExt cx="2926080" cy="126963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795C81A-F793-49DF-82EA-D9363D4B80A0}"/>
              </a:ext>
            </a:extLst>
          </p:cNvPr>
          <p:cNvGrpSpPr/>
          <p:nvPr/>
        </p:nvGrpSpPr>
        <p:grpSpPr>
          <a:xfrm>
            <a:off x="253830" y="4172798"/>
            <a:ext cx="2194560" cy="952226"/>
            <a:chOff x="332936" y="2555951"/>
            <a:chExt cx="2926080" cy="126963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88CEC4-2E94-4817-8B95-892E2801C4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- 05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768786-AD09-4E35-A018-361AAAC84A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57FA02-BE3E-4D55-AA29-669DC27C258B}"/>
              </a:ext>
            </a:extLst>
          </p:cNvPr>
          <p:cNvGrpSpPr/>
          <p:nvPr/>
        </p:nvGrpSpPr>
        <p:grpSpPr>
          <a:xfrm>
            <a:off x="6695611" y="2380781"/>
            <a:ext cx="2194560" cy="952226"/>
            <a:chOff x="8921977" y="1394910"/>
            <a:chExt cx="2926080" cy="126963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1E3C400-243F-4A02-A968-15F147531B0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D1BC07A-81F4-4BCD-8E9F-108291B919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E8C0B3F-4740-4E15-8ADE-8FA851885530}"/>
              </a:ext>
            </a:extLst>
          </p:cNvPr>
          <p:cNvGrpSpPr/>
          <p:nvPr/>
        </p:nvGrpSpPr>
        <p:grpSpPr>
          <a:xfrm>
            <a:off x="6695611" y="4770139"/>
            <a:ext cx="2194560" cy="952226"/>
            <a:chOff x="8921977" y="4001571"/>
            <a:chExt cx="2926080" cy="126963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4009D-C60E-48BB-B26E-C8AA4F65676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06CF47-D6A5-447A-A310-7DAF53B0BD3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2BAA21-BD60-4D7B-9F6A-AEAA5BAD7375}"/>
              </a:ext>
            </a:extLst>
          </p:cNvPr>
          <p:cNvGrpSpPr/>
          <p:nvPr/>
        </p:nvGrpSpPr>
        <p:grpSpPr>
          <a:xfrm>
            <a:off x="6695611" y="1186103"/>
            <a:ext cx="2194560" cy="952226"/>
            <a:chOff x="8921977" y="1394910"/>
            <a:chExt cx="2926080" cy="126963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57F06D-B1CB-47AF-8AF6-74C0996B18D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FD5C01-4CB6-4E6B-9DEB-F541B5AE31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617ECA-64B1-4E3B-AE17-344423CA9FE8}"/>
              </a:ext>
            </a:extLst>
          </p:cNvPr>
          <p:cNvGrpSpPr/>
          <p:nvPr/>
        </p:nvGrpSpPr>
        <p:grpSpPr>
          <a:xfrm>
            <a:off x="253830" y="2978120"/>
            <a:ext cx="2194560" cy="952226"/>
            <a:chOff x="8921977" y="1394910"/>
            <a:chExt cx="2926080" cy="126963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F87C7D4-ED3C-49AE-AFC0-EEDA0458327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- 06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4EB409-7A18-4A64-9662-04EDEC3399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00" name="Shape">
            <a:extLst>
              <a:ext uri="{FF2B5EF4-FFF2-40B4-BE49-F238E27FC236}">
                <a16:creationId xmlns:a16="http://schemas.microsoft.com/office/drawing/2014/main" id="{17477F09-B753-42F9-89A2-3156898044A3}"/>
              </a:ext>
            </a:extLst>
          </p:cNvPr>
          <p:cNvSpPr/>
          <p:nvPr/>
        </p:nvSpPr>
        <p:spPr>
          <a:xfrm>
            <a:off x="3990905" y="1550175"/>
            <a:ext cx="1168268" cy="1889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4" h="21600" extrusionOk="0">
                <a:moveTo>
                  <a:pt x="19840" y="4115"/>
                </a:moveTo>
                <a:cubicBezTo>
                  <a:pt x="20912" y="2635"/>
                  <a:pt x="19642" y="871"/>
                  <a:pt x="17219" y="512"/>
                </a:cubicBezTo>
                <a:cubicBezTo>
                  <a:pt x="14927" y="174"/>
                  <a:pt x="12552" y="0"/>
                  <a:pt x="10112" y="0"/>
                </a:cubicBezTo>
                <a:cubicBezTo>
                  <a:pt x="7672" y="0"/>
                  <a:pt x="5297" y="174"/>
                  <a:pt x="3005" y="512"/>
                </a:cubicBezTo>
                <a:cubicBezTo>
                  <a:pt x="582" y="871"/>
                  <a:pt x="-688" y="2635"/>
                  <a:pt x="384" y="4115"/>
                </a:cubicBezTo>
                <a:lnTo>
                  <a:pt x="4341" y="9537"/>
                </a:lnTo>
                <a:cubicBezTo>
                  <a:pt x="4984" y="10419"/>
                  <a:pt x="4423" y="11475"/>
                  <a:pt x="3088" y="11900"/>
                </a:cubicBezTo>
                <a:lnTo>
                  <a:pt x="3055" y="11911"/>
                </a:lnTo>
                <a:lnTo>
                  <a:pt x="10128" y="21600"/>
                </a:lnTo>
                <a:lnTo>
                  <a:pt x="17202" y="11911"/>
                </a:lnTo>
                <a:cubicBezTo>
                  <a:pt x="17202" y="11911"/>
                  <a:pt x="17202" y="11911"/>
                  <a:pt x="17202" y="11911"/>
                </a:cubicBezTo>
                <a:cubicBezTo>
                  <a:pt x="15850" y="11497"/>
                  <a:pt x="15223" y="10463"/>
                  <a:pt x="15883" y="9581"/>
                </a:cubicBezTo>
                <a:lnTo>
                  <a:pt x="19840" y="411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20284593-8A6F-4D5F-B409-70318BD35016}"/>
              </a:ext>
            </a:extLst>
          </p:cNvPr>
          <p:cNvSpPr/>
          <p:nvPr/>
        </p:nvSpPr>
        <p:spPr>
          <a:xfrm>
            <a:off x="4575332" y="1921650"/>
            <a:ext cx="1725203" cy="1521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037" extrusionOk="0">
                <a:moveTo>
                  <a:pt x="20819" y="9526"/>
                </a:moveTo>
                <a:cubicBezTo>
                  <a:pt x="19316" y="6075"/>
                  <a:pt x="17149" y="3059"/>
                  <a:pt x="14528" y="675"/>
                </a:cubicBezTo>
                <a:cubicBezTo>
                  <a:pt x="13165" y="-563"/>
                  <a:pt x="11115" y="-36"/>
                  <a:pt x="10357" y="1755"/>
                </a:cubicBezTo>
                <a:lnTo>
                  <a:pt x="7561" y="8327"/>
                </a:lnTo>
                <a:cubicBezTo>
                  <a:pt x="7107" y="9381"/>
                  <a:pt x="5977" y="9842"/>
                  <a:pt x="5033" y="9328"/>
                </a:cubicBezTo>
                <a:lnTo>
                  <a:pt x="4998" y="9315"/>
                </a:lnTo>
                <a:lnTo>
                  <a:pt x="0" y="21037"/>
                </a:lnTo>
                <a:lnTo>
                  <a:pt x="11289" y="18126"/>
                </a:lnTo>
                <a:cubicBezTo>
                  <a:pt x="11289" y="18126"/>
                  <a:pt x="11289" y="18126"/>
                  <a:pt x="11289" y="18126"/>
                </a:cubicBezTo>
                <a:cubicBezTo>
                  <a:pt x="11033" y="16967"/>
                  <a:pt x="11627" y="15808"/>
                  <a:pt x="12652" y="15545"/>
                </a:cubicBezTo>
                <a:lnTo>
                  <a:pt x="18967" y="13912"/>
                </a:lnTo>
                <a:cubicBezTo>
                  <a:pt x="20691" y="13451"/>
                  <a:pt x="21600" y="11317"/>
                  <a:pt x="20819" y="95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B031939F-010C-4F5C-AA0C-A8B358E5D47F}"/>
              </a:ext>
            </a:extLst>
          </p:cNvPr>
          <p:cNvSpPr/>
          <p:nvPr/>
        </p:nvSpPr>
        <p:spPr>
          <a:xfrm>
            <a:off x="2675095" y="3226574"/>
            <a:ext cx="1898336" cy="1159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23" extrusionOk="0">
                <a:moveTo>
                  <a:pt x="21600" y="3792"/>
                </a:moveTo>
                <a:lnTo>
                  <a:pt x="11098" y="83"/>
                </a:lnTo>
                <a:cubicBezTo>
                  <a:pt x="11098" y="83"/>
                  <a:pt x="11098" y="83"/>
                  <a:pt x="11098" y="83"/>
                </a:cubicBezTo>
                <a:cubicBezTo>
                  <a:pt x="10903" y="1577"/>
                  <a:pt x="9982" y="2533"/>
                  <a:pt x="9028" y="2198"/>
                </a:cubicBezTo>
                <a:lnTo>
                  <a:pt x="3111" y="100"/>
                </a:lnTo>
                <a:cubicBezTo>
                  <a:pt x="1539" y="-454"/>
                  <a:pt x="0" y="1375"/>
                  <a:pt x="0" y="3859"/>
                </a:cubicBezTo>
                <a:cubicBezTo>
                  <a:pt x="0" y="3876"/>
                  <a:pt x="0" y="3893"/>
                  <a:pt x="0" y="3910"/>
                </a:cubicBezTo>
                <a:cubicBezTo>
                  <a:pt x="0" y="9012"/>
                  <a:pt x="737" y="13845"/>
                  <a:pt x="2059" y="18175"/>
                </a:cubicBezTo>
                <a:cubicBezTo>
                  <a:pt x="2764" y="20475"/>
                  <a:pt x="4660" y="21146"/>
                  <a:pt x="5950" y="19552"/>
                </a:cubicBezTo>
                <a:lnTo>
                  <a:pt x="10632" y="13778"/>
                </a:lnTo>
                <a:cubicBezTo>
                  <a:pt x="11391" y="12838"/>
                  <a:pt x="12507" y="13040"/>
                  <a:pt x="13114" y="14231"/>
                </a:cubicBezTo>
                <a:lnTo>
                  <a:pt x="13125" y="14265"/>
                </a:lnTo>
                <a:lnTo>
                  <a:pt x="21600" y="379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F357F1F0-BDB7-4777-AE4F-00022B005D06}"/>
              </a:ext>
            </a:extLst>
          </p:cNvPr>
          <p:cNvSpPr/>
          <p:nvPr/>
        </p:nvSpPr>
        <p:spPr>
          <a:xfrm>
            <a:off x="4570570" y="3227935"/>
            <a:ext cx="1898336" cy="1159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17" extrusionOk="0">
                <a:moveTo>
                  <a:pt x="21600" y="3912"/>
                </a:moveTo>
                <a:cubicBezTo>
                  <a:pt x="21600" y="3895"/>
                  <a:pt x="21600" y="3878"/>
                  <a:pt x="21600" y="3862"/>
                </a:cubicBezTo>
                <a:cubicBezTo>
                  <a:pt x="21600" y="1363"/>
                  <a:pt x="20061" y="-465"/>
                  <a:pt x="18489" y="105"/>
                </a:cubicBezTo>
                <a:lnTo>
                  <a:pt x="12615" y="2185"/>
                </a:lnTo>
                <a:cubicBezTo>
                  <a:pt x="11683" y="2520"/>
                  <a:pt x="10730" y="1598"/>
                  <a:pt x="10513" y="155"/>
                </a:cubicBezTo>
                <a:lnTo>
                  <a:pt x="10502" y="88"/>
                </a:lnTo>
                <a:lnTo>
                  <a:pt x="0" y="3795"/>
                </a:lnTo>
                <a:lnTo>
                  <a:pt x="8475" y="14259"/>
                </a:lnTo>
                <a:cubicBezTo>
                  <a:pt x="8475" y="14259"/>
                  <a:pt x="8475" y="14259"/>
                  <a:pt x="8475" y="14259"/>
                </a:cubicBezTo>
                <a:cubicBezTo>
                  <a:pt x="9071" y="13052"/>
                  <a:pt x="10166" y="12800"/>
                  <a:pt x="10936" y="13739"/>
                </a:cubicBezTo>
                <a:lnTo>
                  <a:pt x="15650" y="19559"/>
                </a:lnTo>
                <a:cubicBezTo>
                  <a:pt x="16929" y="21135"/>
                  <a:pt x="18836" y="20464"/>
                  <a:pt x="19541" y="18183"/>
                </a:cubicBezTo>
                <a:cubicBezTo>
                  <a:pt x="20863" y="13840"/>
                  <a:pt x="21600" y="9010"/>
                  <a:pt x="21600" y="39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31261FB6-3F45-4C56-BB4C-616EE201ECF6}"/>
              </a:ext>
            </a:extLst>
          </p:cNvPr>
          <p:cNvSpPr/>
          <p:nvPr/>
        </p:nvSpPr>
        <p:spPr>
          <a:xfrm>
            <a:off x="4569209" y="3445649"/>
            <a:ext cx="1264567" cy="186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7" h="21303" extrusionOk="0">
                <a:moveTo>
                  <a:pt x="12406" y="6833"/>
                </a:moveTo>
                <a:lnTo>
                  <a:pt x="12438" y="6800"/>
                </a:lnTo>
                <a:lnTo>
                  <a:pt x="0" y="0"/>
                </a:lnTo>
                <a:lnTo>
                  <a:pt x="0" y="10942"/>
                </a:lnTo>
                <a:cubicBezTo>
                  <a:pt x="0" y="10942"/>
                  <a:pt x="0" y="10942"/>
                  <a:pt x="0" y="10942"/>
                </a:cubicBezTo>
                <a:cubicBezTo>
                  <a:pt x="1432" y="10920"/>
                  <a:pt x="2624" y="11683"/>
                  <a:pt x="2624" y="12664"/>
                </a:cubicBezTo>
                <a:lnTo>
                  <a:pt x="2624" y="18734"/>
                </a:lnTo>
                <a:cubicBezTo>
                  <a:pt x="2624" y="20369"/>
                  <a:pt x="4835" y="21600"/>
                  <a:pt x="7158" y="21240"/>
                </a:cubicBezTo>
                <a:cubicBezTo>
                  <a:pt x="11818" y="20499"/>
                  <a:pt x="16097" y="19061"/>
                  <a:pt x="19723" y="17077"/>
                </a:cubicBezTo>
                <a:cubicBezTo>
                  <a:pt x="21600" y="16053"/>
                  <a:pt x="21568" y="14102"/>
                  <a:pt x="19707" y="13078"/>
                </a:cubicBezTo>
                <a:lnTo>
                  <a:pt x="12820" y="9307"/>
                </a:lnTo>
                <a:cubicBezTo>
                  <a:pt x="11723" y="8708"/>
                  <a:pt x="11532" y="7596"/>
                  <a:pt x="12406" y="683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1E3E8C0C-9D09-4D53-9D96-5378401EAF11}"/>
              </a:ext>
            </a:extLst>
          </p:cNvPr>
          <p:cNvSpPr/>
          <p:nvPr/>
        </p:nvSpPr>
        <p:spPr>
          <a:xfrm>
            <a:off x="2851307" y="1916888"/>
            <a:ext cx="1725203" cy="1521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037" extrusionOk="0">
                <a:moveTo>
                  <a:pt x="21102" y="21037"/>
                </a:moveTo>
                <a:lnTo>
                  <a:pt x="16104" y="9315"/>
                </a:lnTo>
                <a:cubicBezTo>
                  <a:pt x="16104" y="9315"/>
                  <a:pt x="16104" y="9315"/>
                  <a:pt x="16104" y="9315"/>
                </a:cubicBezTo>
                <a:cubicBezTo>
                  <a:pt x="15160" y="9855"/>
                  <a:pt x="14019" y="9460"/>
                  <a:pt x="13564" y="8380"/>
                </a:cubicBezTo>
                <a:lnTo>
                  <a:pt x="10745" y="1755"/>
                </a:lnTo>
                <a:cubicBezTo>
                  <a:pt x="9987" y="-36"/>
                  <a:pt x="7949" y="-563"/>
                  <a:pt x="6574" y="675"/>
                </a:cubicBezTo>
                <a:cubicBezTo>
                  <a:pt x="3941" y="3059"/>
                  <a:pt x="1786" y="6075"/>
                  <a:pt x="283" y="9526"/>
                </a:cubicBezTo>
                <a:cubicBezTo>
                  <a:pt x="-498" y="11317"/>
                  <a:pt x="411" y="13464"/>
                  <a:pt x="2135" y="13899"/>
                </a:cubicBezTo>
                <a:lnTo>
                  <a:pt x="8403" y="15518"/>
                </a:lnTo>
                <a:cubicBezTo>
                  <a:pt x="9428" y="15782"/>
                  <a:pt x="10069" y="16941"/>
                  <a:pt x="9824" y="18100"/>
                </a:cubicBezTo>
                <a:lnTo>
                  <a:pt x="9824" y="18126"/>
                </a:lnTo>
                <a:lnTo>
                  <a:pt x="21102" y="21037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FBE6570C-7289-4ECD-A4C3-8D3FE4DE4AA7}"/>
              </a:ext>
            </a:extLst>
          </p:cNvPr>
          <p:cNvSpPr/>
          <p:nvPr/>
        </p:nvSpPr>
        <p:spPr>
          <a:xfrm>
            <a:off x="3302385" y="3439527"/>
            <a:ext cx="1265869" cy="1862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3" h="21295" extrusionOk="0">
                <a:moveTo>
                  <a:pt x="21107" y="0"/>
                </a:moveTo>
                <a:lnTo>
                  <a:pt x="8678" y="6797"/>
                </a:lnTo>
                <a:cubicBezTo>
                  <a:pt x="8678" y="6797"/>
                  <a:pt x="8678" y="6797"/>
                  <a:pt x="8678" y="6797"/>
                </a:cubicBezTo>
                <a:cubicBezTo>
                  <a:pt x="9600" y="7559"/>
                  <a:pt x="9473" y="8671"/>
                  <a:pt x="8360" y="9280"/>
                </a:cubicBezTo>
                <a:lnTo>
                  <a:pt x="1414" y="13071"/>
                </a:lnTo>
                <a:cubicBezTo>
                  <a:pt x="-461" y="14095"/>
                  <a:pt x="-477" y="16045"/>
                  <a:pt x="1398" y="17069"/>
                </a:cubicBezTo>
                <a:cubicBezTo>
                  <a:pt x="5022" y="19051"/>
                  <a:pt x="9298" y="20489"/>
                  <a:pt x="13955" y="21230"/>
                </a:cubicBezTo>
                <a:cubicBezTo>
                  <a:pt x="16275" y="21600"/>
                  <a:pt x="18485" y="20358"/>
                  <a:pt x="18485" y="18724"/>
                </a:cubicBezTo>
                <a:lnTo>
                  <a:pt x="18485" y="12712"/>
                </a:lnTo>
                <a:cubicBezTo>
                  <a:pt x="18485" y="11742"/>
                  <a:pt x="19645" y="10936"/>
                  <a:pt x="21075" y="10947"/>
                </a:cubicBezTo>
                <a:lnTo>
                  <a:pt x="21123" y="10947"/>
                </a:lnTo>
                <a:lnTo>
                  <a:pt x="2112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7" name="Circle">
            <a:extLst>
              <a:ext uri="{FF2B5EF4-FFF2-40B4-BE49-F238E27FC236}">
                <a16:creationId xmlns:a16="http://schemas.microsoft.com/office/drawing/2014/main" id="{A9095402-CAF0-4EC4-BD01-C2DBB34F37BD}"/>
              </a:ext>
            </a:extLst>
          </p:cNvPr>
          <p:cNvSpPr/>
          <p:nvPr/>
        </p:nvSpPr>
        <p:spPr>
          <a:xfrm>
            <a:off x="3813332" y="2693175"/>
            <a:ext cx="1518290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8" name="Circle">
            <a:extLst>
              <a:ext uri="{FF2B5EF4-FFF2-40B4-BE49-F238E27FC236}">
                <a16:creationId xmlns:a16="http://schemas.microsoft.com/office/drawing/2014/main" id="{2F57530A-DA1D-43B0-8405-08208C496701}"/>
              </a:ext>
            </a:extLst>
          </p:cNvPr>
          <p:cNvSpPr/>
          <p:nvPr/>
        </p:nvSpPr>
        <p:spPr>
          <a:xfrm>
            <a:off x="3889533" y="2769376"/>
            <a:ext cx="1365889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9" name="Graphic 108" descr="Bar graph with upward trend outline">
            <a:extLst>
              <a:ext uri="{FF2B5EF4-FFF2-40B4-BE49-F238E27FC236}">
                <a16:creationId xmlns:a16="http://schemas.microsoft.com/office/drawing/2014/main" id="{0D4D8CFF-0EBD-44BF-B853-6A04C7298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0345" y="2301801"/>
            <a:ext cx="651515" cy="651515"/>
          </a:xfrm>
          <a:prstGeom prst="rect">
            <a:avLst/>
          </a:prstGeom>
        </p:spPr>
      </p:pic>
      <p:pic>
        <p:nvPicPr>
          <p:cNvPr id="110" name="Graphic 109" descr="Boardroom outline">
            <a:extLst>
              <a:ext uri="{FF2B5EF4-FFF2-40B4-BE49-F238E27FC236}">
                <a16:creationId xmlns:a16="http://schemas.microsoft.com/office/drawing/2014/main" id="{C4D78C60-DE06-4E97-8443-077F27C7C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50934" y="4419106"/>
            <a:ext cx="651515" cy="651515"/>
          </a:xfrm>
          <a:prstGeom prst="rect">
            <a:avLst/>
          </a:prstGeom>
        </p:spPr>
      </p:pic>
      <p:pic>
        <p:nvPicPr>
          <p:cNvPr id="111" name="Graphic 110" descr="Checklist outline">
            <a:extLst>
              <a:ext uri="{FF2B5EF4-FFF2-40B4-BE49-F238E27FC236}">
                <a16:creationId xmlns:a16="http://schemas.microsoft.com/office/drawing/2014/main" id="{54680F0E-2708-4BE6-BF15-1943B26FD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6184" y="3595363"/>
            <a:ext cx="621944" cy="621944"/>
          </a:xfrm>
          <a:prstGeom prst="rect">
            <a:avLst/>
          </a:prstGeom>
        </p:spPr>
      </p:pic>
      <p:pic>
        <p:nvPicPr>
          <p:cNvPr id="112" name="Graphic 111" descr="Customer review outline">
            <a:extLst>
              <a:ext uri="{FF2B5EF4-FFF2-40B4-BE49-F238E27FC236}">
                <a16:creationId xmlns:a16="http://schemas.microsoft.com/office/drawing/2014/main" id="{7702852F-37C6-4EF9-8602-DAE2BBA00A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71695" y="4598586"/>
            <a:ext cx="597297" cy="597297"/>
          </a:xfrm>
          <a:prstGeom prst="rect">
            <a:avLst/>
          </a:prstGeom>
        </p:spPr>
      </p:pic>
      <p:pic>
        <p:nvPicPr>
          <p:cNvPr id="113" name="Graphic 112" descr="Handshake outline">
            <a:extLst>
              <a:ext uri="{FF2B5EF4-FFF2-40B4-BE49-F238E27FC236}">
                <a16:creationId xmlns:a16="http://schemas.microsoft.com/office/drawing/2014/main" id="{A33F4EA2-A9CC-4156-A37E-00279C67A0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14355" y="1525307"/>
            <a:ext cx="655989" cy="655989"/>
          </a:xfrm>
          <a:prstGeom prst="rect">
            <a:avLst/>
          </a:prstGeom>
        </p:spPr>
      </p:pic>
      <p:pic>
        <p:nvPicPr>
          <p:cNvPr id="114" name="Graphic 113" descr="Postit Notes outline">
            <a:extLst>
              <a:ext uri="{FF2B5EF4-FFF2-40B4-BE49-F238E27FC236}">
                <a16:creationId xmlns:a16="http://schemas.microsoft.com/office/drawing/2014/main" id="{A7F10B84-CA2A-4A60-B615-033953525C2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07474" y="3299737"/>
            <a:ext cx="556811" cy="556811"/>
          </a:xfrm>
          <a:prstGeom prst="rect">
            <a:avLst/>
          </a:prstGeom>
        </p:spPr>
      </p:pic>
      <p:pic>
        <p:nvPicPr>
          <p:cNvPr id="115" name="Graphic 114" descr="Target Audience outline">
            <a:extLst>
              <a:ext uri="{FF2B5EF4-FFF2-40B4-BE49-F238E27FC236}">
                <a16:creationId xmlns:a16="http://schemas.microsoft.com/office/drawing/2014/main" id="{C9600AE3-C51A-4C42-BC62-899D5FADD7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42026" y="2036168"/>
            <a:ext cx="617816" cy="617816"/>
          </a:xfrm>
          <a:prstGeom prst="rect">
            <a:avLst/>
          </a:prstGeom>
        </p:spPr>
      </p:pic>
      <p:pic>
        <p:nvPicPr>
          <p:cNvPr id="116" name="Graphic 115" descr="Trophy with solid fill">
            <a:extLst>
              <a:ext uri="{FF2B5EF4-FFF2-40B4-BE49-F238E27FC236}">
                <a16:creationId xmlns:a16="http://schemas.microsoft.com/office/drawing/2014/main" id="{190B6C51-4575-4F84-9441-DB39C64C2FD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097405" y="2976422"/>
            <a:ext cx="932184" cy="932184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A3B9F5EC-AFE0-4CAA-8D09-CCAAFB39F988}"/>
              </a:ext>
            </a:extLst>
          </p:cNvPr>
          <p:cNvSpPr txBox="1"/>
          <p:nvPr/>
        </p:nvSpPr>
        <p:spPr>
          <a:xfrm>
            <a:off x="4362017" y="226494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/>
              <a:t>01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85411AA-CEF9-468C-8F43-BE1BA0B86840}"/>
              </a:ext>
            </a:extLst>
          </p:cNvPr>
          <p:cNvSpPr txBox="1"/>
          <p:nvPr/>
        </p:nvSpPr>
        <p:spPr>
          <a:xfrm>
            <a:off x="5183789" y="262340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1BD240D-CAFD-40EB-A5A5-907975797E10}"/>
              </a:ext>
            </a:extLst>
          </p:cNvPr>
          <p:cNvSpPr txBox="1"/>
          <p:nvPr/>
        </p:nvSpPr>
        <p:spPr>
          <a:xfrm>
            <a:off x="5376147" y="349436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03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4A1808C-48C8-4814-BAE0-C5A0CD6280D2}"/>
              </a:ext>
            </a:extLst>
          </p:cNvPr>
          <p:cNvSpPr txBox="1"/>
          <p:nvPr/>
        </p:nvSpPr>
        <p:spPr>
          <a:xfrm>
            <a:off x="4803670" y="413717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r>
              <a:rPr lang="en-US" sz="1800" dirty="0"/>
              <a:t>04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5CAECB1-5F5F-4DB8-B7A7-35F794CB1698}"/>
              </a:ext>
            </a:extLst>
          </p:cNvPr>
          <p:cNvSpPr txBox="1"/>
          <p:nvPr/>
        </p:nvSpPr>
        <p:spPr>
          <a:xfrm>
            <a:off x="3928725" y="413717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/>
              <a:t>05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46F7FD3-EFC9-439A-9B9D-468CDBBDDEE8}"/>
              </a:ext>
            </a:extLst>
          </p:cNvPr>
          <p:cNvSpPr txBox="1"/>
          <p:nvPr/>
        </p:nvSpPr>
        <p:spPr>
          <a:xfrm>
            <a:off x="3331158" y="349436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06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6A12876-18F8-49B1-8985-B464D120E141}"/>
              </a:ext>
            </a:extLst>
          </p:cNvPr>
          <p:cNvSpPr txBox="1"/>
          <p:nvPr/>
        </p:nvSpPr>
        <p:spPr>
          <a:xfrm>
            <a:off x="3515153" y="262340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07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8939E31-AEA5-4A13-B4DA-AEEC147ECD92}"/>
              </a:ext>
            </a:extLst>
          </p:cNvPr>
          <p:cNvGrpSpPr/>
          <p:nvPr/>
        </p:nvGrpSpPr>
        <p:grpSpPr>
          <a:xfrm>
            <a:off x="6695611" y="3575459"/>
            <a:ext cx="2194560" cy="952226"/>
            <a:chOff x="8921977" y="4001571"/>
            <a:chExt cx="2926080" cy="1269635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B9C216B-646D-46E3-B852-F20765E4FE7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A92B26A-B59F-476E-9341-C5983EE1152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12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421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7-Part Helix Cycle – Slide Template</vt:lpstr>
      <vt:lpstr>7-Part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2021-08-02T22:05:15Z</dcterms:modified>
  <cp:category>Charts &amp; Diagrams</cp:category>
</cp:coreProperties>
</file>