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1332" y="19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627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6/13/2022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Grape Cluster – Slide Template</a:t>
            </a:r>
          </a:p>
        </p:txBody>
      </p:sp>
      <p:sp>
        <p:nvSpPr>
          <p:cNvPr id="3" name="Shape">
            <a:extLst>
              <a:ext uri="{FF2B5EF4-FFF2-40B4-BE49-F238E27FC236}">
                <a16:creationId xmlns:a16="http://schemas.microsoft.com/office/drawing/2014/main" id="{9D786596-8396-E347-B1A7-04AEC38BF497}"/>
              </a:ext>
            </a:extLst>
          </p:cNvPr>
          <p:cNvSpPr/>
          <p:nvPr/>
        </p:nvSpPr>
        <p:spPr>
          <a:xfrm>
            <a:off x="3917462" y="1414126"/>
            <a:ext cx="1309076" cy="649338"/>
          </a:xfrm>
          <a:custGeom>
            <a:avLst/>
            <a:gdLst/>
            <a:ahLst/>
            <a:cxnLst>
              <a:cxn ang="0">
                <a:pos x="wd2" y="hd2"/>
              </a:cxn>
              <a:cxn ang="5400000">
                <a:pos x="wd2" y="hd2"/>
              </a:cxn>
              <a:cxn ang="10800000">
                <a:pos x="wd2" y="hd2"/>
              </a:cxn>
              <a:cxn ang="16200000">
                <a:pos x="wd2" y="hd2"/>
              </a:cxn>
            </a:cxnLst>
            <a:rect l="0" t="0" r="r" b="b"/>
            <a:pathLst>
              <a:path w="21600" h="21600" extrusionOk="0">
                <a:moveTo>
                  <a:pt x="10788" y="5042"/>
                </a:moveTo>
                <a:cubicBezTo>
                  <a:pt x="15336" y="5042"/>
                  <a:pt x="19050" y="12456"/>
                  <a:pt x="19111" y="21600"/>
                </a:cubicBezTo>
                <a:cubicBezTo>
                  <a:pt x="19908" y="21180"/>
                  <a:pt x="20742" y="20908"/>
                  <a:pt x="21600" y="20834"/>
                </a:cubicBezTo>
                <a:cubicBezTo>
                  <a:pt x="21343" y="9268"/>
                  <a:pt x="16598" y="0"/>
                  <a:pt x="10800" y="0"/>
                </a:cubicBezTo>
                <a:cubicBezTo>
                  <a:pt x="5002" y="0"/>
                  <a:pt x="257" y="9243"/>
                  <a:pt x="0" y="20834"/>
                </a:cubicBezTo>
                <a:cubicBezTo>
                  <a:pt x="858" y="20908"/>
                  <a:pt x="1692" y="21155"/>
                  <a:pt x="2489" y="21600"/>
                </a:cubicBezTo>
                <a:cubicBezTo>
                  <a:pt x="2525" y="12456"/>
                  <a:pt x="6227" y="5042"/>
                  <a:pt x="10788" y="5042"/>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 name="Line">
            <a:extLst>
              <a:ext uri="{FF2B5EF4-FFF2-40B4-BE49-F238E27FC236}">
                <a16:creationId xmlns:a16="http://schemas.microsoft.com/office/drawing/2014/main" id="{D6642629-DC3D-2F48-AC52-8B93DA81D38B}"/>
              </a:ext>
            </a:extLst>
          </p:cNvPr>
          <p:cNvSpPr/>
          <p:nvPr/>
        </p:nvSpPr>
        <p:spPr>
          <a:xfrm>
            <a:off x="5241025" y="2580554"/>
            <a:ext cx="0" cy="744"/>
          </a:xfrm>
          <a:prstGeom prst="line">
            <a:avLst/>
          </a:prstGeom>
          <a:solidFill>
            <a:srgbClr val="8FA0B7"/>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3039E164-F235-2049-AD23-94B6F75DAE84}"/>
              </a:ext>
            </a:extLst>
          </p:cNvPr>
          <p:cNvSpPr/>
          <p:nvPr/>
        </p:nvSpPr>
        <p:spPr>
          <a:xfrm>
            <a:off x="4586116" y="2090209"/>
            <a:ext cx="1309819" cy="656581"/>
          </a:xfrm>
          <a:custGeom>
            <a:avLst/>
            <a:gdLst/>
            <a:ahLst/>
            <a:cxnLst>
              <a:cxn ang="0">
                <a:pos x="wd2" y="hd2"/>
              </a:cxn>
              <a:cxn ang="5400000">
                <a:pos x="wd2" y="hd2"/>
              </a:cxn>
              <a:cxn ang="10800000">
                <a:pos x="wd2" y="hd2"/>
              </a:cxn>
              <a:cxn ang="16200000">
                <a:pos x="wd2" y="hd2"/>
              </a:cxn>
            </a:cxnLst>
            <a:rect l="0" t="0" r="r" b="b"/>
            <a:pathLst>
              <a:path w="21600" h="21594" extrusionOk="0">
                <a:moveTo>
                  <a:pt x="19113" y="21576"/>
                </a:moveTo>
                <a:cubicBezTo>
                  <a:pt x="19113" y="21600"/>
                  <a:pt x="19113" y="21600"/>
                  <a:pt x="19113" y="21576"/>
                </a:cubicBezTo>
                <a:cubicBezTo>
                  <a:pt x="19909" y="21209"/>
                  <a:pt x="20742" y="20965"/>
                  <a:pt x="21600" y="20916"/>
                </a:cubicBezTo>
                <a:cubicBezTo>
                  <a:pt x="21428" y="9554"/>
                  <a:pt x="16834" y="391"/>
                  <a:pt x="11137" y="24"/>
                </a:cubicBezTo>
                <a:cubicBezTo>
                  <a:pt x="11027" y="24"/>
                  <a:pt x="10916" y="0"/>
                  <a:pt x="10806" y="0"/>
                </a:cubicBezTo>
                <a:cubicBezTo>
                  <a:pt x="10782" y="0"/>
                  <a:pt x="10757" y="0"/>
                  <a:pt x="10733" y="0"/>
                </a:cubicBezTo>
                <a:cubicBezTo>
                  <a:pt x="10598" y="0"/>
                  <a:pt x="10451" y="0"/>
                  <a:pt x="10316" y="24"/>
                </a:cubicBezTo>
                <a:cubicBezTo>
                  <a:pt x="9446" y="98"/>
                  <a:pt x="8601" y="391"/>
                  <a:pt x="7792" y="855"/>
                </a:cubicBezTo>
                <a:cubicBezTo>
                  <a:pt x="7645" y="929"/>
                  <a:pt x="7498" y="1026"/>
                  <a:pt x="7363" y="1124"/>
                </a:cubicBezTo>
                <a:cubicBezTo>
                  <a:pt x="7216" y="1222"/>
                  <a:pt x="7069" y="1319"/>
                  <a:pt x="6922" y="1442"/>
                </a:cubicBezTo>
                <a:cubicBezTo>
                  <a:pt x="4031" y="3665"/>
                  <a:pt x="1740" y="8283"/>
                  <a:pt x="662" y="14099"/>
                </a:cubicBezTo>
                <a:cubicBezTo>
                  <a:pt x="613" y="14392"/>
                  <a:pt x="564" y="14685"/>
                  <a:pt x="515" y="14978"/>
                </a:cubicBezTo>
                <a:cubicBezTo>
                  <a:pt x="466" y="15272"/>
                  <a:pt x="429" y="15565"/>
                  <a:pt x="380" y="15834"/>
                </a:cubicBezTo>
                <a:cubicBezTo>
                  <a:pt x="172" y="17348"/>
                  <a:pt x="37" y="18937"/>
                  <a:pt x="0" y="20574"/>
                </a:cubicBezTo>
                <a:cubicBezTo>
                  <a:pt x="294" y="20598"/>
                  <a:pt x="576" y="20647"/>
                  <a:pt x="858" y="20720"/>
                </a:cubicBezTo>
                <a:cubicBezTo>
                  <a:pt x="1262" y="20818"/>
                  <a:pt x="1666" y="20965"/>
                  <a:pt x="2058" y="21136"/>
                </a:cubicBezTo>
                <a:cubicBezTo>
                  <a:pt x="2193" y="21209"/>
                  <a:pt x="2340" y="21258"/>
                  <a:pt x="2475" y="21331"/>
                </a:cubicBezTo>
                <a:cubicBezTo>
                  <a:pt x="2475" y="21185"/>
                  <a:pt x="2475" y="21062"/>
                  <a:pt x="2475" y="20916"/>
                </a:cubicBezTo>
                <a:cubicBezTo>
                  <a:pt x="2475" y="20623"/>
                  <a:pt x="2487" y="20329"/>
                  <a:pt x="2499" y="20036"/>
                </a:cubicBezTo>
                <a:cubicBezTo>
                  <a:pt x="2597" y="17862"/>
                  <a:pt x="2904" y="15834"/>
                  <a:pt x="3381" y="13976"/>
                </a:cubicBezTo>
                <a:cubicBezTo>
                  <a:pt x="3516" y="13463"/>
                  <a:pt x="3651" y="12975"/>
                  <a:pt x="3810" y="12510"/>
                </a:cubicBezTo>
                <a:cubicBezTo>
                  <a:pt x="4423" y="10629"/>
                  <a:pt x="5219" y="9016"/>
                  <a:pt x="6150" y="7770"/>
                </a:cubicBezTo>
                <a:cubicBezTo>
                  <a:pt x="6383" y="7453"/>
                  <a:pt x="6628" y="7159"/>
                  <a:pt x="6886" y="6891"/>
                </a:cubicBezTo>
                <a:cubicBezTo>
                  <a:pt x="7804" y="5913"/>
                  <a:pt x="8821" y="5278"/>
                  <a:pt x="9912" y="5033"/>
                </a:cubicBezTo>
                <a:cubicBezTo>
                  <a:pt x="10059" y="5009"/>
                  <a:pt x="10206" y="4985"/>
                  <a:pt x="10353" y="4960"/>
                </a:cubicBezTo>
                <a:cubicBezTo>
                  <a:pt x="10500" y="4936"/>
                  <a:pt x="10635" y="4936"/>
                  <a:pt x="10782" y="4936"/>
                </a:cubicBezTo>
                <a:cubicBezTo>
                  <a:pt x="10782" y="4936"/>
                  <a:pt x="10782" y="4936"/>
                  <a:pt x="10782" y="4936"/>
                </a:cubicBezTo>
                <a:cubicBezTo>
                  <a:pt x="15376" y="4985"/>
                  <a:pt x="19113" y="12437"/>
                  <a:pt x="19113" y="21576"/>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 name="Shape">
            <a:extLst>
              <a:ext uri="{FF2B5EF4-FFF2-40B4-BE49-F238E27FC236}">
                <a16:creationId xmlns:a16="http://schemas.microsoft.com/office/drawing/2014/main" id="{EEF4F906-E088-774C-8547-F79A3CDDBD3D}"/>
              </a:ext>
            </a:extLst>
          </p:cNvPr>
          <p:cNvSpPr/>
          <p:nvPr/>
        </p:nvSpPr>
        <p:spPr>
          <a:xfrm>
            <a:off x="3233209" y="2097637"/>
            <a:ext cx="1309819" cy="656768"/>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79" y="5278"/>
                  <a:pt x="13796" y="5913"/>
                  <a:pt x="14714" y="6891"/>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 name="Shape">
            <a:extLst>
              <a:ext uri="{FF2B5EF4-FFF2-40B4-BE49-F238E27FC236}">
                <a16:creationId xmlns:a16="http://schemas.microsoft.com/office/drawing/2014/main" id="{31776B0D-C4D6-C743-8982-EE411468C6BE}"/>
              </a:ext>
            </a:extLst>
          </p:cNvPr>
          <p:cNvSpPr/>
          <p:nvPr/>
        </p:nvSpPr>
        <p:spPr>
          <a:xfrm>
            <a:off x="3917462" y="4794536"/>
            <a:ext cx="1309076" cy="649338"/>
          </a:xfrm>
          <a:custGeom>
            <a:avLst/>
            <a:gdLst/>
            <a:ahLst/>
            <a:cxnLst>
              <a:cxn ang="0">
                <a:pos x="wd2" y="hd2"/>
              </a:cxn>
              <a:cxn ang="5400000">
                <a:pos x="wd2" y="hd2"/>
              </a:cxn>
              <a:cxn ang="10800000">
                <a:pos x="wd2" y="hd2"/>
              </a:cxn>
              <a:cxn ang="16200000">
                <a:pos x="wd2" y="hd2"/>
              </a:cxn>
            </a:cxnLst>
            <a:rect l="0" t="0" r="r" b="b"/>
            <a:pathLst>
              <a:path w="21600" h="21600" extrusionOk="0">
                <a:moveTo>
                  <a:pt x="10812" y="16558"/>
                </a:moveTo>
                <a:cubicBezTo>
                  <a:pt x="6264" y="16558"/>
                  <a:pt x="2550" y="9144"/>
                  <a:pt x="2489" y="0"/>
                </a:cubicBezTo>
                <a:cubicBezTo>
                  <a:pt x="1692" y="420"/>
                  <a:pt x="858" y="692"/>
                  <a:pt x="0" y="766"/>
                </a:cubicBezTo>
                <a:cubicBezTo>
                  <a:pt x="257" y="12332"/>
                  <a:pt x="5002" y="21600"/>
                  <a:pt x="10800" y="21600"/>
                </a:cubicBezTo>
                <a:cubicBezTo>
                  <a:pt x="16598" y="21600"/>
                  <a:pt x="21343" y="12357"/>
                  <a:pt x="21600" y="766"/>
                </a:cubicBezTo>
                <a:cubicBezTo>
                  <a:pt x="20742" y="692"/>
                  <a:pt x="19908" y="445"/>
                  <a:pt x="19111" y="0"/>
                </a:cubicBezTo>
                <a:cubicBezTo>
                  <a:pt x="19075" y="9144"/>
                  <a:pt x="15360" y="16558"/>
                  <a:pt x="10812" y="1655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 name="Shape">
            <a:extLst>
              <a:ext uri="{FF2B5EF4-FFF2-40B4-BE49-F238E27FC236}">
                <a16:creationId xmlns:a16="http://schemas.microsoft.com/office/drawing/2014/main" id="{158673C3-7569-D54A-9397-ED489A757612}"/>
              </a:ext>
            </a:extLst>
          </p:cNvPr>
          <p:cNvSpPr/>
          <p:nvPr/>
        </p:nvSpPr>
        <p:spPr>
          <a:xfrm>
            <a:off x="3233209" y="4111025"/>
            <a:ext cx="1309819" cy="656024"/>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24" y="16610"/>
                  <a:pt x="2487" y="9173"/>
                  <a:pt x="2487"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 name="Shape">
            <a:extLst>
              <a:ext uri="{FF2B5EF4-FFF2-40B4-BE49-F238E27FC236}">
                <a16:creationId xmlns:a16="http://schemas.microsoft.com/office/drawing/2014/main" id="{37784111-781D-C54D-8FC8-80D24DE99164}"/>
              </a:ext>
            </a:extLst>
          </p:cNvPr>
          <p:cNvSpPr/>
          <p:nvPr/>
        </p:nvSpPr>
        <p:spPr>
          <a:xfrm>
            <a:off x="4600232" y="4111024"/>
            <a:ext cx="1309819" cy="656768"/>
          </a:xfrm>
          <a:custGeom>
            <a:avLst/>
            <a:gdLst/>
            <a:ahLst/>
            <a:cxnLst>
              <a:cxn ang="0">
                <a:pos x="wd2" y="hd2"/>
              </a:cxn>
              <a:cxn ang="5400000">
                <a:pos x="wd2" y="hd2"/>
              </a:cxn>
              <a:cxn ang="10800000">
                <a:pos x="wd2" y="hd2"/>
              </a:cxn>
              <a:cxn ang="16200000">
                <a:pos x="wd2" y="hd2"/>
              </a:cxn>
            </a:cxnLst>
            <a:rect l="0" t="0" r="r" b="b"/>
            <a:pathLst>
              <a:path w="21600" h="21600" extrusionOk="0">
                <a:moveTo>
                  <a:pt x="6886" y="14709"/>
                </a:moveTo>
                <a:cubicBezTo>
                  <a:pt x="6640" y="14441"/>
                  <a:pt x="6395" y="14147"/>
                  <a:pt x="6150" y="13830"/>
                </a:cubicBezTo>
                <a:cubicBezTo>
                  <a:pt x="5219" y="12584"/>
                  <a:pt x="4423" y="10971"/>
                  <a:pt x="3810" y="9090"/>
                </a:cubicBezTo>
                <a:cubicBezTo>
                  <a:pt x="3651" y="8625"/>
                  <a:pt x="3516" y="8137"/>
                  <a:pt x="3381" y="7624"/>
                </a:cubicBezTo>
                <a:cubicBezTo>
                  <a:pt x="2904" y="5791"/>
                  <a:pt x="2597" y="3738"/>
                  <a:pt x="2499" y="1564"/>
                </a:cubicBezTo>
                <a:cubicBezTo>
                  <a:pt x="2487" y="1271"/>
                  <a:pt x="2475" y="977"/>
                  <a:pt x="2475" y="684"/>
                </a:cubicBezTo>
                <a:cubicBezTo>
                  <a:pt x="2475" y="537"/>
                  <a:pt x="2475" y="415"/>
                  <a:pt x="2475" y="269"/>
                </a:cubicBezTo>
                <a:cubicBezTo>
                  <a:pt x="2340" y="342"/>
                  <a:pt x="2193" y="415"/>
                  <a:pt x="2058" y="464"/>
                </a:cubicBezTo>
                <a:cubicBezTo>
                  <a:pt x="1666" y="635"/>
                  <a:pt x="1262" y="782"/>
                  <a:pt x="858" y="880"/>
                </a:cubicBezTo>
                <a:cubicBezTo>
                  <a:pt x="576" y="953"/>
                  <a:pt x="282" y="1002"/>
                  <a:pt x="0" y="1026"/>
                </a:cubicBezTo>
                <a:cubicBezTo>
                  <a:pt x="37" y="2663"/>
                  <a:pt x="172" y="4252"/>
                  <a:pt x="380" y="5766"/>
                </a:cubicBezTo>
                <a:cubicBezTo>
                  <a:pt x="417" y="6060"/>
                  <a:pt x="466" y="6353"/>
                  <a:pt x="515" y="6622"/>
                </a:cubicBezTo>
                <a:cubicBezTo>
                  <a:pt x="564" y="6915"/>
                  <a:pt x="613" y="7208"/>
                  <a:pt x="662" y="7501"/>
                </a:cubicBezTo>
                <a:cubicBezTo>
                  <a:pt x="1740" y="13292"/>
                  <a:pt x="4031" y="17910"/>
                  <a:pt x="6922" y="20158"/>
                </a:cubicBezTo>
                <a:cubicBezTo>
                  <a:pt x="7069" y="20281"/>
                  <a:pt x="7216" y="20378"/>
                  <a:pt x="7363" y="20476"/>
                </a:cubicBezTo>
                <a:cubicBezTo>
                  <a:pt x="7510" y="20574"/>
                  <a:pt x="7645" y="20671"/>
                  <a:pt x="7792" y="20745"/>
                </a:cubicBezTo>
                <a:cubicBezTo>
                  <a:pt x="8601" y="21209"/>
                  <a:pt x="9446" y="21502"/>
                  <a:pt x="10316" y="21576"/>
                </a:cubicBezTo>
                <a:cubicBezTo>
                  <a:pt x="10451" y="21600"/>
                  <a:pt x="10598" y="21600"/>
                  <a:pt x="10733" y="21600"/>
                </a:cubicBezTo>
                <a:cubicBezTo>
                  <a:pt x="10757" y="21600"/>
                  <a:pt x="10782" y="21600"/>
                  <a:pt x="10806" y="21600"/>
                </a:cubicBezTo>
                <a:cubicBezTo>
                  <a:pt x="10916" y="21600"/>
                  <a:pt x="11027" y="21600"/>
                  <a:pt x="11137" y="21576"/>
                </a:cubicBezTo>
                <a:cubicBezTo>
                  <a:pt x="16834" y="21233"/>
                  <a:pt x="21428" y="12046"/>
                  <a:pt x="21600" y="684"/>
                </a:cubicBezTo>
                <a:cubicBezTo>
                  <a:pt x="20742" y="635"/>
                  <a:pt x="19909" y="415"/>
                  <a:pt x="19113" y="0"/>
                </a:cubicBezTo>
                <a:cubicBezTo>
                  <a:pt x="19113" y="0"/>
                  <a:pt x="19113" y="24"/>
                  <a:pt x="19113" y="24"/>
                </a:cubicBezTo>
                <a:cubicBezTo>
                  <a:pt x="19113" y="9163"/>
                  <a:pt x="15376" y="16615"/>
                  <a:pt x="10794" y="16615"/>
                </a:cubicBezTo>
                <a:cubicBezTo>
                  <a:pt x="10794" y="16615"/>
                  <a:pt x="10794" y="16615"/>
                  <a:pt x="10794" y="16615"/>
                </a:cubicBezTo>
                <a:cubicBezTo>
                  <a:pt x="10647" y="16615"/>
                  <a:pt x="10500" y="16615"/>
                  <a:pt x="10365" y="16591"/>
                </a:cubicBezTo>
                <a:cubicBezTo>
                  <a:pt x="10218" y="16566"/>
                  <a:pt x="10071" y="16542"/>
                  <a:pt x="9924" y="16518"/>
                </a:cubicBezTo>
                <a:cubicBezTo>
                  <a:pt x="8821" y="16322"/>
                  <a:pt x="7804" y="15687"/>
                  <a:pt x="6886" y="1470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A3D459C2-BF83-3B4B-95F6-9A6BD3EE7751}"/>
              </a:ext>
            </a:extLst>
          </p:cNvPr>
          <p:cNvSpPr/>
          <p:nvPr/>
        </p:nvSpPr>
        <p:spPr>
          <a:xfrm>
            <a:off x="2557126"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EACDDCD9-55F8-B041-8108-CEADCF2A3E40}"/>
              </a:ext>
            </a:extLst>
          </p:cNvPr>
          <p:cNvSpPr/>
          <p:nvPr/>
        </p:nvSpPr>
        <p:spPr>
          <a:xfrm>
            <a:off x="3916720"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 name="Shape">
            <a:extLst>
              <a:ext uri="{FF2B5EF4-FFF2-40B4-BE49-F238E27FC236}">
                <a16:creationId xmlns:a16="http://schemas.microsoft.com/office/drawing/2014/main" id="{E3D767DA-2C7C-8445-B5D1-116997416189}"/>
              </a:ext>
            </a:extLst>
          </p:cNvPr>
          <p:cNvSpPr/>
          <p:nvPr/>
        </p:nvSpPr>
        <p:spPr>
          <a:xfrm>
            <a:off x="5276314"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24"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pic>
        <p:nvPicPr>
          <p:cNvPr id="14" name="Graphic 14" descr="Megaphone1 with solid fill">
            <a:extLst>
              <a:ext uri="{FF2B5EF4-FFF2-40B4-BE49-F238E27FC236}">
                <a16:creationId xmlns:a16="http://schemas.microsoft.com/office/drawing/2014/main" id="{072FCE43-FF1D-2945-B888-0ECA3E3269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94112" y="1586420"/>
            <a:ext cx="554292" cy="554292"/>
          </a:xfrm>
          <a:prstGeom prst="rect">
            <a:avLst/>
          </a:prstGeom>
        </p:spPr>
      </p:pic>
      <p:pic>
        <p:nvPicPr>
          <p:cNvPr id="15" name="Graphic 15" descr="Smart Phone with solid fill">
            <a:extLst>
              <a:ext uri="{FF2B5EF4-FFF2-40B4-BE49-F238E27FC236}">
                <a16:creationId xmlns:a16="http://schemas.microsoft.com/office/drawing/2014/main" id="{D9140ABE-1E2A-D94C-AC84-9941D35535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0972" y="2349803"/>
            <a:ext cx="554292" cy="554292"/>
          </a:xfrm>
          <a:prstGeom prst="rect">
            <a:avLst/>
          </a:prstGeom>
        </p:spPr>
      </p:pic>
      <p:pic>
        <p:nvPicPr>
          <p:cNvPr id="16" name="Graphic 16" descr="Cycle with people with solid fill">
            <a:extLst>
              <a:ext uri="{FF2B5EF4-FFF2-40B4-BE49-F238E27FC236}">
                <a16:creationId xmlns:a16="http://schemas.microsoft.com/office/drawing/2014/main" id="{6AD6CBBF-9B26-9B4E-8B27-69643900E7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94854" y="4673159"/>
            <a:ext cx="554292" cy="554292"/>
          </a:xfrm>
          <a:prstGeom prst="rect">
            <a:avLst/>
          </a:prstGeom>
        </p:spPr>
      </p:pic>
      <p:pic>
        <p:nvPicPr>
          <p:cNvPr id="17" name="Graphic 17" descr="Bar graph with upward trend with solid fill">
            <a:extLst>
              <a:ext uri="{FF2B5EF4-FFF2-40B4-BE49-F238E27FC236}">
                <a16:creationId xmlns:a16="http://schemas.microsoft.com/office/drawing/2014/main" id="{F1BB0224-1A28-BF4B-91D8-9ECE3F0F8D0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88670" y="3927770"/>
            <a:ext cx="554292" cy="554292"/>
          </a:xfrm>
          <a:prstGeom prst="rect">
            <a:avLst/>
          </a:prstGeom>
        </p:spPr>
      </p:pic>
      <p:pic>
        <p:nvPicPr>
          <p:cNvPr id="18" name="Graphic 18" descr="Bullseye with solid fill">
            <a:extLst>
              <a:ext uri="{FF2B5EF4-FFF2-40B4-BE49-F238E27FC236}">
                <a16:creationId xmlns:a16="http://schemas.microsoft.com/office/drawing/2014/main" id="{3F9C0C9D-2CBA-584E-8801-E787477AE7C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63879" y="2349803"/>
            <a:ext cx="554292" cy="554292"/>
          </a:xfrm>
          <a:prstGeom prst="rect">
            <a:avLst/>
          </a:prstGeom>
        </p:spPr>
      </p:pic>
      <p:pic>
        <p:nvPicPr>
          <p:cNvPr id="19" name="Graphic 21" descr="Stopwatch 75% with solid fill">
            <a:extLst>
              <a:ext uri="{FF2B5EF4-FFF2-40B4-BE49-F238E27FC236}">
                <a16:creationId xmlns:a16="http://schemas.microsoft.com/office/drawing/2014/main" id="{F243BF87-0227-4946-A831-160682CC033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77995" y="3884745"/>
            <a:ext cx="554292" cy="554292"/>
          </a:xfrm>
          <a:prstGeom prst="rect">
            <a:avLst/>
          </a:prstGeom>
        </p:spPr>
      </p:pic>
      <p:sp>
        <p:nvSpPr>
          <p:cNvPr id="20" name="TextBox 22">
            <a:extLst>
              <a:ext uri="{FF2B5EF4-FFF2-40B4-BE49-F238E27FC236}">
                <a16:creationId xmlns:a16="http://schemas.microsoft.com/office/drawing/2014/main" id="{1F844991-58FC-864C-A241-C901763E6442}"/>
              </a:ext>
            </a:extLst>
          </p:cNvPr>
          <p:cNvSpPr txBox="1"/>
          <p:nvPr/>
        </p:nvSpPr>
        <p:spPr>
          <a:xfrm>
            <a:off x="2725607"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tx1">
                    <a:lumMod val="65000"/>
                    <a:lumOff val="35000"/>
                  </a:schemeClr>
                </a:solidFill>
              </a:rPr>
              <a:t>Lorem ipsum dolor sit amet, nibh est. A magna maecenas, quam. </a:t>
            </a:r>
          </a:p>
        </p:txBody>
      </p:sp>
      <p:sp>
        <p:nvSpPr>
          <p:cNvPr id="21" name="TextBox 23">
            <a:extLst>
              <a:ext uri="{FF2B5EF4-FFF2-40B4-BE49-F238E27FC236}">
                <a16:creationId xmlns:a16="http://schemas.microsoft.com/office/drawing/2014/main" id="{66352E2F-DA60-BA48-ABCE-705B913CD25B}"/>
              </a:ext>
            </a:extLst>
          </p:cNvPr>
          <p:cNvSpPr txBox="1"/>
          <p:nvPr/>
        </p:nvSpPr>
        <p:spPr>
          <a:xfrm>
            <a:off x="2643702"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t>Lorem Ipsum</a:t>
            </a:r>
          </a:p>
        </p:txBody>
      </p:sp>
      <p:sp>
        <p:nvSpPr>
          <p:cNvPr id="22" name="TextBox 24">
            <a:extLst>
              <a:ext uri="{FF2B5EF4-FFF2-40B4-BE49-F238E27FC236}">
                <a16:creationId xmlns:a16="http://schemas.microsoft.com/office/drawing/2014/main" id="{14F7E5E7-35F2-D142-94C1-592408400705}"/>
              </a:ext>
            </a:extLst>
          </p:cNvPr>
          <p:cNvSpPr txBox="1"/>
          <p:nvPr/>
        </p:nvSpPr>
        <p:spPr>
          <a:xfrm>
            <a:off x="4085201"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tx1">
                    <a:lumMod val="65000"/>
                    <a:lumOff val="35000"/>
                  </a:schemeClr>
                </a:solidFill>
              </a:rPr>
              <a:t>Lorem ipsum dolor sit amet, nibh est. A magna maecenas, quam. </a:t>
            </a:r>
          </a:p>
        </p:txBody>
      </p:sp>
      <p:sp>
        <p:nvSpPr>
          <p:cNvPr id="23" name="TextBox 25">
            <a:extLst>
              <a:ext uri="{FF2B5EF4-FFF2-40B4-BE49-F238E27FC236}">
                <a16:creationId xmlns:a16="http://schemas.microsoft.com/office/drawing/2014/main" id="{7E7A2C64-0B79-B64B-BA18-ECB85348EB51}"/>
              </a:ext>
            </a:extLst>
          </p:cNvPr>
          <p:cNvSpPr txBox="1"/>
          <p:nvPr/>
        </p:nvSpPr>
        <p:spPr>
          <a:xfrm>
            <a:off x="4003296"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t>Lorem Ipsum</a:t>
            </a:r>
          </a:p>
        </p:txBody>
      </p:sp>
      <p:sp>
        <p:nvSpPr>
          <p:cNvPr id="24" name="TextBox 26">
            <a:extLst>
              <a:ext uri="{FF2B5EF4-FFF2-40B4-BE49-F238E27FC236}">
                <a16:creationId xmlns:a16="http://schemas.microsoft.com/office/drawing/2014/main" id="{DB8EC44F-A372-E244-970A-91602D33CD4C}"/>
              </a:ext>
            </a:extLst>
          </p:cNvPr>
          <p:cNvSpPr txBox="1"/>
          <p:nvPr/>
        </p:nvSpPr>
        <p:spPr>
          <a:xfrm>
            <a:off x="5444794"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tx1">
                    <a:lumMod val="65000"/>
                    <a:lumOff val="35000"/>
                  </a:schemeClr>
                </a:solidFill>
              </a:rPr>
              <a:t>Lorem ipsum dolor sit amet, nibh est. A magna maecenas, quam. </a:t>
            </a:r>
          </a:p>
        </p:txBody>
      </p:sp>
      <p:sp>
        <p:nvSpPr>
          <p:cNvPr id="25" name="TextBox 27">
            <a:extLst>
              <a:ext uri="{FF2B5EF4-FFF2-40B4-BE49-F238E27FC236}">
                <a16:creationId xmlns:a16="http://schemas.microsoft.com/office/drawing/2014/main" id="{A7E4BC8A-A727-8E47-8428-9AE81FCB0EE0}"/>
              </a:ext>
            </a:extLst>
          </p:cNvPr>
          <p:cNvSpPr txBox="1"/>
          <p:nvPr/>
        </p:nvSpPr>
        <p:spPr>
          <a:xfrm>
            <a:off x="5362890"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t>Lorem Ipsum</a:t>
            </a:r>
          </a:p>
        </p:txBody>
      </p:sp>
      <p:grpSp>
        <p:nvGrpSpPr>
          <p:cNvPr id="26" name="Group 25">
            <a:extLst>
              <a:ext uri="{FF2B5EF4-FFF2-40B4-BE49-F238E27FC236}">
                <a16:creationId xmlns:a16="http://schemas.microsoft.com/office/drawing/2014/main" id="{D23A67FF-C1F0-AB4F-C441-DB405D7DE17D}"/>
              </a:ext>
            </a:extLst>
          </p:cNvPr>
          <p:cNvGrpSpPr/>
          <p:nvPr/>
        </p:nvGrpSpPr>
        <p:grpSpPr>
          <a:xfrm>
            <a:off x="381115" y="1971850"/>
            <a:ext cx="1775475" cy="2914299"/>
            <a:chOff x="332936" y="2555951"/>
            <a:chExt cx="2926080" cy="3885733"/>
          </a:xfrm>
        </p:grpSpPr>
        <p:sp>
          <p:nvSpPr>
            <p:cNvPr id="27" name="TextBox 26">
              <a:extLst>
                <a:ext uri="{FF2B5EF4-FFF2-40B4-BE49-F238E27FC236}">
                  <a16:creationId xmlns:a16="http://schemas.microsoft.com/office/drawing/2014/main" id="{B2177A02-C683-9455-80E0-E5C81966A87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8" name="TextBox 27">
              <a:extLst>
                <a:ext uri="{FF2B5EF4-FFF2-40B4-BE49-F238E27FC236}">
                  <a16:creationId xmlns:a16="http://schemas.microsoft.com/office/drawing/2014/main" id="{EBDA0CAD-3ABC-467C-A5D1-67BB709C9F4C}"/>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9" name="Group 28">
            <a:extLst>
              <a:ext uri="{FF2B5EF4-FFF2-40B4-BE49-F238E27FC236}">
                <a16:creationId xmlns:a16="http://schemas.microsoft.com/office/drawing/2014/main" id="{BDFCB488-3277-24B2-CA47-D2913E46C5E0}"/>
              </a:ext>
            </a:extLst>
          </p:cNvPr>
          <p:cNvGrpSpPr/>
          <p:nvPr/>
        </p:nvGrpSpPr>
        <p:grpSpPr>
          <a:xfrm>
            <a:off x="6987410" y="1971850"/>
            <a:ext cx="1775475" cy="2914299"/>
            <a:chOff x="332936" y="2555951"/>
            <a:chExt cx="2926080" cy="3885733"/>
          </a:xfrm>
        </p:grpSpPr>
        <p:sp>
          <p:nvSpPr>
            <p:cNvPr id="30" name="TextBox 29">
              <a:extLst>
                <a:ext uri="{FF2B5EF4-FFF2-40B4-BE49-F238E27FC236}">
                  <a16:creationId xmlns:a16="http://schemas.microsoft.com/office/drawing/2014/main" id="{6050E600-3B1C-88F3-FA58-73D421B83847}"/>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31" name="TextBox 30">
              <a:extLst>
                <a:ext uri="{FF2B5EF4-FFF2-40B4-BE49-F238E27FC236}">
                  <a16:creationId xmlns:a16="http://schemas.microsoft.com/office/drawing/2014/main" id="{B67CFB1A-26E2-5834-EC97-AFC8667F7A18}"/>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Grape Cluster – Slide Template</a:t>
            </a:r>
          </a:p>
        </p:txBody>
      </p:sp>
      <p:sp>
        <p:nvSpPr>
          <p:cNvPr id="3" name="Shape">
            <a:extLst>
              <a:ext uri="{FF2B5EF4-FFF2-40B4-BE49-F238E27FC236}">
                <a16:creationId xmlns:a16="http://schemas.microsoft.com/office/drawing/2014/main" id="{9D786596-8396-E347-B1A7-04AEC38BF497}"/>
              </a:ext>
            </a:extLst>
          </p:cNvPr>
          <p:cNvSpPr/>
          <p:nvPr/>
        </p:nvSpPr>
        <p:spPr>
          <a:xfrm>
            <a:off x="3917462" y="1414126"/>
            <a:ext cx="1309076" cy="649338"/>
          </a:xfrm>
          <a:custGeom>
            <a:avLst/>
            <a:gdLst/>
            <a:ahLst/>
            <a:cxnLst>
              <a:cxn ang="0">
                <a:pos x="wd2" y="hd2"/>
              </a:cxn>
              <a:cxn ang="5400000">
                <a:pos x="wd2" y="hd2"/>
              </a:cxn>
              <a:cxn ang="10800000">
                <a:pos x="wd2" y="hd2"/>
              </a:cxn>
              <a:cxn ang="16200000">
                <a:pos x="wd2" y="hd2"/>
              </a:cxn>
            </a:cxnLst>
            <a:rect l="0" t="0" r="r" b="b"/>
            <a:pathLst>
              <a:path w="21600" h="21600" extrusionOk="0">
                <a:moveTo>
                  <a:pt x="10788" y="5042"/>
                </a:moveTo>
                <a:cubicBezTo>
                  <a:pt x="15336" y="5042"/>
                  <a:pt x="19050" y="12456"/>
                  <a:pt x="19111" y="21600"/>
                </a:cubicBezTo>
                <a:cubicBezTo>
                  <a:pt x="19908" y="21180"/>
                  <a:pt x="20742" y="20908"/>
                  <a:pt x="21600" y="20834"/>
                </a:cubicBezTo>
                <a:cubicBezTo>
                  <a:pt x="21343" y="9268"/>
                  <a:pt x="16598" y="0"/>
                  <a:pt x="10800" y="0"/>
                </a:cubicBezTo>
                <a:cubicBezTo>
                  <a:pt x="5002" y="0"/>
                  <a:pt x="257" y="9243"/>
                  <a:pt x="0" y="20834"/>
                </a:cubicBezTo>
                <a:cubicBezTo>
                  <a:pt x="858" y="20908"/>
                  <a:pt x="1692" y="21155"/>
                  <a:pt x="2489" y="21600"/>
                </a:cubicBezTo>
                <a:cubicBezTo>
                  <a:pt x="2525" y="12456"/>
                  <a:pt x="6227" y="5042"/>
                  <a:pt x="10788" y="5042"/>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 name="Line">
            <a:extLst>
              <a:ext uri="{FF2B5EF4-FFF2-40B4-BE49-F238E27FC236}">
                <a16:creationId xmlns:a16="http://schemas.microsoft.com/office/drawing/2014/main" id="{D6642629-DC3D-2F48-AC52-8B93DA81D38B}"/>
              </a:ext>
            </a:extLst>
          </p:cNvPr>
          <p:cNvSpPr/>
          <p:nvPr/>
        </p:nvSpPr>
        <p:spPr>
          <a:xfrm>
            <a:off x="5241025" y="2580554"/>
            <a:ext cx="0" cy="744"/>
          </a:xfrm>
          <a:prstGeom prst="line">
            <a:avLst/>
          </a:prstGeom>
          <a:solidFill>
            <a:srgbClr val="8FA0B7"/>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3039E164-F235-2049-AD23-94B6F75DAE84}"/>
              </a:ext>
            </a:extLst>
          </p:cNvPr>
          <p:cNvSpPr/>
          <p:nvPr/>
        </p:nvSpPr>
        <p:spPr>
          <a:xfrm>
            <a:off x="4586116" y="2090209"/>
            <a:ext cx="1309819" cy="656581"/>
          </a:xfrm>
          <a:custGeom>
            <a:avLst/>
            <a:gdLst/>
            <a:ahLst/>
            <a:cxnLst>
              <a:cxn ang="0">
                <a:pos x="wd2" y="hd2"/>
              </a:cxn>
              <a:cxn ang="5400000">
                <a:pos x="wd2" y="hd2"/>
              </a:cxn>
              <a:cxn ang="10800000">
                <a:pos x="wd2" y="hd2"/>
              </a:cxn>
              <a:cxn ang="16200000">
                <a:pos x="wd2" y="hd2"/>
              </a:cxn>
            </a:cxnLst>
            <a:rect l="0" t="0" r="r" b="b"/>
            <a:pathLst>
              <a:path w="21600" h="21594" extrusionOk="0">
                <a:moveTo>
                  <a:pt x="19113" y="21576"/>
                </a:moveTo>
                <a:cubicBezTo>
                  <a:pt x="19113" y="21600"/>
                  <a:pt x="19113" y="21600"/>
                  <a:pt x="19113" y="21576"/>
                </a:cubicBezTo>
                <a:cubicBezTo>
                  <a:pt x="19909" y="21209"/>
                  <a:pt x="20742" y="20965"/>
                  <a:pt x="21600" y="20916"/>
                </a:cubicBezTo>
                <a:cubicBezTo>
                  <a:pt x="21428" y="9554"/>
                  <a:pt x="16834" y="391"/>
                  <a:pt x="11137" y="24"/>
                </a:cubicBezTo>
                <a:cubicBezTo>
                  <a:pt x="11027" y="24"/>
                  <a:pt x="10916" y="0"/>
                  <a:pt x="10806" y="0"/>
                </a:cubicBezTo>
                <a:cubicBezTo>
                  <a:pt x="10782" y="0"/>
                  <a:pt x="10757" y="0"/>
                  <a:pt x="10733" y="0"/>
                </a:cubicBezTo>
                <a:cubicBezTo>
                  <a:pt x="10598" y="0"/>
                  <a:pt x="10451" y="0"/>
                  <a:pt x="10316" y="24"/>
                </a:cubicBezTo>
                <a:cubicBezTo>
                  <a:pt x="9446" y="98"/>
                  <a:pt x="8601" y="391"/>
                  <a:pt x="7792" y="855"/>
                </a:cubicBezTo>
                <a:cubicBezTo>
                  <a:pt x="7645" y="929"/>
                  <a:pt x="7498" y="1026"/>
                  <a:pt x="7363" y="1124"/>
                </a:cubicBezTo>
                <a:cubicBezTo>
                  <a:pt x="7216" y="1222"/>
                  <a:pt x="7069" y="1319"/>
                  <a:pt x="6922" y="1442"/>
                </a:cubicBezTo>
                <a:cubicBezTo>
                  <a:pt x="4031" y="3665"/>
                  <a:pt x="1740" y="8283"/>
                  <a:pt x="662" y="14099"/>
                </a:cubicBezTo>
                <a:cubicBezTo>
                  <a:pt x="613" y="14392"/>
                  <a:pt x="564" y="14685"/>
                  <a:pt x="515" y="14978"/>
                </a:cubicBezTo>
                <a:cubicBezTo>
                  <a:pt x="466" y="15272"/>
                  <a:pt x="429" y="15565"/>
                  <a:pt x="380" y="15834"/>
                </a:cubicBezTo>
                <a:cubicBezTo>
                  <a:pt x="172" y="17348"/>
                  <a:pt x="37" y="18937"/>
                  <a:pt x="0" y="20574"/>
                </a:cubicBezTo>
                <a:cubicBezTo>
                  <a:pt x="294" y="20598"/>
                  <a:pt x="576" y="20647"/>
                  <a:pt x="858" y="20720"/>
                </a:cubicBezTo>
                <a:cubicBezTo>
                  <a:pt x="1262" y="20818"/>
                  <a:pt x="1666" y="20965"/>
                  <a:pt x="2058" y="21136"/>
                </a:cubicBezTo>
                <a:cubicBezTo>
                  <a:pt x="2193" y="21209"/>
                  <a:pt x="2340" y="21258"/>
                  <a:pt x="2475" y="21331"/>
                </a:cubicBezTo>
                <a:cubicBezTo>
                  <a:pt x="2475" y="21185"/>
                  <a:pt x="2475" y="21062"/>
                  <a:pt x="2475" y="20916"/>
                </a:cubicBezTo>
                <a:cubicBezTo>
                  <a:pt x="2475" y="20623"/>
                  <a:pt x="2487" y="20329"/>
                  <a:pt x="2499" y="20036"/>
                </a:cubicBezTo>
                <a:cubicBezTo>
                  <a:pt x="2597" y="17862"/>
                  <a:pt x="2904" y="15834"/>
                  <a:pt x="3381" y="13976"/>
                </a:cubicBezTo>
                <a:cubicBezTo>
                  <a:pt x="3516" y="13463"/>
                  <a:pt x="3651" y="12975"/>
                  <a:pt x="3810" y="12510"/>
                </a:cubicBezTo>
                <a:cubicBezTo>
                  <a:pt x="4423" y="10629"/>
                  <a:pt x="5219" y="9016"/>
                  <a:pt x="6150" y="7770"/>
                </a:cubicBezTo>
                <a:cubicBezTo>
                  <a:pt x="6383" y="7453"/>
                  <a:pt x="6628" y="7159"/>
                  <a:pt x="6886" y="6891"/>
                </a:cubicBezTo>
                <a:cubicBezTo>
                  <a:pt x="7804" y="5913"/>
                  <a:pt x="8821" y="5278"/>
                  <a:pt x="9912" y="5033"/>
                </a:cubicBezTo>
                <a:cubicBezTo>
                  <a:pt x="10059" y="5009"/>
                  <a:pt x="10206" y="4985"/>
                  <a:pt x="10353" y="4960"/>
                </a:cubicBezTo>
                <a:cubicBezTo>
                  <a:pt x="10500" y="4936"/>
                  <a:pt x="10635" y="4936"/>
                  <a:pt x="10782" y="4936"/>
                </a:cubicBezTo>
                <a:cubicBezTo>
                  <a:pt x="10782" y="4936"/>
                  <a:pt x="10782" y="4936"/>
                  <a:pt x="10782" y="4936"/>
                </a:cubicBezTo>
                <a:cubicBezTo>
                  <a:pt x="15376" y="4985"/>
                  <a:pt x="19113" y="12437"/>
                  <a:pt x="19113" y="21576"/>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 name="Shape">
            <a:extLst>
              <a:ext uri="{FF2B5EF4-FFF2-40B4-BE49-F238E27FC236}">
                <a16:creationId xmlns:a16="http://schemas.microsoft.com/office/drawing/2014/main" id="{EEF4F906-E088-774C-8547-F79A3CDDBD3D}"/>
              </a:ext>
            </a:extLst>
          </p:cNvPr>
          <p:cNvSpPr/>
          <p:nvPr/>
        </p:nvSpPr>
        <p:spPr>
          <a:xfrm>
            <a:off x="3233209" y="2097637"/>
            <a:ext cx="1309819" cy="656768"/>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79" y="5278"/>
                  <a:pt x="13796" y="5913"/>
                  <a:pt x="14714" y="6891"/>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 name="Shape">
            <a:extLst>
              <a:ext uri="{FF2B5EF4-FFF2-40B4-BE49-F238E27FC236}">
                <a16:creationId xmlns:a16="http://schemas.microsoft.com/office/drawing/2014/main" id="{31776B0D-C4D6-C743-8982-EE411468C6BE}"/>
              </a:ext>
            </a:extLst>
          </p:cNvPr>
          <p:cNvSpPr/>
          <p:nvPr/>
        </p:nvSpPr>
        <p:spPr>
          <a:xfrm>
            <a:off x="3917462" y="4794536"/>
            <a:ext cx="1309076" cy="649338"/>
          </a:xfrm>
          <a:custGeom>
            <a:avLst/>
            <a:gdLst/>
            <a:ahLst/>
            <a:cxnLst>
              <a:cxn ang="0">
                <a:pos x="wd2" y="hd2"/>
              </a:cxn>
              <a:cxn ang="5400000">
                <a:pos x="wd2" y="hd2"/>
              </a:cxn>
              <a:cxn ang="10800000">
                <a:pos x="wd2" y="hd2"/>
              </a:cxn>
              <a:cxn ang="16200000">
                <a:pos x="wd2" y="hd2"/>
              </a:cxn>
            </a:cxnLst>
            <a:rect l="0" t="0" r="r" b="b"/>
            <a:pathLst>
              <a:path w="21600" h="21600" extrusionOk="0">
                <a:moveTo>
                  <a:pt x="10812" y="16558"/>
                </a:moveTo>
                <a:cubicBezTo>
                  <a:pt x="6264" y="16558"/>
                  <a:pt x="2550" y="9144"/>
                  <a:pt x="2489" y="0"/>
                </a:cubicBezTo>
                <a:cubicBezTo>
                  <a:pt x="1692" y="420"/>
                  <a:pt x="858" y="692"/>
                  <a:pt x="0" y="766"/>
                </a:cubicBezTo>
                <a:cubicBezTo>
                  <a:pt x="257" y="12332"/>
                  <a:pt x="5002" y="21600"/>
                  <a:pt x="10800" y="21600"/>
                </a:cubicBezTo>
                <a:cubicBezTo>
                  <a:pt x="16598" y="21600"/>
                  <a:pt x="21343" y="12357"/>
                  <a:pt x="21600" y="766"/>
                </a:cubicBezTo>
                <a:cubicBezTo>
                  <a:pt x="20742" y="692"/>
                  <a:pt x="19908" y="445"/>
                  <a:pt x="19111" y="0"/>
                </a:cubicBezTo>
                <a:cubicBezTo>
                  <a:pt x="19075" y="9144"/>
                  <a:pt x="15360" y="16558"/>
                  <a:pt x="10812" y="1655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 name="Shape">
            <a:extLst>
              <a:ext uri="{FF2B5EF4-FFF2-40B4-BE49-F238E27FC236}">
                <a16:creationId xmlns:a16="http://schemas.microsoft.com/office/drawing/2014/main" id="{158673C3-7569-D54A-9397-ED489A757612}"/>
              </a:ext>
            </a:extLst>
          </p:cNvPr>
          <p:cNvSpPr/>
          <p:nvPr/>
        </p:nvSpPr>
        <p:spPr>
          <a:xfrm>
            <a:off x="3233209" y="4111025"/>
            <a:ext cx="1309819" cy="656024"/>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24" y="16610"/>
                  <a:pt x="2487" y="9173"/>
                  <a:pt x="2487" y="0"/>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 name="Shape">
            <a:extLst>
              <a:ext uri="{FF2B5EF4-FFF2-40B4-BE49-F238E27FC236}">
                <a16:creationId xmlns:a16="http://schemas.microsoft.com/office/drawing/2014/main" id="{37784111-781D-C54D-8FC8-80D24DE99164}"/>
              </a:ext>
            </a:extLst>
          </p:cNvPr>
          <p:cNvSpPr/>
          <p:nvPr/>
        </p:nvSpPr>
        <p:spPr>
          <a:xfrm>
            <a:off x="4600232" y="4111024"/>
            <a:ext cx="1309819" cy="656768"/>
          </a:xfrm>
          <a:custGeom>
            <a:avLst/>
            <a:gdLst/>
            <a:ahLst/>
            <a:cxnLst>
              <a:cxn ang="0">
                <a:pos x="wd2" y="hd2"/>
              </a:cxn>
              <a:cxn ang="5400000">
                <a:pos x="wd2" y="hd2"/>
              </a:cxn>
              <a:cxn ang="10800000">
                <a:pos x="wd2" y="hd2"/>
              </a:cxn>
              <a:cxn ang="16200000">
                <a:pos x="wd2" y="hd2"/>
              </a:cxn>
            </a:cxnLst>
            <a:rect l="0" t="0" r="r" b="b"/>
            <a:pathLst>
              <a:path w="21600" h="21600" extrusionOk="0">
                <a:moveTo>
                  <a:pt x="6886" y="14709"/>
                </a:moveTo>
                <a:cubicBezTo>
                  <a:pt x="6640" y="14441"/>
                  <a:pt x="6395" y="14147"/>
                  <a:pt x="6150" y="13830"/>
                </a:cubicBezTo>
                <a:cubicBezTo>
                  <a:pt x="5219" y="12584"/>
                  <a:pt x="4423" y="10971"/>
                  <a:pt x="3810" y="9090"/>
                </a:cubicBezTo>
                <a:cubicBezTo>
                  <a:pt x="3651" y="8625"/>
                  <a:pt x="3516" y="8137"/>
                  <a:pt x="3381" y="7624"/>
                </a:cubicBezTo>
                <a:cubicBezTo>
                  <a:pt x="2904" y="5791"/>
                  <a:pt x="2597" y="3738"/>
                  <a:pt x="2499" y="1564"/>
                </a:cubicBezTo>
                <a:cubicBezTo>
                  <a:pt x="2487" y="1271"/>
                  <a:pt x="2475" y="977"/>
                  <a:pt x="2475" y="684"/>
                </a:cubicBezTo>
                <a:cubicBezTo>
                  <a:pt x="2475" y="537"/>
                  <a:pt x="2475" y="415"/>
                  <a:pt x="2475" y="269"/>
                </a:cubicBezTo>
                <a:cubicBezTo>
                  <a:pt x="2340" y="342"/>
                  <a:pt x="2193" y="415"/>
                  <a:pt x="2058" y="464"/>
                </a:cubicBezTo>
                <a:cubicBezTo>
                  <a:pt x="1666" y="635"/>
                  <a:pt x="1262" y="782"/>
                  <a:pt x="858" y="880"/>
                </a:cubicBezTo>
                <a:cubicBezTo>
                  <a:pt x="576" y="953"/>
                  <a:pt x="282" y="1002"/>
                  <a:pt x="0" y="1026"/>
                </a:cubicBezTo>
                <a:cubicBezTo>
                  <a:pt x="37" y="2663"/>
                  <a:pt x="172" y="4252"/>
                  <a:pt x="380" y="5766"/>
                </a:cubicBezTo>
                <a:cubicBezTo>
                  <a:pt x="417" y="6060"/>
                  <a:pt x="466" y="6353"/>
                  <a:pt x="515" y="6622"/>
                </a:cubicBezTo>
                <a:cubicBezTo>
                  <a:pt x="564" y="6915"/>
                  <a:pt x="613" y="7208"/>
                  <a:pt x="662" y="7501"/>
                </a:cubicBezTo>
                <a:cubicBezTo>
                  <a:pt x="1740" y="13292"/>
                  <a:pt x="4031" y="17910"/>
                  <a:pt x="6922" y="20158"/>
                </a:cubicBezTo>
                <a:cubicBezTo>
                  <a:pt x="7069" y="20281"/>
                  <a:pt x="7216" y="20378"/>
                  <a:pt x="7363" y="20476"/>
                </a:cubicBezTo>
                <a:cubicBezTo>
                  <a:pt x="7510" y="20574"/>
                  <a:pt x="7645" y="20671"/>
                  <a:pt x="7792" y="20745"/>
                </a:cubicBezTo>
                <a:cubicBezTo>
                  <a:pt x="8601" y="21209"/>
                  <a:pt x="9446" y="21502"/>
                  <a:pt x="10316" y="21576"/>
                </a:cubicBezTo>
                <a:cubicBezTo>
                  <a:pt x="10451" y="21600"/>
                  <a:pt x="10598" y="21600"/>
                  <a:pt x="10733" y="21600"/>
                </a:cubicBezTo>
                <a:cubicBezTo>
                  <a:pt x="10757" y="21600"/>
                  <a:pt x="10782" y="21600"/>
                  <a:pt x="10806" y="21600"/>
                </a:cubicBezTo>
                <a:cubicBezTo>
                  <a:pt x="10916" y="21600"/>
                  <a:pt x="11027" y="21600"/>
                  <a:pt x="11137" y="21576"/>
                </a:cubicBezTo>
                <a:cubicBezTo>
                  <a:pt x="16834" y="21233"/>
                  <a:pt x="21428" y="12046"/>
                  <a:pt x="21600" y="684"/>
                </a:cubicBezTo>
                <a:cubicBezTo>
                  <a:pt x="20742" y="635"/>
                  <a:pt x="19909" y="415"/>
                  <a:pt x="19113" y="0"/>
                </a:cubicBezTo>
                <a:cubicBezTo>
                  <a:pt x="19113" y="0"/>
                  <a:pt x="19113" y="24"/>
                  <a:pt x="19113" y="24"/>
                </a:cubicBezTo>
                <a:cubicBezTo>
                  <a:pt x="19113" y="9163"/>
                  <a:pt x="15376" y="16615"/>
                  <a:pt x="10794" y="16615"/>
                </a:cubicBezTo>
                <a:cubicBezTo>
                  <a:pt x="10794" y="16615"/>
                  <a:pt x="10794" y="16615"/>
                  <a:pt x="10794" y="16615"/>
                </a:cubicBezTo>
                <a:cubicBezTo>
                  <a:pt x="10647" y="16615"/>
                  <a:pt x="10500" y="16615"/>
                  <a:pt x="10365" y="16591"/>
                </a:cubicBezTo>
                <a:cubicBezTo>
                  <a:pt x="10218" y="16566"/>
                  <a:pt x="10071" y="16542"/>
                  <a:pt x="9924" y="16518"/>
                </a:cubicBezTo>
                <a:cubicBezTo>
                  <a:pt x="8821" y="16322"/>
                  <a:pt x="7804" y="15687"/>
                  <a:pt x="6886" y="1470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A3D459C2-BF83-3B4B-95F6-9A6BD3EE7751}"/>
              </a:ext>
            </a:extLst>
          </p:cNvPr>
          <p:cNvSpPr/>
          <p:nvPr/>
        </p:nvSpPr>
        <p:spPr>
          <a:xfrm>
            <a:off x="2557126"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EACDDCD9-55F8-B041-8108-CEADCF2A3E40}"/>
              </a:ext>
            </a:extLst>
          </p:cNvPr>
          <p:cNvSpPr/>
          <p:nvPr/>
        </p:nvSpPr>
        <p:spPr>
          <a:xfrm>
            <a:off x="3916720"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3" name="Shape">
            <a:extLst>
              <a:ext uri="{FF2B5EF4-FFF2-40B4-BE49-F238E27FC236}">
                <a16:creationId xmlns:a16="http://schemas.microsoft.com/office/drawing/2014/main" id="{E3D767DA-2C7C-8445-B5D1-116997416189}"/>
              </a:ext>
            </a:extLst>
          </p:cNvPr>
          <p:cNvSpPr/>
          <p:nvPr/>
        </p:nvSpPr>
        <p:spPr>
          <a:xfrm>
            <a:off x="5276314" y="2781149"/>
            <a:ext cx="1310561" cy="1310564"/>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24"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pic>
        <p:nvPicPr>
          <p:cNvPr id="14" name="Graphic 14" descr="Megaphone1 with solid fill">
            <a:extLst>
              <a:ext uri="{FF2B5EF4-FFF2-40B4-BE49-F238E27FC236}">
                <a16:creationId xmlns:a16="http://schemas.microsoft.com/office/drawing/2014/main" id="{072FCE43-FF1D-2945-B888-0ECA3E3269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94112" y="1586420"/>
            <a:ext cx="554292" cy="554292"/>
          </a:xfrm>
          <a:prstGeom prst="rect">
            <a:avLst/>
          </a:prstGeom>
        </p:spPr>
      </p:pic>
      <p:pic>
        <p:nvPicPr>
          <p:cNvPr id="15" name="Graphic 15" descr="Smart Phone with solid fill">
            <a:extLst>
              <a:ext uri="{FF2B5EF4-FFF2-40B4-BE49-F238E27FC236}">
                <a16:creationId xmlns:a16="http://schemas.microsoft.com/office/drawing/2014/main" id="{D9140ABE-1E2A-D94C-AC84-9941D35535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0972" y="2349803"/>
            <a:ext cx="554292" cy="554292"/>
          </a:xfrm>
          <a:prstGeom prst="rect">
            <a:avLst/>
          </a:prstGeom>
        </p:spPr>
      </p:pic>
      <p:pic>
        <p:nvPicPr>
          <p:cNvPr id="16" name="Graphic 16" descr="Cycle with people with solid fill">
            <a:extLst>
              <a:ext uri="{FF2B5EF4-FFF2-40B4-BE49-F238E27FC236}">
                <a16:creationId xmlns:a16="http://schemas.microsoft.com/office/drawing/2014/main" id="{6AD6CBBF-9B26-9B4E-8B27-69643900E7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94854" y="4673159"/>
            <a:ext cx="554292" cy="554292"/>
          </a:xfrm>
          <a:prstGeom prst="rect">
            <a:avLst/>
          </a:prstGeom>
        </p:spPr>
      </p:pic>
      <p:pic>
        <p:nvPicPr>
          <p:cNvPr id="17" name="Graphic 17" descr="Bar graph with upward trend with solid fill">
            <a:extLst>
              <a:ext uri="{FF2B5EF4-FFF2-40B4-BE49-F238E27FC236}">
                <a16:creationId xmlns:a16="http://schemas.microsoft.com/office/drawing/2014/main" id="{F1BB0224-1A28-BF4B-91D8-9ECE3F0F8D0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88670" y="3927770"/>
            <a:ext cx="554292" cy="554292"/>
          </a:xfrm>
          <a:prstGeom prst="rect">
            <a:avLst/>
          </a:prstGeom>
        </p:spPr>
      </p:pic>
      <p:pic>
        <p:nvPicPr>
          <p:cNvPr id="18" name="Graphic 18" descr="Bullseye with solid fill">
            <a:extLst>
              <a:ext uri="{FF2B5EF4-FFF2-40B4-BE49-F238E27FC236}">
                <a16:creationId xmlns:a16="http://schemas.microsoft.com/office/drawing/2014/main" id="{3F9C0C9D-2CBA-584E-8801-E787477AE7C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63879" y="2349803"/>
            <a:ext cx="554292" cy="554292"/>
          </a:xfrm>
          <a:prstGeom prst="rect">
            <a:avLst/>
          </a:prstGeom>
        </p:spPr>
      </p:pic>
      <p:pic>
        <p:nvPicPr>
          <p:cNvPr id="19" name="Graphic 21" descr="Stopwatch 75% with solid fill">
            <a:extLst>
              <a:ext uri="{FF2B5EF4-FFF2-40B4-BE49-F238E27FC236}">
                <a16:creationId xmlns:a16="http://schemas.microsoft.com/office/drawing/2014/main" id="{F243BF87-0227-4946-A831-160682CC033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77995" y="3884745"/>
            <a:ext cx="554292" cy="554292"/>
          </a:xfrm>
          <a:prstGeom prst="rect">
            <a:avLst/>
          </a:prstGeom>
        </p:spPr>
      </p:pic>
      <p:sp>
        <p:nvSpPr>
          <p:cNvPr id="20" name="TextBox 22">
            <a:extLst>
              <a:ext uri="{FF2B5EF4-FFF2-40B4-BE49-F238E27FC236}">
                <a16:creationId xmlns:a16="http://schemas.microsoft.com/office/drawing/2014/main" id="{1F844991-58FC-864C-A241-C901763E6442}"/>
              </a:ext>
            </a:extLst>
          </p:cNvPr>
          <p:cNvSpPr txBox="1"/>
          <p:nvPr/>
        </p:nvSpPr>
        <p:spPr>
          <a:xfrm>
            <a:off x="2725607"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bg1">
                    <a:lumMod val="75000"/>
                  </a:schemeClr>
                </a:solidFill>
              </a:rPr>
              <a:t>Lorem ipsum dolor sit amet, nibh est. A magna maecenas, quam. </a:t>
            </a:r>
          </a:p>
        </p:txBody>
      </p:sp>
      <p:sp>
        <p:nvSpPr>
          <p:cNvPr id="21" name="TextBox 23">
            <a:extLst>
              <a:ext uri="{FF2B5EF4-FFF2-40B4-BE49-F238E27FC236}">
                <a16:creationId xmlns:a16="http://schemas.microsoft.com/office/drawing/2014/main" id="{66352E2F-DA60-BA48-ABCE-705B913CD25B}"/>
              </a:ext>
            </a:extLst>
          </p:cNvPr>
          <p:cNvSpPr txBox="1"/>
          <p:nvPr/>
        </p:nvSpPr>
        <p:spPr>
          <a:xfrm>
            <a:off x="2643702"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solidFill>
                  <a:schemeClr val="bg1"/>
                </a:solidFill>
              </a:rPr>
              <a:t>Lorem Ipsum</a:t>
            </a:r>
          </a:p>
        </p:txBody>
      </p:sp>
      <p:sp>
        <p:nvSpPr>
          <p:cNvPr id="22" name="TextBox 24">
            <a:extLst>
              <a:ext uri="{FF2B5EF4-FFF2-40B4-BE49-F238E27FC236}">
                <a16:creationId xmlns:a16="http://schemas.microsoft.com/office/drawing/2014/main" id="{14F7E5E7-35F2-D142-94C1-592408400705}"/>
              </a:ext>
            </a:extLst>
          </p:cNvPr>
          <p:cNvSpPr txBox="1"/>
          <p:nvPr/>
        </p:nvSpPr>
        <p:spPr>
          <a:xfrm>
            <a:off x="4085201"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bg1">
                    <a:lumMod val="75000"/>
                  </a:schemeClr>
                </a:solidFill>
              </a:rPr>
              <a:t>Lorem ipsum dolor sit amet, nibh est. A magna maecenas, quam. </a:t>
            </a:r>
          </a:p>
        </p:txBody>
      </p:sp>
      <p:sp>
        <p:nvSpPr>
          <p:cNvPr id="23" name="TextBox 25">
            <a:extLst>
              <a:ext uri="{FF2B5EF4-FFF2-40B4-BE49-F238E27FC236}">
                <a16:creationId xmlns:a16="http://schemas.microsoft.com/office/drawing/2014/main" id="{7E7A2C64-0B79-B64B-BA18-ECB85348EB51}"/>
              </a:ext>
            </a:extLst>
          </p:cNvPr>
          <p:cNvSpPr txBox="1"/>
          <p:nvPr/>
        </p:nvSpPr>
        <p:spPr>
          <a:xfrm>
            <a:off x="4003296"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solidFill>
                  <a:schemeClr val="bg1"/>
                </a:solidFill>
              </a:rPr>
              <a:t>Lorem Ipsum</a:t>
            </a:r>
          </a:p>
        </p:txBody>
      </p:sp>
      <p:sp>
        <p:nvSpPr>
          <p:cNvPr id="24" name="TextBox 26">
            <a:extLst>
              <a:ext uri="{FF2B5EF4-FFF2-40B4-BE49-F238E27FC236}">
                <a16:creationId xmlns:a16="http://schemas.microsoft.com/office/drawing/2014/main" id="{DB8EC44F-A372-E244-970A-91602D33CD4C}"/>
              </a:ext>
            </a:extLst>
          </p:cNvPr>
          <p:cNvSpPr txBox="1"/>
          <p:nvPr/>
        </p:nvSpPr>
        <p:spPr>
          <a:xfrm>
            <a:off x="5444794" y="3302094"/>
            <a:ext cx="973598" cy="57733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88" noProof="1">
                <a:solidFill>
                  <a:schemeClr val="bg1">
                    <a:lumMod val="75000"/>
                  </a:schemeClr>
                </a:solidFill>
              </a:rPr>
              <a:t>Lorem ipsum dolor sit amet, nibh est. A magna maecenas, quam. </a:t>
            </a:r>
          </a:p>
        </p:txBody>
      </p:sp>
      <p:sp>
        <p:nvSpPr>
          <p:cNvPr id="25" name="TextBox 27">
            <a:extLst>
              <a:ext uri="{FF2B5EF4-FFF2-40B4-BE49-F238E27FC236}">
                <a16:creationId xmlns:a16="http://schemas.microsoft.com/office/drawing/2014/main" id="{A7E4BC8A-A727-8E47-8428-9AE81FCB0EE0}"/>
              </a:ext>
            </a:extLst>
          </p:cNvPr>
          <p:cNvSpPr txBox="1"/>
          <p:nvPr/>
        </p:nvSpPr>
        <p:spPr>
          <a:xfrm>
            <a:off x="5362890" y="3076777"/>
            <a:ext cx="1137409" cy="25391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noProof="1">
                <a:solidFill>
                  <a:schemeClr val="bg1"/>
                </a:solidFill>
              </a:rPr>
              <a:t>Lorem Ipsum</a:t>
            </a:r>
          </a:p>
        </p:txBody>
      </p:sp>
      <p:grpSp>
        <p:nvGrpSpPr>
          <p:cNvPr id="26" name="Group 25">
            <a:extLst>
              <a:ext uri="{FF2B5EF4-FFF2-40B4-BE49-F238E27FC236}">
                <a16:creationId xmlns:a16="http://schemas.microsoft.com/office/drawing/2014/main" id="{D23A67FF-C1F0-AB4F-C441-DB405D7DE17D}"/>
              </a:ext>
            </a:extLst>
          </p:cNvPr>
          <p:cNvGrpSpPr/>
          <p:nvPr/>
        </p:nvGrpSpPr>
        <p:grpSpPr>
          <a:xfrm>
            <a:off x="381115" y="1971850"/>
            <a:ext cx="1775475" cy="2914299"/>
            <a:chOff x="332936" y="2555951"/>
            <a:chExt cx="2926080" cy="3885733"/>
          </a:xfrm>
        </p:grpSpPr>
        <p:sp>
          <p:nvSpPr>
            <p:cNvPr id="27" name="TextBox 26">
              <a:extLst>
                <a:ext uri="{FF2B5EF4-FFF2-40B4-BE49-F238E27FC236}">
                  <a16:creationId xmlns:a16="http://schemas.microsoft.com/office/drawing/2014/main" id="{B2177A02-C683-9455-80E0-E5C81966A87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8" name="TextBox 27">
              <a:extLst>
                <a:ext uri="{FF2B5EF4-FFF2-40B4-BE49-F238E27FC236}">
                  <a16:creationId xmlns:a16="http://schemas.microsoft.com/office/drawing/2014/main" id="{EBDA0CAD-3ABC-467C-A5D1-67BB709C9F4C}"/>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9" name="Group 28">
            <a:extLst>
              <a:ext uri="{FF2B5EF4-FFF2-40B4-BE49-F238E27FC236}">
                <a16:creationId xmlns:a16="http://schemas.microsoft.com/office/drawing/2014/main" id="{BDFCB488-3277-24B2-CA47-D2913E46C5E0}"/>
              </a:ext>
            </a:extLst>
          </p:cNvPr>
          <p:cNvGrpSpPr/>
          <p:nvPr/>
        </p:nvGrpSpPr>
        <p:grpSpPr>
          <a:xfrm>
            <a:off x="6987410" y="1971850"/>
            <a:ext cx="1775475" cy="2914299"/>
            <a:chOff x="332936" y="2555951"/>
            <a:chExt cx="2926080" cy="3885733"/>
          </a:xfrm>
        </p:grpSpPr>
        <p:sp>
          <p:nvSpPr>
            <p:cNvPr id="30" name="TextBox 29">
              <a:extLst>
                <a:ext uri="{FF2B5EF4-FFF2-40B4-BE49-F238E27FC236}">
                  <a16:creationId xmlns:a16="http://schemas.microsoft.com/office/drawing/2014/main" id="{6050E600-3B1C-88F3-FA58-73D421B83847}"/>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31" name="TextBox 30">
              <a:extLst>
                <a:ext uri="{FF2B5EF4-FFF2-40B4-BE49-F238E27FC236}">
                  <a16:creationId xmlns:a16="http://schemas.microsoft.com/office/drawing/2014/main" id="{B67CFB1A-26E2-5834-EC97-AFC8667F7A18}"/>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3531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475</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Grape Cluster – Slide Template</vt:lpstr>
      <vt:lpstr>Abstract Grape Cluster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Grape Cluster</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2022-06-13T16:42:21Z</dcterms:modified>
  <cp:category>Charts &amp; Diagrams</cp:category>
</cp:coreProperties>
</file>