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55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Multilevel Funnel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68875B2-F197-47A8-8C5D-2A05C2654CFE}"/>
              </a:ext>
            </a:extLst>
          </p:cNvPr>
          <p:cNvSpPr/>
          <p:nvPr/>
        </p:nvSpPr>
        <p:spPr>
          <a:xfrm>
            <a:off x="5491970" y="2092857"/>
            <a:ext cx="1208061" cy="120806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D3E1EB4-C7CD-40C4-968C-A3E0B1234072}"/>
              </a:ext>
            </a:extLst>
          </p:cNvPr>
          <p:cNvSpPr/>
          <p:nvPr/>
        </p:nvSpPr>
        <p:spPr>
          <a:xfrm>
            <a:off x="2803174" y="2072856"/>
            <a:ext cx="6585653" cy="3904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77" extrusionOk="0">
                <a:moveTo>
                  <a:pt x="10705" y="14660"/>
                </a:moveTo>
                <a:cubicBezTo>
                  <a:pt x="10129" y="14660"/>
                  <a:pt x="9520" y="14519"/>
                  <a:pt x="9048" y="13934"/>
                </a:cubicBezTo>
                <a:cubicBezTo>
                  <a:pt x="9022" y="13901"/>
                  <a:pt x="8996" y="13868"/>
                  <a:pt x="8970" y="13825"/>
                </a:cubicBezTo>
                <a:cubicBezTo>
                  <a:pt x="8944" y="13782"/>
                  <a:pt x="8912" y="13738"/>
                  <a:pt x="8886" y="13695"/>
                </a:cubicBezTo>
                <a:cubicBezTo>
                  <a:pt x="8886" y="13695"/>
                  <a:pt x="8769" y="13500"/>
                  <a:pt x="8769" y="13500"/>
                </a:cubicBezTo>
                <a:cubicBezTo>
                  <a:pt x="8374" y="12838"/>
                  <a:pt x="8200" y="11894"/>
                  <a:pt x="8258" y="10961"/>
                </a:cubicBezTo>
                <a:cubicBezTo>
                  <a:pt x="8271" y="10701"/>
                  <a:pt x="8271" y="10429"/>
                  <a:pt x="8245" y="10147"/>
                </a:cubicBezTo>
                <a:cubicBezTo>
                  <a:pt x="8122" y="8726"/>
                  <a:pt x="7442" y="7576"/>
                  <a:pt x="6594" y="7381"/>
                </a:cubicBezTo>
                <a:cubicBezTo>
                  <a:pt x="6432" y="7337"/>
                  <a:pt x="6270" y="7337"/>
                  <a:pt x="6115" y="7359"/>
                </a:cubicBezTo>
                <a:cubicBezTo>
                  <a:pt x="5519" y="7457"/>
                  <a:pt x="4930" y="7066"/>
                  <a:pt x="4509" y="6361"/>
                </a:cubicBezTo>
                <a:lnTo>
                  <a:pt x="4425" y="6220"/>
                </a:lnTo>
                <a:cubicBezTo>
                  <a:pt x="4023" y="5547"/>
                  <a:pt x="3848" y="4614"/>
                  <a:pt x="3907" y="3671"/>
                </a:cubicBezTo>
                <a:cubicBezTo>
                  <a:pt x="3920" y="3410"/>
                  <a:pt x="3920" y="3139"/>
                  <a:pt x="3894" y="2857"/>
                </a:cubicBezTo>
                <a:cubicBezTo>
                  <a:pt x="3771" y="1414"/>
                  <a:pt x="3065" y="264"/>
                  <a:pt x="2204" y="90"/>
                </a:cubicBezTo>
                <a:cubicBezTo>
                  <a:pt x="928" y="-170"/>
                  <a:pt x="-140" y="1620"/>
                  <a:pt x="15" y="3757"/>
                </a:cubicBezTo>
                <a:cubicBezTo>
                  <a:pt x="119" y="5200"/>
                  <a:pt x="805" y="6372"/>
                  <a:pt x="1666" y="6589"/>
                </a:cubicBezTo>
                <a:cubicBezTo>
                  <a:pt x="1835" y="6632"/>
                  <a:pt x="1997" y="6632"/>
                  <a:pt x="2152" y="6611"/>
                </a:cubicBezTo>
                <a:cubicBezTo>
                  <a:pt x="2748" y="6513"/>
                  <a:pt x="3337" y="6904"/>
                  <a:pt x="3758" y="7620"/>
                </a:cubicBezTo>
                <a:cubicBezTo>
                  <a:pt x="4179" y="8325"/>
                  <a:pt x="4418" y="9312"/>
                  <a:pt x="4354" y="10310"/>
                </a:cubicBezTo>
                <a:cubicBezTo>
                  <a:pt x="4341" y="10570"/>
                  <a:pt x="4341" y="10842"/>
                  <a:pt x="4366" y="11113"/>
                </a:cubicBezTo>
                <a:cubicBezTo>
                  <a:pt x="4489" y="12534"/>
                  <a:pt x="5169" y="13684"/>
                  <a:pt x="6018" y="13879"/>
                </a:cubicBezTo>
                <a:cubicBezTo>
                  <a:pt x="6186" y="13923"/>
                  <a:pt x="6348" y="13923"/>
                  <a:pt x="6503" y="13901"/>
                </a:cubicBezTo>
                <a:cubicBezTo>
                  <a:pt x="7060" y="13803"/>
                  <a:pt x="7623" y="14096"/>
                  <a:pt x="8018" y="14758"/>
                </a:cubicBezTo>
                <a:lnTo>
                  <a:pt x="8174" y="15018"/>
                </a:lnTo>
                <a:cubicBezTo>
                  <a:pt x="8575" y="15691"/>
                  <a:pt x="8750" y="16624"/>
                  <a:pt x="8692" y="17568"/>
                </a:cubicBezTo>
                <a:cubicBezTo>
                  <a:pt x="8679" y="17828"/>
                  <a:pt x="8679" y="18110"/>
                  <a:pt x="8705" y="18392"/>
                </a:cubicBezTo>
                <a:cubicBezTo>
                  <a:pt x="8834" y="19846"/>
                  <a:pt x="9553" y="21007"/>
                  <a:pt x="10427" y="21159"/>
                </a:cubicBezTo>
                <a:cubicBezTo>
                  <a:pt x="11605" y="21365"/>
                  <a:pt x="12596" y="19824"/>
                  <a:pt x="12596" y="17904"/>
                </a:cubicBezTo>
                <a:cubicBezTo>
                  <a:pt x="12596" y="17774"/>
                  <a:pt x="12589" y="17644"/>
                  <a:pt x="12583" y="17525"/>
                </a:cubicBezTo>
                <a:cubicBezTo>
                  <a:pt x="12518" y="16624"/>
                  <a:pt x="12680" y="15734"/>
                  <a:pt x="13062" y="15094"/>
                </a:cubicBezTo>
                <a:lnTo>
                  <a:pt x="13218" y="14834"/>
                </a:lnTo>
                <a:cubicBezTo>
                  <a:pt x="13613" y="14172"/>
                  <a:pt x="14176" y="13879"/>
                  <a:pt x="14733" y="13977"/>
                </a:cubicBezTo>
                <a:cubicBezTo>
                  <a:pt x="14888" y="14009"/>
                  <a:pt x="15050" y="13999"/>
                  <a:pt x="15218" y="13955"/>
                </a:cubicBezTo>
                <a:cubicBezTo>
                  <a:pt x="16066" y="13749"/>
                  <a:pt x="16753" y="12610"/>
                  <a:pt x="16869" y="11189"/>
                </a:cubicBezTo>
                <a:cubicBezTo>
                  <a:pt x="16895" y="10907"/>
                  <a:pt x="16895" y="10636"/>
                  <a:pt x="16882" y="10375"/>
                </a:cubicBezTo>
                <a:cubicBezTo>
                  <a:pt x="16824" y="9442"/>
                  <a:pt x="16999" y="8509"/>
                  <a:pt x="17394" y="7837"/>
                </a:cubicBezTo>
                <a:lnTo>
                  <a:pt x="17653" y="7403"/>
                </a:lnTo>
                <a:cubicBezTo>
                  <a:pt x="18048" y="6741"/>
                  <a:pt x="18605" y="6448"/>
                  <a:pt x="19161" y="6546"/>
                </a:cubicBezTo>
                <a:cubicBezTo>
                  <a:pt x="19323" y="6578"/>
                  <a:pt x="19485" y="6567"/>
                  <a:pt x="19654" y="6524"/>
                </a:cubicBezTo>
                <a:cubicBezTo>
                  <a:pt x="20515" y="6318"/>
                  <a:pt x="21201" y="5135"/>
                  <a:pt x="21305" y="3692"/>
                </a:cubicBezTo>
                <a:cubicBezTo>
                  <a:pt x="21460" y="1555"/>
                  <a:pt x="20392" y="-235"/>
                  <a:pt x="19116" y="25"/>
                </a:cubicBezTo>
                <a:cubicBezTo>
                  <a:pt x="18255" y="199"/>
                  <a:pt x="17556" y="1349"/>
                  <a:pt x="17426" y="2792"/>
                </a:cubicBezTo>
                <a:cubicBezTo>
                  <a:pt x="17400" y="3074"/>
                  <a:pt x="17400" y="3356"/>
                  <a:pt x="17413" y="3616"/>
                </a:cubicBezTo>
                <a:cubicBezTo>
                  <a:pt x="17472" y="4549"/>
                  <a:pt x="17297" y="5482"/>
                  <a:pt x="16902" y="6144"/>
                </a:cubicBezTo>
                <a:lnTo>
                  <a:pt x="16643" y="6578"/>
                </a:lnTo>
                <a:cubicBezTo>
                  <a:pt x="16248" y="7240"/>
                  <a:pt x="15691" y="7533"/>
                  <a:pt x="15128" y="7435"/>
                </a:cubicBezTo>
                <a:cubicBezTo>
                  <a:pt x="14972" y="7403"/>
                  <a:pt x="14810" y="7413"/>
                  <a:pt x="14642" y="7457"/>
                </a:cubicBezTo>
                <a:cubicBezTo>
                  <a:pt x="13794" y="7663"/>
                  <a:pt x="13107" y="8802"/>
                  <a:pt x="12991" y="10223"/>
                </a:cubicBezTo>
                <a:cubicBezTo>
                  <a:pt x="12965" y="10505"/>
                  <a:pt x="12965" y="10777"/>
                  <a:pt x="12984" y="11037"/>
                </a:cubicBezTo>
                <a:cubicBezTo>
                  <a:pt x="13043" y="11970"/>
                  <a:pt x="12868" y="12903"/>
                  <a:pt x="12473" y="13576"/>
                </a:cubicBezTo>
                <a:cubicBezTo>
                  <a:pt x="12473" y="13576"/>
                  <a:pt x="12318" y="13836"/>
                  <a:pt x="12318" y="13836"/>
                </a:cubicBezTo>
                <a:cubicBezTo>
                  <a:pt x="11916" y="14509"/>
                  <a:pt x="11314" y="14660"/>
                  <a:pt x="10770" y="14671"/>
                </a:cubicBezTo>
                <a:cubicBezTo>
                  <a:pt x="10751" y="14660"/>
                  <a:pt x="10731" y="14660"/>
                  <a:pt x="10705" y="146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861CC32-4152-41FD-BBA2-569A1CD3F544}"/>
              </a:ext>
            </a:extLst>
          </p:cNvPr>
          <p:cNvSpPr/>
          <p:nvPr/>
        </p:nvSpPr>
        <p:spPr>
          <a:xfrm>
            <a:off x="4158464" y="2092855"/>
            <a:ext cx="3875072" cy="2546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3" h="21268" extrusionOk="0">
                <a:moveTo>
                  <a:pt x="10745" y="11272"/>
                </a:moveTo>
                <a:cubicBezTo>
                  <a:pt x="10458" y="11255"/>
                  <a:pt x="10160" y="11222"/>
                  <a:pt x="9884" y="11155"/>
                </a:cubicBezTo>
                <a:cubicBezTo>
                  <a:pt x="9178" y="11005"/>
                  <a:pt x="8417" y="10637"/>
                  <a:pt x="7899" y="9869"/>
                </a:cubicBezTo>
                <a:lnTo>
                  <a:pt x="7557" y="9367"/>
                </a:lnTo>
                <a:cubicBezTo>
                  <a:pt x="6873" y="8365"/>
                  <a:pt x="6575" y="6945"/>
                  <a:pt x="6652" y="5509"/>
                </a:cubicBezTo>
                <a:cubicBezTo>
                  <a:pt x="6674" y="5208"/>
                  <a:pt x="6674" y="4890"/>
                  <a:pt x="6652" y="4590"/>
                </a:cubicBezTo>
                <a:cubicBezTo>
                  <a:pt x="6509" y="2151"/>
                  <a:pt x="5174" y="180"/>
                  <a:pt x="3563" y="12"/>
                </a:cubicBezTo>
                <a:cubicBezTo>
                  <a:pt x="1622" y="-188"/>
                  <a:pt x="0" y="2151"/>
                  <a:pt x="0" y="5057"/>
                </a:cubicBezTo>
                <a:cubicBezTo>
                  <a:pt x="0" y="7663"/>
                  <a:pt x="1357" y="9885"/>
                  <a:pt x="3078" y="10086"/>
                </a:cubicBezTo>
                <a:cubicBezTo>
                  <a:pt x="3287" y="10102"/>
                  <a:pt x="3497" y="10102"/>
                  <a:pt x="3707" y="10069"/>
                </a:cubicBezTo>
                <a:cubicBezTo>
                  <a:pt x="4677" y="9902"/>
                  <a:pt x="5648" y="10336"/>
                  <a:pt x="6354" y="11372"/>
                </a:cubicBezTo>
                <a:lnTo>
                  <a:pt x="6542" y="11639"/>
                </a:lnTo>
                <a:cubicBezTo>
                  <a:pt x="7237" y="12675"/>
                  <a:pt x="7535" y="14145"/>
                  <a:pt x="7413" y="15599"/>
                </a:cubicBezTo>
                <a:cubicBezTo>
                  <a:pt x="7380" y="15999"/>
                  <a:pt x="7380" y="16400"/>
                  <a:pt x="7413" y="16835"/>
                </a:cubicBezTo>
                <a:cubicBezTo>
                  <a:pt x="7601" y="19257"/>
                  <a:pt x="8947" y="21145"/>
                  <a:pt x="10546" y="21262"/>
                </a:cubicBezTo>
                <a:cubicBezTo>
                  <a:pt x="12466" y="21412"/>
                  <a:pt x="14054" y="19090"/>
                  <a:pt x="14054" y="16217"/>
                </a:cubicBezTo>
                <a:cubicBezTo>
                  <a:pt x="14054" y="16083"/>
                  <a:pt x="14054" y="15949"/>
                  <a:pt x="14043" y="15816"/>
                </a:cubicBezTo>
                <a:cubicBezTo>
                  <a:pt x="13966" y="14446"/>
                  <a:pt x="14275" y="13093"/>
                  <a:pt x="14904" y="12090"/>
                </a:cubicBezTo>
                <a:lnTo>
                  <a:pt x="15246" y="11556"/>
                </a:lnTo>
                <a:cubicBezTo>
                  <a:pt x="15897" y="10520"/>
                  <a:pt x="16823" y="10052"/>
                  <a:pt x="17761" y="10169"/>
                </a:cubicBezTo>
                <a:cubicBezTo>
                  <a:pt x="18026" y="10203"/>
                  <a:pt x="18302" y="10186"/>
                  <a:pt x="18577" y="10119"/>
                </a:cubicBezTo>
                <a:cubicBezTo>
                  <a:pt x="20022" y="9785"/>
                  <a:pt x="21170" y="7981"/>
                  <a:pt x="21346" y="5792"/>
                </a:cubicBezTo>
                <a:cubicBezTo>
                  <a:pt x="21600" y="2719"/>
                  <a:pt x="20022" y="79"/>
                  <a:pt x="18037" y="96"/>
                </a:cubicBezTo>
                <a:cubicBezTo>
                  <a:pt x="16305" y="96"/>
                  <a:pt x="14838" y="2167"/>
                  <a:pt x="14716" y="4790"/>
                </a:cubicBezTo>
                <a:cubicBezTo>
                  <a:pt x="14705" y="5124"/>
                  <a:pt x="14705" y="5458"/>
                  <a:pt x="14738" y="5776"/>
                </a:cubicBezTo>
                <a:cubicBezTo>
                  <a:pt x="14860" y="7246"/>
                  <a:pt x="14573" y="8716"/>
                  <a:pt x="13900" y="9785"/>
                </a:cubicBezTo>
                <a:cubicBezTo>
                  <a:pt x="13900" y="9785"/>
                  <a:pt x="13889" y="9802"/>
                  <a:pt x="13889" y="9802"/>
                </a:cubicBezTo>
                <a:cubicBezTo>
                  <a:pt x="13481" y="10453"/>
                  <a:pt x="12896" y="10837"/>
                  <a:pt x="12322" y="11055"/>
                </a:cubicBezTo>
                <a:cubicBezTo>
                  <a:pt x="11793" y="11238"/>
                  <a:pt x="11274" y="11305"/>
                  <a:pt x="10745" y="1127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7" name="Graphic 6" descr="Bar graph with upward trend with solid fill">
            <a:extLst>
              <a:ext uri="{FF2B5EF4-FFF2-40B4-BE49-F238E27FC236}">
                <a16:creationId xmlns:a16="http://schemas.microsoft.com/office/drawing/2014/main" id="{A26C0331-E5D4-4D19-8106-C258B4F82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2581" y="2413468"/>
            <a:ext cx="566838" cy="566838"/>
          </a:xfrm>
          <a:prstGeom prst="rect">
            <a:avLst/>
          </a:prstGeom>
        </p:spPr>
      </p:pic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5679CA0D-7E1A-42A6-AF00-42006383A6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21011" y="2413468"/>
            <a:ext cx="566838" cy="566838"/>
          </a:xfrm>
          <a:prstGeom prst="rect">
            <a:avLst/>
          </a:prstGeom>
        </p:spPr>
      </p:pic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A67162CF-A88E-463E-BCE4-A0CE98E5DD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2581" y="3767132"/>
            <a:ext cx="566838" cy="566838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1646EA4E-4EA3-4076-900A-308E32FB20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30607" y="2413468"/>
            <a:ext cx="566838" cy="566838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D7F82914-09B0-4149-ADD7-67D829BA765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12581" y="5131023"/>
            <a:ext cx="566838" cy="5668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20B6BC2-5353-43D8-B9F3-2659B2E4E99F}"/>
              </a:ext>
            </a:extLst>
          </p:cNvPr>
          <p:cNvSpPr txBox="1"/>
          <p:nvPr/>
        </p:nvSpPr>
        <p:spPr>
          <a:xfrm>
            <a:off x="4453411" y="2435277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3819E6-44DE-4BF2-8A82-BDDAF9499F9D}"/>
              </a:ext>
            </a:extLst>
          </p:cNvPr>
          <p:cNvSpPr txBox="1"/>
          <p:nvPr/>
        </p:nvSpPr>
        <p:spPr>
          <a:xfrm>
            <a:off x="7135212" y="2435277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1E5148-2998-4835-B10A-D0D8B39ADEDD}"/>
              </a:ext>
            </a:extLst>
          </p:cNvPr>
          <p:cNvSpPr txBox="1"/>
          <p:nvPr/>
        </p:nvSpPr>
        <p:spPr>
          <a:xfrm>
            <a:off x="4453411" y="3788941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6AF6A2-7FFE-4D2D-B216-CDF0E99FB90A}"/>
              </a:ext>
            </a:extLst>
          </p:cNvPr>
          <p:cNvSpPr txBox="1"/>
          <p:nvPr/>
        </p:nvSpPr>
        <p:spPr>
          <a:xfrm>
            <a:off x="7135212" y="3788941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04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649197B-471C-49D6-9E41-4FB4872C5A02}"/>
              </a:ext>
            </a:extLst>
          </p:cNvPr>
          <p:cNvGrpSpPr/>
          <p:nvPr/>
        </p:nvGrpSpPr>
        <p:grpSpPr>
          <a:xfrm>
            <a:off x="3980241" y="970807"/>
            <a:ext cx="1541957" cy="981404"/>
            <a:chOff x="332936" y="2720099"/>
            <a:chExt cx="2975111" cy="98140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F5627AC-CEE9-47D6-AF93-9E6DC024A9B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600E7B0-7D37-48ED-AA86-2585E55A09CA}"/>
                </a:ext>
              </a:extLst>
            </p:cNvPr>
            <p:cNvSpPr txBox="1"/>
            <p:nvPr/>
          </p:nvSpPr>
          <p:spPr>
            <a:xfrm>
              <a:off x="332936" y="305517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A6DE394-6155-48C1-BF43-2C0DF2283AE6}"/>
              </a:ext>
            </a:extLst>
          </p:cNvPr>
          <p:cNvGrpSpPr/>
          <p:nvPr/>
        </p:nvGrpSpPr>
        <p:grpSpPr>
          <a:xfrm>
            <a:off x="6662042" y="970807"/>
            <a:ext cx="1541957" cy="981404"/>
            <a:chOff x="332936" y="2720099"/>
            <a:chExt cx="2975111" cy="98140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B61847E-11F4-4F3D-8020-88D5BADA188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960BD4F-4F00-4402-8F43-CD03DAD816CE}"/>
                </a:ext>
              </a:extLst>
            </p:cNvPr>
            <p:cNvSpPr txBox="1"/>
            <p:nvPr/>
          </p:nvSpPr>
          <p:spPr>
            <a:xfrm>
              <a:off x="332936" y="305517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5660F39-87C1-4434-924E-6383109B0F3C}"/>
              </a:ext>
            </a:extLst>
          </p:cNvPr>
          <p:cNvGrpSpPr/>
          <p:nvPr/>
        </p:nvGrpSpPr>
        <p:grpSpPr>
          <a:xfrm>
            <a:off x="8427720" y="3713023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EAA410B-4403-4A27-8C5A-FE4A4BB3D97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3D7E875-8DAC-40C2-ABD7-726367B32E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8A4ADE7-A6BD-4E17-8ADC-991BBE570035}"/>
              </a:ext>
            </a:extLst>
          </p:cNvPr>
          <p:cNvGrpSpPr/>
          <p:nvPr/>
        </p:nvGrpSpPr>
        <p:grpSpPr>
          <a:xfrm>
            <a:off x="838200" y="3713023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4693504-A956-4419-8C42-3346A547C0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6EBDE24-8168-4D61-B766-5F34244F56C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Multilevel Funnel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068875B2-F197-47A8-8C5D-2A05C2654CFE}"/>
              </a:ext>
            </a:extLst>
          </p:cNvPr>
          <p:cNvSpPr/>
          <p:nvPr/>
        </p:nvSpPr>
        <p:spPr>
          <a:xfrm>
            <a:off x="5491970" y="2092857"/>
            <a:ext cx="1208061" cy="1208061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D3E1EB4-C7CD-40C4-968C-A3E0B1234072}"/>
              </a:ext>
            </a:extLst>
          </p:cNvPr>
          <p:cNvSpPr/>
          <p:nvPr/>
        </p:nvSpPr>
        <p:spPr>
          <a:xfrm>
            <a:off x="2803174" y="2072856"/>
            <a:ext cx="6585653" cy="39042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9" h="21177" extrusionOk="0">
                <a:moveTo>
                  <a:pt x="10705" y="14660"/>
                </a:moveTo>
                <a:cubicBezTo>
                  <a:pt x="10129" y="14660"/>
                  <a:pt x="9520" y="14519"/>
                  <a:pt x="9048" y="13934"/>
                </a:cubicBezTo>
                <a:cubicBezTo>
                  <a:pt x="9022" y="13901"/>
                  <a:pt x="8996" y="13868"/>
                  <a:pt x="8970" y="13825"/>
                </a:cubicBezTo>
                <a:cubicBezTo>
                  <a:pt x="8944" y="13782"/>
                  <a:pt x="8912" y="13738"/>
                  <a:pt x="8886" y="13695"/>
                </a:cubicBezTo>
                <a:cubicBezTo>
                  <a:pt x="8886" y="13695"/>
                  <a:pt x="8769" y="13500"/>
                  <a:pt x="8769" y="13500"/>
                </a:cubicBezTo>
                <a:cubicBezTo>
                  <a:pt x="8374" y="12838"/>
                  <a:pt x="8200" y="11894"/>
                  <a:pt x="8258" y="10961"/>
                </a:cubicBezTo>
                <a:cubicBezTo>
                  <a:pt x="8271" y="10701"/>
                  <a:pt x="8271" y="10429"/>
                  <a:pt x="8245" y="10147"/>
                </a:cubicBezTo>
                <a:cubicBezTo>
                  <a:pt x="8122" y="8726"/>
                  <a:pt x="7442" y="7576"/>
                  <a:pt x="6594" y="7381"/>
                </a:cubicBezTo>
                <a:cubicBezTo>
                  <a:pt x="6432" y="7337"/>
                  <a:pt x="6270" y="7337"/>
                  <a:pt x="6115" y="7359"/>
                </a:cubicBezTo>
                <a:cubicBezTo>
                  <a:pt x="5519" y="7457"/>
                  <a:pt x="4930" y="7066"/>
                  <a:pt x="4509" y="6361"/>
                </a:cubicBezTo>
                <a:lnTo>
                  <a:pt x="4425" y="6220"/>
                </a:lnTo>
                <a:cubicBezTo>
                  <a:pt x="4023" y="5547"/>
                  <a:pt x="3848" y="4614"/>
                  <a:pt x="3907" y="3671"/>
                </a:cubicBezTo>
                <a:cubicBezTo>
                  <a:pt x="3920" y="3410"/>
                  <a:pt x="3920" y="3139"/>
                  <a:pt x="3894" y="2857"/>
                </a:cubicBezTo>
                <a:cubicBezTo>
                  <a:pt x="3771" y="1414"/>
                  <a:pt x="3065" y="264"/>
                  <a:pt x="2204" y="90"/>
                </a:cubicBezTo>
                <a:cubicBezTo>
                  <a:pt x="928" y="-170"/>
                  <a:pt x="-140" y="1620"/>
                  <a:pt x="15" y="3757"/>
                </a:cubicBezTo>
                <a:cubicBezTo>
                  <a:pt x="119" y="5200"/>
                  <a:pt x="805" y="6372"/>
                  <a:pt x="1666" y="6589"/>
                </a:cubicBezTo>
                <a:cubicBezTo>
                  <a:pt x="1835" y="6632"/>
                  <a:pt x="1997" y="6632"/>
                  <a:pt x="2152" y="6611"/>
                </a:cubicBezTo>
                <a:cubicBezTo>
                  <a:pt x="2748" y="6513"/>
                  <a:pt x="3337" y="6904"/>
                  <a:pt x="3758" y="7620"/>
                </a:cubicBezTo>
                <a:cubicBezTo>
                  <a:pt x="4179" y="8325"/>
                  <a:pt x="4418" y="9312"/>
                  <a:pt x="4354" y="10310"/>
                </a:cubicBezTo>
                <a:cubicBezTo>
                  <a:pt x="4341" y="10570"/>
                  <a:pt x="4341" y="10842"/>
                  <a:pt x="4366" y="11113"/>
                </a:cubicBezTo>
                <a:cubicBezTo>
                  <a:pt x="4489" y="12534"/>
                  <a:pt x="5169" y="13684"/>
                  <a:pt x="6018" y="13879"/>
                </a:cubicBezTo>
                <a:cubicBezTo>
                  <a:pt x="6186" y="13923"/>
                  <a:pt x="6348" y="13923"/>
                  <a:pt x="6503" y="13901"/>
                </a:cubicBezTo>
                <a:cubicBezTo>
                  <a:pt x="7060" y="13803"/>
                  <a:pt x="7623" y="14096"/>
                  <a:pt x="8018" y="14758"/>
                </a:cubicBezTo>
                <a:lnTo>
                  <a:pt x="8174" y="15018"/>
                </a:lnTo>
                <a:cubicBezTo>
                  <a:pt x="8575" y="15691"/>
                  <a:pt x="8750" y="16624"/>
                  <a:pt x="8692" y="17568"/>
                </a:cubicBezTo>
                <a:cubicBezTo>
                  <a:pt x="8679" y="17828"/>
                  <a:pt x="8679" y="18110"/>
                  <a:pt x="8705" y="18392"/>
                </a:cubicBezTo>
                <a:cubicBezTo>
                  <a:pt x="8834" y="19846"/>
                  <a:pt x="9553" y="21007"/>
                  <a:pt x="10427" y="21159"/>
                </a:cubicBezTo>
                <a:cubicBezTo>
                  <a:pt x="11605" y="21365"/>
                  <a:pt x="12596" y="19824"/>
                  <a:pt x="12596" y="17904"/>
                </a:cubicBezTo>
                <a:cubicBezTo>
                  <a:pt x="12596" y="17774"/>
                  <a:pt x="12589" y="17644"/>
                  <a:pt x="12583" y="17525"/>
                </a:cubicBezTo>
                <a:cubicBezTo>
                  <a:pt x="12518" y="16624"/>
                  <a:pt x="12680" y="15734"/>
                  <a:pt x="13062" y="15094"/>
                </a:cubicBezTo>
                <a:lnTo>
                  <a:pt x="13218" y="14834"/>
                </a:lnTo>
                <a:cubicBezTo>
                  <a:pt x="13613" y="14172"/>
                  <a:pt x="14176" y="13879"/>
                  <a:pt x="14733" y="13977"/>
                </a:cubicBezTo>
                <a:cubicBezTo>
                  <a:pt x="14888" y="14009"/>
                  <a:pt x="15050" y="13999"/>
                  <a:pt x="15218" y="13955"/>
                </a:cubicBezTo>
                <a:cubicBezTo>
                  <a:pt x="16066" y="13749"/>
                  <a:pt x="16753" y="12610"/>
                  <a:pt x="16869" y="11189"/>
                </a:cubicBezTo>
                <a:cubicBezTo>
                  <a:pt x="16895" y="10907"/>
                  <a:pt x="16895" y="10636"/>
                  <a:pt x="16882" y="10375"/>
                </a:cubicBezTo>
                <a:cubicBezTo>
                  <a:pt x="16824" y="9442"/>
                  <a:pt x="16999" y="8509"/>
                  <a:pt x="17394" y="7837"/>
                </a:cubicBezTo>
                <a:lnTo>
                  <a:pt x="17653" y="7403"/>
                </a:lnTo>
                <a:cubicBezTo>
                  <a:pt x="18048" y="6741"/>
                  <a:pt x="18605" y="6448"/>
                  <a:pt x="19161" y="6546"/>
                </a:cubicBezTo>
                <a:cubicBezTo>
                  <a:pt x="19323" y="6578"/>
                  <a:pt x="19485" y="6567"/>
                  <a:pt x="19654" y="6524"/>
                </a:cubicBezTo>
                <a:cubicBezTo>
                  <a:pt x="20515" y="6318"/>
                  <a:pt x="21201" y="5135"/>
                  <a:pt x="21305" y="3692"/>
                </a:cubicBezTo>
                <a:cubicBezTo>
                  <a:pt x="21460" y="1555"/>
                  <a:pt x="20392" y="-235"/>
                  <a:pt x="19116" y="25"/>
                </a:cubicBezTo>
                <a:cubicBezTo>
                  <a:pt x="18255" y="199"/>
                  <a:pt x="17556" y="1349"/>
                  <a:pt x="17426" y="2792"/>
                </a:cubicBezTo>
                <a:cubicBezTo>
                  <a:pt x="17400" y="3074"/>
                  <a:pt x="17400" y="3356"/>
                  <a:pt x="17413" y="3616"/>
                </a:cubicBezTo>
                <a:cubicBezTo>
                  <a:pt x="17472" y="4549"/>
                  <a:pt x="17297" y="5482"/>
                  <a:pt x="16902" y="6144"/>
                </a:cubicBezTo>
                <a:lnTo>
                  <a:pt x="16643" y="6578"/>
                </a:lnTo>
                <a:cubicBezTo>
                  <a:pt x="16248" y="7240"/>
                  <a:pt x="15691" y="7533"/>
                  <a:pt x="15128" y="7435"/>
                </a:cubicBezTo>
                <a:cubicBezTo>
                  <a:pt x="14972" y="7403"/>
                  <a:pt x="14810" y="7413"/>
                  <a:pt x="14642" y="7457"/>
                </a:cubicBezTo>
                <a:cubicBezTo>
                  <a:pt x="13794" y="7663"/>
                  <a:pt x="13107" y="8802"/>
                  <a:pt x="12991" y="10223"/>
                </a:cubicBezTo>
                <a:cubicBezTo>
                  <a:pt x="12965" y="10505"/>
                  <a:pt x="12965" y="10777"/>
                  <a:pt x="12984" y="11037"/>
                </a:cubicBezTo>
                <a:cubicBezTo>
                  <a:pt x="13043" y="11970"/>
                  <a:pt x="12868" y="12903"/>
                  <a:pt x="12473" y="13576"/>
                </a:cubicBezTo>
                <a:cubicBezTo>
                  <a:pt x="12473" y="13576"/>
                  <a:pt x="12318" y="13836"/>
                  <a:pt x="12318" y="13836"/>
                </a:cubicBezTo>
                <a:cubicBezTo>
                  <a:pt x="11916" y="14509"/>
                  <a:pt x="11314" y="14660"/>
                  <a:pt x="10770" y="14671"/>
                </a:cubicBezTo>
                <a:cubicBezTo>
                  <a:pt x="10751" y="14660"/>
                  <a:pt x="10731" y="14660"/>
                  <a:pt x="10705" y="146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861CC32-4152-41FD-BBA2-569A1CD3F544}"/>
              </a:ext>
            </a:extLst>
          </p:cNvPr>
          <p:cNvSpPr/>
          <p:nvPr/>
        </p:nvSpPr>
        <p:spPr>
          <a:xfrm>
            <a:off x="4158464" y="2092855"/>
            <a:ext cx="3875072" cy="2546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3" h="21268" extrusionOk="0">
                <a:moveTo>
                  <a:pt x="10745" y="11272"/>
                </a:moveTo>
                <a:cubicBezTo>
                  <a:pt x="10458" y="11255"/>
                  <a:pt x="10160" y="11222"/>
                  <a:pt x="9884" y="11155"/>
                </a:cubicBezTo>
                <a:cubicBezTo>
                  <a:pt x="9178" y="11005"/>
                  <a:pt x="8417" y="10637"/>
                  <a:pt x="7899" y="9869"/>
                </a:cubicBezTo>
                <a:lnTo>
                  <a:pt x="7557" y="9367"/>
                </a:lnTo>
                <a:cubicBezTo>
                  <a:pt x="6873" y="8365"/>
                  <a:pt x="6575" y="6945"/>
                  <a:pt x="6652" y="5509"/>
                </a:cubicBezTo>
                <a:cubicBezTo>
                  <a:pt x="6674" y="5208"/>
                  <a:pt x="6674" y="4890"/>
                  <a:pt x="6652" y="4590"/>
                </a:cubicBezTo>
                <a:cubicBezTo>
                  <a:pt x="6509" y="2151"/>
                  <a:pt x="5174" y="180"/>
                  <a:pt x="3563" y="12"/>
                </a:cubicBezTo>
                <a:cubicBezTo>
                  <a:pt x="1622" y="-188"/>
                  <a:pt x="0" y="2151"/>
                  <a:pt x="0" y="5057"/>
                </a:cubicBezTo>
                <a:cubicBezTo>
                  <a:pt x="0" y="7663"/>
                  <a:pt x="1357" y="9885"/>
                  <a:pt x="3078" y="10086"/>
                </a:cubicBezTo>
                <a:cubicBezTo>
                  <a:pt x="3287" y="10102"/>
                  <a:pt x="3497" y="10102"/>
                  <a:pt x="3707" y="10069"/>
                </a:cubicBezTo>
                <a:cubicBezTo>
                  <a:pt x="4677" y="9902"/>
                  <a:pt x="5648" y="10336"/>
                  <a:pt x="6354" y="11372"/>
                </a:cubicBezTo>
                <a:lnTo>
                  <a:pt x="6542" y="11639"/>
                </a:lnTo>
                <a:cubicBezTo>
                  <a:pt x="7237" y="12675"/>
                  <a:pt x="7535" y="14145"/>
                  <a:pt x="7413" y="15599"/>
                </a:cubicBezTo>
                <a:cubicBezTo>
                  <a:pt x="7380" y="15999"/>
                  <a:pt x="7380" y="16400"/>
                  <a:pt x="7413" y="16835"/>
                </a:cubicBezTo>
                <a:cubicBezTo>
                  <a:pt x="7601" y="19257"/>
                  <a:pt x="8947" y="21145"/>
                  <a:pt x="10546" y="21262"/>
                </a:cubicBezTo>
                <a:cubicBezTo>
                  <a:pt x="12466" y="21412"/>
                  <a:pt x="14054" y="19090"/>
                  <a:pt x="14054" y="16217"/>
                </a:cubicBezTo>
                <a:cubicBezTo>
                  <a:pt x="14054" y="16083"/>
                  <a:pt x="14054" y="15949"/>
                  <a:pt x="14043" y="15816"/>
                </a:cubicBezTo>
                <a:cubicBezTo>
                  <a:pt x="13966" y="14446"/>
                  <a:pt x="14275" y="13093"/>
                  <a:pt x="14904" y="12090"/>
                </a:cubicBezTo>
                <a:lnTo>
                  <a:pt x="15246" y="11556"/>
                </a:lnTo>
                <a:cubicBezTo>
                  <a:pt x="15897" y="10520"/>
                  <a:pt x="16823" y="10052"/>
                  <a:pt x="17761" y="10169"/>
                </a:cubicBezTo>
                <a:cubicBezTo>
                  <a:pt x="18026" y="10203"/>
                  <a:pt x="18302" y="10186"/>
                  <a:pt x="18577" y="10119"/>
                </a:cubicBezTo>
                <a:cubicBezTo>
                  <a:pt x="20022" y="9785"/>
                  <a:pt x="21170" y="7981"/>
                  <a:pt x="21346" y="5792"/>
                </a:cubicBezTo>
                <a:cubicBezTo>
                  <a:pt x="21600" y="2719"/>
                  <a:pt x="20022" y="79"/>
                  <a:pt x="18037" y="96"/>
                </a:cubicBezTo>
                <a:cubicBezTo>
                  <a:pt x="16305" y="96"/>
                  <a:pt x="14838" y="2167"/>
                  <a:pt x="14716" y="4790"/>
                </a:cubicBezTo>
                <a:cubicBezTo>
                  <a:pt x="14705" y="5124"/>
                  <a:pt x="14705" y="5458"/>
                  <a:pt x="14738" y="5776"/>
                </a:cubicBezTo>
                <a:cubicBezTo>
                  <a:pt x="14860" y="7246"/>
                  <a:pt x="14573" y="8716"/>
                  <a:pt x="13900" y="9785"/>
                </a:cubicBezTo>
                <a:cubicBezTo>
                  <a:pt x="13900" y="9785"/>
                  <a:pt x="13889" y="9802"/>
                  <a:pt x="13889" y="9802"/>
                </a:cubicBezTo>
                <a:cubicBezTo>
                  <a:pt x="13481" y="10453"/>
                  <a:pt x="12896" y="10837"/>
                  <a:pt x="12322" y="11055"/>
                </a:cubicBezTo>
                <a:cubicBezTo>
                  <a:pt x="11793" y="11238"/>
                  <a:pt x="11274" y="11305"/>
                  <a:pt x="10745" y="1127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7" name="Graphic 6" descr="Bar graph with upward trend with solid fill">
            <a:extLst>
              <a:ext uri="{FF2B5EF4-FFF2-40B4-BE49-F238E27FC236}">
                <a16:creationId xmlns:a16="http://schemas.microsoft.com/office/drawing/2014/main" id="{A26C0331-E5D4-4D19-8106-C258B4F82F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2581" y="2413468"/>
            <a:ext cx="566838" cy="566838"/>
          </a:xfrm>
          <a:prstGeom prst="rect">
            <a:avLst/>
          </a:prstGeom>
        </p:spPr>
      </p:pic>
      <p:pic>
        <p:nvPicPr>
          <p:cNvPr id="8" name="Graphic 7" descr="Bullseye with solid fill">
            <a:extLst>
              <a:ext uri="{FF2B5EF4-FFF2-40B4-BE49-F238E27FC236}">
                <a16:creationId xmlns:a16="http://schemas.microsoft.com/office/drawing/2014/main" id="{5679CA0D-7E1A-42A6-AF00-42006383A6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21011" y="2413468"/>
            <a:ext cx="566838" cy="566838"/>
          </a:xfrm>
          <a:prstGeom prst="rect">
            <a:avLst/>
          </a:prstGeom>
        </p:spPr>
      </p:pic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A67162CF-A88E-463E-BCE4-A0CE98E5DD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2581" y="3767132"/>
            <a:ext cx="566838" cy="566838"/>
          </a:xfrm>
          <a:prstGeom prst="rect">
            <a:avLst/>
          </a:prstGeom>
        </p:spPr>
      </p:pic>
      <p:pic>
        <p:nvPicPr>
          <p:cNvPr id="10" name="Graphic 9" descr="Hourglass 30% with solid fill">
            <a:extLst>
              <a:ext uri="{FF2B5EF4-FFF2-40B4-BE49-F238E27FC236}">
                <a16:creationId xmlns:a16="http://schemas.microsoft.com/office/drawing/2014/main" id="{1646EA4E-4EA3-4076-900A-308E32FB20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30607" y="2413468"/>
            <a:ext cx="566838" cy="566838"/>
          </a:xfrm>
          <a:prstGeom prst="rect">
            <a:avLst/>
          </a:prstGeom>
        </p:spPr>
      </p:pic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D7F82914-09B0-4149-ADD7-67D829BA765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12581" y="5131023"/>
            <a:ext cx="566838" cy="5668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20B6BC2-5353-43D8-B9F3-2659B2E4E99F}"/>
              </a:ext>
            </a:extLst>
          </p:cNvPr>
          <p:cNvSpPr txBox="1"/>
          <p:nvPr/>
        </p:nvSpPr>
        <p:spPr>
          <a:xfrm>
            <a:off x="4453411" y="2435277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3819E6-44DE-4BF2-8A82-BDDAF9499F9D}"/>
              </a:ext>
            </a:extLst>
          </p:cNvPr>
          <p:cNvSpPr txBox="1"/>
          <p:nvPr/>
        </p:nvSpPr>
        <p:spPr>
          <a:xfrm>
            <a:off x="7135212" y="2435277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1E5148-2998-4835-B10A-D0D8B39ADEDD}"/>
              </a:ext>
            </a:extLst>
          </p:cNvPr>
          <p:cNvSpPr txBox="1"/>
          <p:nvPr/>
        </p:nvSpPr>
        <p:spPr>
          <a:xfrm>
            <a:off x="4453411" y="3788941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46AF6A2-7FFE-4D2D-B216-CDF0E99FB90A}"/>
              </a:ext>
            </a:extLst>
          </p:cNvPr>
          <p:cNvSpPr txBox="1"/>
          <p:nvPr/>
        </p:nvSpPr>
        <p:spPr>
          <a:xfrm>
            <a:off x="7135212" y="3788941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04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649197B-471C-49D6-9E41-4FB4872C5A02}"/>
              </a:ext>
            </a:extLst>
          </p:cNvPr>
          <p:cNvGrpSpPr/>
          <p:nvPr/>
        </p:nvGrpSpPr>
        <p:grpSpPr>
          <a:xfrm>
            <a:off x="3980241" y="970807"/>
            <a:ext cx="1541957" cy="981404"/>
            <a:chOff x="332936" y="2720099"/>
            <a:chExt cx="2975111" cy="98140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F5627AC-CEE9-47D6-AF93-9E6DC024A9B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600E7B0-7D37-48ED-AA86-2585E55A09CA}"/>
                </a:ext>
              </a:extLst>
            </p:cNvPr>
            <p:cNvSpPr txBox="1"/>
            <p:nvPr/>
          </p:nvSpPr>
          <p:spPr>
            <a:xfrm>
              <a:off x="332936" y="305517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A6DE394-6155-48C1-BF43-2C0DF2283AE6}"/>
              </a:ext>
            </a:extLst>
          </p:cNvPr>
          <p:cNvGrpSpPr/>
          <p:nvPr/>
        </p:nvGrpSpPr>
        <p:grpSpPr>
          <a:xfrm>
            <a:off x="6662042" y="970807"/>
            <a:ext cx="1541957" cy="981404"/>
            <a:chOff x="332936" y="2720099"/>
            <a:chExt cx="2975111" cy="98140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B61847E-11F4-4F3D-8020-88D5BADA188E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8960BD4F-4F00-4402-8F43-CD03DAD816CE}"/>
                </a:ext>
              </a:extLst>
            </p:cNvPr>
            <p:cNvSpPr txBox="1"/>
            <p:nvPr/>
          </p:nvSpPr>
          <p:spPr>
            <a:xfrm>
              <a:off x="332936" y="305517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5660F39-87C1-4434-924E-6383109B0F3C}"/>
              </a:ext>
            </a:extLst>
          </p:cNvPr>
          <p:cNvGrpSpPr/>
          <p:nvPr/>
        </p:nvGrpSpPr>
        <p:grpSpPr>
          <a:xfrm>
            <a:off x="8427720" y="3713023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EAA410B-4403-4A27-8C5A-FE4A4BB3D97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3D7E875-8DAC-40C2-ABD7-726367B32EE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8A4ADE7-A6BD-4E17-8ADC-991BBE570035}"/>
              </a:ext>
            </a:extLst>
          </p:cNvPr>
          <p:cNvGrpSpPr/>
          <p:nvPr/>
        </p:nvGrpSpPr>
        <p:grpSpPr>
          <a:xfrm>
            <a:off x="838200" y="3713023"/>
            <a:ext cx="2926080" cy="1290153"/>
            <a:chOff x="332936" y="2627766"/>
            <a:chExt cx="2926080" cy="129015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4693504-A956-4419-8C42-3346A547C0C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6EBDE24-8168-4D61-B766-5F34244F56C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5128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289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Multilevel Funnel – Slide Template</vt:lpstr>
      <vt:lpstr>Abstract Multilevel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Multilevel Funnel</dc:title>
  <dc:creator>PresentationGO.com</dc:creator>
  <dc:description>© Copyright PresentationGO.com</dc:description>
  <dcterms:created xsi:type="dcterms:W3CDTF">2014-11-26T05:14:11Z</dcterms:created>
  <dcterms:modified xsi:type="dcterms:W3CDTF">2021-09-07T18:43:04Z</dcterms:modified>
  <cp:category>Charts &amp; Diagrams</cp:category>
</cp:coreProperties>
</file>