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0"/>
  </p:notesMasterIdLst>
  <p:sldIdLst>
    <p:sldId id="361" r:id="rId4"/>
    <p:sldId id="354" r:id="rId5"/>
    <p:sldId id="355" r:id="rId6"/>
    <p:sldId id="356" r:id="rId7"/>
    <p:sldId id="357" r:id="rId8"/>
    <p:sldId id="30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47" d="100"/>
          <a:sy n="147" d="100"/>
        </p:scale>
        <p:origin x="98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122941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254067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269289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2128141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1844078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10/6/2023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AIDA Analysis Deck – Slide Template</a:t>
            </a:r>
          </a:p>
        </p:txBody>
      </p:sp>
      <p:grpSp>
        <p:nvGrpSpPr>
          <p:cNvPr id="3" name="Group 2">
            <a:extLst>
              <a:ext uri="{FF2B5EF4-FFF2-40B4-BE49-F238E27FC236}">
                <a16:creationId xmlns:a16="http://schemas.microsoft.com/office/drawing/2014/main" id="{BBCAA5A1-0239-AE35-343A-70C6E34E72D7}"/>
              </a:ext>
            </a:extLst>
          </p:cNvPr>
          <p:cNvGrpSpPr/>
          <p:nvPr/>
        </p:nvGrpSpPr>
        <p:grpSpPr>
          <a:xfrm>
            <a:off x="1086174" y="1248215"/>
            <a:ext cx="2000918" cy="1567152"/>
            <a:chOff x="332936" y="2627766"/>
            <a:chExt cx="2926080" cy="1567152"/>
          </a:xfrm>
        </p:grpSpPr>
        <p:sp>
          <p:nvSpPr>
            <p:cNvPr id="4" name="TextBox 3">
              <a:extLst>
                <a:ext uri="{FF2B5EF4-FFF2-40B4-BE49-F238E27FC236}">
                  <a16:creationId xmlns:a16="http://schemas.microsoft.com/office/drawing/2014/main" id="{49E6384A-FDFB-D251-26F5-7F9E2EBE957F}"/>
                </a:ext>
              </a:extLst>
            </p:cNvPr>
            <p:cNvSpPr txBox="1"/>
            <p:nvPr/>
          </p:nvSpPr>
          <p:spPr>
            <a:xfrm>
              <a:off x="332936" y="2627766"/>
              <a:ext cx="2926080" cy="461665"/>
            </a:xfrm>
            <a:prstGeom prst="rect">
              <a:avLst/>
            </a:prstGeom>
            <a:solidFill>
              <a:schemeClr val="accent6"/>
            </a:solidFill>
          </p:spPr>
          <p:txBody>
            <a:bodyPr wrap="square" lIns="0" rIns="0" rtlCol="0" anchor="b">
              <a:spAutoFit/>
            </a:bodyPr>
            <a:lstStyle/>
            <a:p>
              <a:pPr algn="ctr"/>
              <a:r>
                <a:rPr lang="en-US" sz="2400" b="1" cap="all" noProof="1">
                  <a:solidFill>
                    <a:schemeClr val="tx1">
                      <a:lumMod val="75000"/>
                      <a:lumOff val="25000"/>
                    </a:schemeClr>
                  </a:solidFill>
                </a:rPr>
                <a:t>Attention</a:t>
              </a:r>
            </a:p>
          </p:txBody>
        </p:sp>
        <p:sp>
          <p:nvSpPr>
            <p:cNvPr id="5" name="TextBox 4">
              <a:extLst>
                <a:ext uri="{FF2B5EF4-FFF2-40B4-BE49-F238E27FC236}">
                  <a16:creationId xmlns:a16="http://schemas.microsoft.com/office/drawing/2014/main" id="{05D06F75-2CBF-BA2E-F563-ACBE107DCB07}"/>
                </a:ext>
              </a:extLst>
            </p:cNvPr>
            <p:cNvSpPr txBox="1"/>
            <p:nvPr/>
          </p:nvSpPr>
          <p:spPr>
            <a:xfrm>
              <a:off x="332936" y="3086922"/>
              <a:ext cx="2926080" cy="1107996"/>
            </a:xfrm>
            <a:prstGeom prst="rect">
              <a:avLst/>
            </a:prstGeom>
            <a:noFill/>
          </p:spPr>
          <p:txBody>
            <a:bodyPr wrap="square" lIns="0" rIns="0" rtlCol="0" anchor="t">
              <a:spAutoFit/>
            </a:bodyPr>
            <a:lstStyle/>
            <a:p>
              <a:pPr algn="just"/>
              <a:r>
                <a:rPr lang="en-US" sz="11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6" name="Group 5">
            <a:extLst>
              <a:ext uri="{FF2B5EF4-FFF2-40B4-BE49-F238E27FC236}">
                <a16:creationId xmlns:a16="http://schemas.microsoft.com/office/drawing/2014/main" id="{F4DA18B5-3F73-0EFC-5713-9D3EA03CE5AF}"/>
              </a:ext>
            </a:extLst>
          </p:cNvPr>
          <p:cNvGrpSpPr/>
          <p:nvPr/>
        </p:nvGrpSpPr>
        <p:grpSpPr>
          <a:xfrm>
            <a:off x="3759086" y="1248215"/>
            <a:ext cx="2000918" cy="1567152"/>
            <a:chOff x="332936" y="2627766"/>
            <a:chExt cx="2926080" cy="1567152"/>
          </a:xfrm>
        </p:grpSpPr>
        <p:sp>
          <p:nvSpPr>
            <p:cNvPr id="7" name="TextBox 6">
              <a:extLst>
                <a:ext uri="{FF2B5EF4-FFF2-40B4-BE49-F238E27FC236}">
                  <a16:creationId xmlns:a16="http://schemas.microsoft.com/office/drawing/2014/main" id="{E72B83D8-3083-5209-9AA2-46B62AD14A0F}"/>
                </a:ext>
              </a:extLst>
            </p:cNvPr>
            <p:cNvSpPr txBox="1"/>
            <p:nvPr/>
          </p:nvSpPr>
          <p:spPr>
            <a:xfrm>
              <a:off x="332936" y="2627766"/>
              <a:ext cx="2926080" cy="461665"/>
            </a:xfrm>
            <a:prstGeom prst="rect">
              <a:avLst/>
            </a:prstGeom>
            <a:solidFill>
              <a:schemeClr val="accent2"/>
            </a:solidFill>
          </p:spPr>
          <p:txBody>
            <a:bodyPr wrap="square" lIns="0" rIns="0" rtlCol="0" anchor="b">
              <a:spAutoFit/>
            </a:bodyPr>
            <a:lstStyle/>
            <a:p>
              <a:pPr algn="ctr"/>
              <a:r>
                <a:rPr lang="en-US" sz="2400" b="1" cap="all" noProof="1">
                  <a:solidFill>
                    <a:schemeClr val="tx1">
                      <a:lumMod val="75000"/>
                      <a:lumOff val="25000"/>
                    </a:schemeClr>
                  </a:solidFill>
                </a:rPr>
                <a:t>Interest</a:t>
              </a:r>
            </a:p>
          </p:txBody>
        </p:sp>
        <p:sp>
          <p:nvSpPr>
            <p:cNvPr id="9" name="TextBox 8">
              <a:extLst>
                <a:ext uri="{FF2B5EF4-FFF2-40B4-BE49-F238E27FC236}">
                  <a16:creationId xmlns:a16="http://schemas.microsoft.com/office/drawing/2014/main" id="{C860D83D-965D-F4C9-7A3E-19320547AE34}"/>
                </a:ext>
              </a:extLst>
            </p:cNvPr>
            <p:cNvSpPr txBox="1"/>
            <p:nvPr/>
          </p:nvSpPr>
          <p:spPr>
            <a:xfrm>
              <a:off x="332936" y="3086922"/>
              <a:ext cx="2926080" cy="1107996"/>
            </a:xfrm>
            <a:prstGeom prst="rect">
              <a:avLst/>
            </a:prstGeom>
            <a:noFill/>
          </p:spPr>
          <p:txBody>
            <a:bodyPr wrap="square" lIns="0" rIns="0" rtlCol="0" anchor="t">
              <a:spAutoFit/>
            </a:bodyPr>
            <a:lstStyle/>
            <a:p>
              <a:pPr algn="just"/>
              <a:r>
                <a:rPr lang="en-US" sz="11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0" name="Group 9">
            <a:extLst>
              <a:ext uri="{FF2B5EF4-FFF2-40B4-BE49-F238E27FC236}">
                <a16:creationId xmlns:a16="http://schemas.microsoft.com/office/drawing/2014/main" id="{DADBA9A3-DDC4-3714-58A7-AA9B3E26D4B2}"/>
              </a:ext>
            </a:extLst>
          </p:cNvPr>
          <p:cNvGrpSpPr/>
          <p:nvPr/>
        </p:nvGrpSpPr>
        <p:grpSpPr>
          <a:xfrm>
            <a:off x="6431998" y="1248215"/>
            <a:ext cx="2000918" cy="1567152"/>
            <a:chOff x="332936" y="2627766"/>
            <a:chExt cx="2926080" cy="1567152"/>
          </a:xfrm>
        </p:grpSpPr>
        <p:sp>
          <p:nvSpPr>
            <p:cNvPr id="11" name="TextBox 10">
              <a:extLst>
                <a:ext uri="{FF2B5EF4-FFF2-40B4-BE49-F238E27FC236}">
                  <a16:creationId xmlns:a16="http://schemas.microsoft.com/office/drawing/2014/main" id="{4277E3ED-ADE9-EF34-216F-CA2CDF24755A}"/>
                </a:ext>
              </a:extLst>
            </p:cNvPr>
            <p:cNvSpPr txBox="1"/>
            <p:nvPr/>
          </p:nvSpPr>
          <p:spPr>
            <a:xfrm>
              <a:off x="332936" y="2627766"/>
              <a:ext cx="2926080" cy="461665"/>
            </a:xfrm>
            <a:prstGeom prst="rect">
              <a:avLst/>
            </a:prstGeom>
            <a:solidFill>
              <a:schemeClr val="accent3"/>
            </a:solidFill>
          </p:spPr>
          <p:txBody>
            <a:bodyPr wrap="square" lIns="0" rIns="0" rtlCol="0" anchor="b">
              <a:spAutoFit/>
            </a:bodyPr>
            <a:lstStyle/>
            <a:p>
              <a:pPr algn="ctr"/>
              <a:r>
                <a:rPr lang="en-US" sz="2400" b="1" cap="all" noProof="1">
                  <a:solidFill>
                    <a:schemeClr val="tx1">
                      <a:lumMod val="75000"/>
                      <a:lumOff val="25000"/>
                    </a:schemeClr>
                  </a:solidFill>
                </a:rPr>
                <a:t>Desire</a:t>
              </a:r>
            </a:p>
          </p:txBody>
        </p:sp>
        <p:sp>
          <p:nvSpPr>
            <p:cNvPr id="12" name="TextBox 11">
              <a:extLst>
                <a:ext uri="{FF2B5EF4-FFF2-40B4-BE49-F238E27FC236}">
                  <a16:creationId xmlns:a16="http://schemas.microsoft.com/office/drawing/2014/main" id="{FF47EDA5-94CF-A584-1295-45CC94F0A05F}"/>
                </a:ext>
              </a:extLst>
            </p:cNvPr>
            <p:cNvSpPr txBox="1"/>
            <p:nvPr/>
          </p:nvSpPr>
          <p:spPr>
            <a:xfrm>
              <a:off x="332936" y="3086922"/>
              <a:ext cx="2926080" cy="1107996"/>
            </a:xfrm>
            <a:prstGeom prst="rect">
              <a:avLst/>
            </a:prstGeom>
            <a:noFill/>
          </p:spPr>
          <p:txBody>
            <a:bodyPr wrap="square" lIns="0" rIns="0" rtlCol="0" anchor="t">
              <a:spAutoFit/>
            </a:bodyPr>
            <a:lstStyle/>
            <a:p>
              <a:pPr algn="just"/>
              <a:r>
                <a:rPr lang="en-US" sz="11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3" name="Group 12">
            <a:extLst>
              <a:ext uri="{FF2B5EF4-FFF2-40B4-BE49-F238E27FC236}">
                <a16:creationId xmlns:a16="http://schemas.microsoft.com/office/drawing/2014/main" id="{1902F7E5-AE9F-F6AF-5CCA-AE2A1A582C91}"/>
              </a:ext>
            </a:extLst>
          </p:cNvPr>
          <p:cNvGrpSpPr/>
          <p:nvPr/>
        </p:nvGrpSpPr>
        <p:grpSpPr>
          <a:xfrm>
            <a:off x="9104909" y="1248215"/>
            <a:ext cx="2000918" cy="1567152"/>
            <a:chOff x="332936" y="2627766"/>
            <a:chExt cx="2926080" cy="1567152"/>
          </a:xfrm>
        </p:grpSpPr>
        <p:sp>
          <p:nvSpPr>
            <p:cNvPr id="14" name="TextBox 13">
              <a:extLst>
                <a:ext uri="{FF2B5EF4-FFF2-40B4-BE49-F238E27FC236}">
                  <a16:creationId xmlns:a16="http://schemas.microsoft.com/office/drawing/2014/main" id="{46889754-CB32-EA16-2345-476E836D1FFF}"/>
                </a:ext>
              </a:extLst>
            </p:cNvPr>
            <p:cNvSpPr txBox="1"/>
            <p:nvPr/>
          </p:nvSpPr>
          <p:spPr>
            <a:xfrm>
              <a:off x="332936" y="2627766"/>
              <a:ext cx="2926080" cy="461665"/>
            </a:xfrm>
            <a:prstGeom prst="rect">
              <a:avLst/>
            </a:prstGeom>
            <a:solidFill>
              <a:schemeClr val="accent4"/>
            </a:solidFill>
          </p:spPr>
          <p:txBody>
            <a:bodyPr wrap="square" lIns="0" rIns="0" rtlCol="0" anchor="b">
              <a:spAutoFit/>
            </a:bodyPr>
            <a:lstStyle/>
            <a:p>
              <a:pPr algn="ctr"/>
              <a:r>
                <a:rPr lang="en-US" sz="2400" b="1" cap="all" noProof="1">
                  <a:solidFill>
                    <a:schemeClr val="tx1">
                      <a:lumMod val="75000"/>
                      <a:lumOff val="25000"/>
                    </a:schemeClr>
                  </a:solidFill>
                </a:rPr>
                <a:t>Action</a:t>
              </a:r>
            </a:p>
          </p:txBody>
        </p:sp>
        <p:sp>
          <p:nvSpPr>
            <p:cNvPr id="15" name="TextBox 14">
              <a:extLst>
                <a:ext uri="{FF2B5EF4-FFF2-40B4-BE49-F238E27FC236}">
                  <a16:creationId xmlns:a16="http://schemas.microsoft.com/office/drawing/2014/main" id="{92C358C0-665A-A40F-76CC-414EAEEE9994}"/>
                </a:ext>
              </a:extLst>
            </p:cNvPr>
            <p:cNvSpPr txBox="1"/>
            <p:nvPr/>
          </p:nvSpPr>
          <p:spPr>
            <a:xfrm>
              <a:off x="332936" y="3086922"/>
              <a:ext cx="2926080" cy="1107996"/>
            </a:xfrm>
            <a:prstGeom prst="rect">
              <a:avLst/>
            </a:prstGeom>
            <a:noFill/>
          </p:spPr>
          <p:txBody>
            <a:bodyPr wrap="square" lIns="0" rIns="0" rtlCol="0" anchor="t">
              <a:spAutoFit/>
            </a:bodyPr>
            <a:lstStyle/>
            <a:p>
              <a:pPr algn="just"/>
              <a:r>
                <a:rPr lang="en-US" sz="11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4" name="Group 53">
            <a:extLst>
              <a:ext uri="{FF2B5EF4-FFF2-40B4-BE49-F238E27FC236}">
                <a16:creationId xmlns:a16="http://schemas.microsoft.com/office/drawing/2014/main" id="{1DEE024B-15E5-9B3F-02A3-4D1D52C4622F}"/>
              </a:ext>
            </a:extLst>
          </p:cNvPr>
          <p:cNvGrpSpPr/>
          <p:nvPr/>
        </p:nvGrpSpPr>
        <p:grpSpPr>
          <a:xfrm>
            <a:off x="5784871" y="3191715"/>
            <a:ext cx="2580048" cy="3114196"/>
            <a:chOff x="5588077" y="3191715"/>
            <a:chExt cx="2580048" cy="3114196"/>
          </a:xfrm>
        </p:grpSpPr>
        <p:sp>
          <p:nvSpPr>
            <p:cNvPr id="39" name="Rectangle 14">
              <a:extLst>
                <a:ext uri="{FF2B5EF4-FFF2-40B4-BE49-F238E27FC236}">
                  <a16:creationId xmlns:a16="http://schemas.microsoft.com/office/drawing/2014/main" id="{C2E64CE7-8469-2C01-1000-E027AAAB0BB9}"/>
                </a:ext>
              </a:extLst>
            </p:cNvPr>
            <p:cNvSpPr/>
            <p:nvPr/>
          </p:nvSpPr>
          <p:spPr>
            <a:xfrm>
              <a:off x="5588078" y="3454809"/>
              <a:ext cx="945002" cy="2851102"/>
            </a:xfrm>
            <a:prstGeom prst="rect">
              <a:avLst/>
            </a:prstGeom>
            <a:solidFill>
              <a:srgbClr val="424242"/>
            </a:solidFill>
            <a:ln w="12700">
              <a:miter lim="400000"/>
            </a:ln>
          </p:spPr>
          <p:txBody>
            <a:bodyPr lIns="38100" tIns="38100" rIns="38100" bIns="38100" anchor="ctr"/>
            <a:lstStyle/>
            <a:p>
              <a:endParaRPr lang="en-US" sz="3000">
                <a:solidFill>
                  <a:srgbClr val="FFFFFF"/>
                </a:solidFill>
              </a:endParaRPr>
            </a:p>
          </p:txBody>
        </p:sp>
        <p:sp>
          <p:nvSpPr>
            <p:cNvPr id="40" name="Rectangle 14">
              <a:extLst>
                <a:ext uri="{FF2B5EF4-FFF2-40B4-BE49-F238E27FC236}">
                  <a16:creationId xmlns:a16="http://schemas.microsoft.com/office/drawing/2014/main" id="{DEBF5076-02FD-872A-53AE-869D08BFC1EE}"/>
                </a:ext>
              </a:extLst>
            </p:cNvPr>
            <p:cNvSpPr/>
            <p:nvPr/>
          </p:nvSpPr>
          <p:spPr>
            <a:xfrm flipV="1">
              <a:off x="6428624" y="3962400"/>
              <a:ext cx="1739462" cy="2343509"/>
            </a:xfrm>
            <a:prstGeom prst="rect">
              <a:avLst/>
            </a:prstGeom>
            <a:solidFill>
              <a:srgbClr val="606060"/>
            </a:solidFill>
            <a:ln w="12700">
              <a:miter lim="400000"/>
            </a:ln>
          </p:spPr>
          <p:txBody>
            <a:bodyPr lIns="38100" tIns="38100" rIns="38100" bIns="38100" anchor="ctr"/>
            <a:lstStyle/>
            <a:p>
              <a:endParaRPr lang="en-US" sz="3000">
                <a:solidFill>
                  <a:srgbClr val="FFFFFF"/>
                </a:solidFill>
              </a:endParaRPr>
            </a:p>
          </p:txBody>
        </p:sp>
        <p:sp>
          <p:nvSpPr>
            <p:cNvPr id="41" name="Freeform: Shape 40">
              <a:extLst>
                <a:ext uri="{FF2B5EF4-FFF2-40B4-BE49-F238E27FC236}">
                  <a16:creationId xmlns:a16="http://schemas.microsoft.com/office/drawing/2014/main" id="{3EAA7289-488F-0860-950F-DA04A16D59FF}"/>
                </a:ext>
              </a:extLst>
            </p:cNvPr>
            <p:cNvSpPr/>
            <p:nvPr/>
          </p:nvSpPr>
          <p:spPr>
            <a:xfrm>
              <a:off x="5979268" y="3326860"/>
              <a:ext cx="1809345" cy="1387812"/>
            </a:xfrm>
            <a:custGeom>
              <a:avLst/>
              <a:gdLst>
                <a:gd name="connsiteX0" fmla="*/ 674451 w 1809345"/>
                <a:gd name="connsiteY0" fmla="*/ 1387812 h 1387812"/>
                <a:gd name="connsiteX1" fmla="*/ 0 w 1809345"/>
                <a:gd name="connsiteY1" fmla="*/ 162127 h 1387812"/>
                <a:gd name="connsiteX2" fmla="*/ 1160834 w 1809345"/>
                <a:gd name="connsiteY2" fmla="*/ 0 h 1387812"/>
                <a:gd name="connsiteX3" fmla="*/ 1750979 w 1809345"/>
                <a:gd name="connsiteY3" fmla="*/ 402076 h 1387812"/>
                <a:gd name="connsiteX4" fmla="*/ 1809345 w 1809345"/>
                <a:gd name="connsiteY4" fmla="*/ 862519 h 1387812"/>
                <a:gd name="connsiteX5" fmla="*/ 1524000 w 1809345"/>
                <a:gd name="connsiteY5" fmla="*/ 1128408 h 1387812"/>
                <a:gd name="connsiteX6" fmla="*/ 674451 w 1809345"/>
                <a:gd name="connsiteY6" fmla="*/ 1387812 h 138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9345" h="1387812">
                  <a:moveTo>
                    <a:pt x="674451" y="1387812"/>
                  </a:moveTo>
                  <a:lnTo>
                    <a:pt x="0" y="162127"/>
                  </a:lnTo>
                  <a:lnTo>
                    <a:pt x="1160834" y="0"/>
                  </a:lnTo>
                  <a:lnTo>
                    <a:pt x="1750979" y="402076"/>
                  </a:lnTo>
                  <a:lnTo>
                    <a:pt x="1809345" y="862519"/>
                  </a:lnTo>
                  <a:lnTo>
                    <a:pt x="1524000" y="1128408"/>
                  </a:lnTo>
                  <a:lnTo>
                    <a:pt x="674451" y="1387812"/>
                  </a:lnTo>
                  <a:close/>
                </a:path>
              </a:pathLst>
            </a:custGeom>
            <a:solidFill>
              <a:srgbClr val="232323"/>
            </a:solidFill>
            <a:ln w="12700">
              <a:miter lim="400000"/>
            </a:ln>
          </p:spPr>
          <p:txBody>
            <a:bodyPr lIns="38100" tIns="38100" rIns="38100" bIns="38100" anchor="ctr"/>
            <a:lstStyle/>
            <a:p>
              <a:endParaRPr lang="en-US" sz="3000">
                <a:solidFill>
                  <a:srgbClr val="FFFFFF"/>
                </a:solidFill>
              </a:endParaRPr>
            </a:p>
          </p:txBody>
        </p:sp>
        <p:sp>
          <p:nvSpPr>
            <p:cNvPr id="42" name="Shape">
              <a:extLst>
                <a:ext uri="{FF2B5EF4-FFF2-40B4-BE49-F238E27FC236}">
                  <a16:creationId xmlns:a16="http://schemas.microsoft.com/office/drawing/2014/main" id="{67E92F0E-A2A9-E68D-835F-956357521A19}"/>
                </a:ext>
              </a:extLst>
            </p:cNvPr>
            <p:cNvSpPr/>
            <p:nvPr/>
          </p:nvSpPr>
          <p:spPr>
            <a:xfrm>
              <a:off x="5588077" y="3191715"/>
              <a:ext cx="2580048" cy="1684412"/>
            </a:xfrm>
            <a:custGeom>
              <a:avLst/>
              <a:gdLst/>
              <a:ahLst/>
              <a:cxnLst>
                <a:cxn ang="0">
                  <a:pos x="wd2" y="hd2"/>
                </a:cxn>
                <a:cxn ang="5400000">
                  <a:pos x="wd2" y="hd2"/>
                </a:cxn>
                <a:cxn ang="10800000">
                  <a:pos x="wd2" y="hd2"/>
                </a:cxn>
                <a:cxn ang="16200000">
                  <a:pos x="wd2" y="hd2"/>
                </a:cxn>
              </a:cxnLst>
              <a:rect l="0" t="0" r="r" b="b"/>
              <a:pathLst>
                <a:path w="21557" h="21576" extrusionOk="0">
                  <a:moveTo>
                    <a:pt x="18744" y="2965"/>
                  </a:moveTo>
                  <a:cubicBezTo>
                    <a:pt x="19650" y="3908"/>
                    <a:pt x="20356" y="5036"/>
                    <a:pt x="20861" y="6344"/>
                  </a:cubicBezTo>
                  <a:cubicBezTo>
                    <a:pt x="21369" y="7661"/>
                    <a:pt x="21600" y="8958"/>
                    <a:pt x="21550" y="10240"/>
                  </a:cubicBezTo>
                  <a:cubicBezTo>
                    <a:pt x="21503" y="11522"/>
                    <a:pt x="21202" y="12722"/>
                    <a:pt x="20650" y="13839"/>
                  </a:cubicBezTo>
                  <a:cubicBezTo>
                    <a:pt x="20098" y="14957"/>
                    <a:pt x="19299" y="15957"/>
                    <a:pt x="18252" y="16844"/>
                  </a:cubicBezTo>
                  <a:cubicBezTo>
                    <a:pt x="17206" y="17731"/>
                    <a:pt x="15942" y="18433"/>
                    <a:pt x="14454" y="18956"/>
                  </a:cubicBezTo>
                  <a:lnTo>
                    <a:pt x="7023" y="21576"/>
                  </a:lnTo>
                  <a:lnTo>
                    <a:pt x="0" y="3370"/>
                  </a:lnTo>
                  <a:lnTo>
                    <a:pt x="7431" y="750"/>
                  </a:lnTo>
                  <a:cubicBezTo>
                    <a:pt x="8919" y="227"/>
                    <a:pt x="10360" y="-24"/>
                    <a:pt x="11758" y="2"/>
                  </a:cubicBezTo>
                  <a:cubicBezTo>
                    <a:pt x="13156" y="27"/>
                    <a:pt x="14443" y="294"/>
                    <a:pt x="15621" y="796"/>
                  </a:cubicBezTo>
                  <a:cubicBezTo>
                    <a:pt x="16794" y="1294"/>
                    <a:pt x="17838" y="2017"/>
                    <a:pt x="18744" y="2965"/>
                  </a:cubicBezTo>
                  <a:close/>
                  <a:moveTo>
                    <a:pt x="16895" y="10522"/>
                  </a:moveTo>
                  <a:cubicBezTo>
                    <a:pt x="16861" y="9712"/>
                    <a:pt x="16667" y="8851"/>
                    <a:pt x="16316" y="7943"/>
                  </a:cubicBezTo>
                  <a:cubicBezTo>
                    <a:pt x="15968" y="7046"/>
                    <a:pt x="15534" y="6277"/>
                    <a:pt x="15009" y="5636"/>
                  </a:cubicBezTo>
                  <a:cubicBezTo>
                    <a:pt x="14484" y="4995"/>
                    <a:pt x="13895" y="4508"/>
                    <a:pt x="13240" y="4165"/>
                  </a:cubicBezTo>
                  <a:cubicBezTo>
                    <a:pt x="12584" y="3821"/>
                    <a:pt x="11875" y="3632"/>
                    <a:pt x="11106" y="3596"/>
                  </a:cubicBezTo>
                  <a:cubicBezTo>
                    <a:pt x="10337" y="3560"/>
                    <a:pt x="9528" y="3693"/>
                    <a:pt x="8678" y="3990"/>
                  </a:cubicBezTo>
                  <a:lnTo>
                    <a:pt x="5712" y="5036"/>
                  </a:lnTo>
                  <a:lnTo>
                    <a:pt x="10230" y="16746"/>
                  </a:lnTo>
                  <a:lnTo>
                    <a:pt x="13196" y="15700"/>
                  </a:lnTo>
                  <a:cubicBezTo>
                    <a:pt x="14046" y="15403"/>
                    <a:pt x="14751" y="14998"/>
                    <a:pt x="15310" y="14496"/>
                  </a:cubicBezTo>
                  <a:cubicBezTo>
                    <a:pt x="15871" y="13988"/>
                    <a:pt x="16283" y="13404"/>
                    <a:pt x="16547" y="12737"/>
                  </a:cubicBezTo>
                  <a:cubicBezTo>
                    <a:pt x="16814" y="12071"/>
                    <a:pt x="16928" y="11332"/>
                    <a:pt x="16895" y="10522"/>
                  </a:cubicBezTo>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grpSp>
      <p:grpSp>
        <p:nvGrpSpPr>
          <p:cNvPr id="53" name="Group 52">
            <a:extLst>
              <a:ext uri="{FF2B5EF4-FFF2-40B4-BE49-F238E27FC236}">
                <a16:creationId xmlns:a16="http://schemas.microsoft.com/office/drawing/2014/main" id="{A6516609-45D3-6292-48FD-CE31F6D64D36}"/>
              </a:ext>
            </a:extLst>
          </p:cNvPr>
          <p:cNvGrpSpPr/>
          <p:nvPr/>
        </p:nvGrpSpPr>
        <p:grpSpPr>
          <a:xfrm>
            <a:off x="3827083" y="3331804"/>
            <a:ext cx="1374875" cy="2974106"/>
            <a:chOff x="4007070" y="3331804"/>
            <a:chExt cx="1374875" cy="2974106"/>
          </a:xfrm>
        </p:grpSpPr>
        <p:sp>
          <p:nvSpPr>
            <p:cNvPr id="43" name="Rectangle 14">
              <a:extLst>
                <a:ext uri="{FF2B5EF4-FFF2-40B4-BE49-F238E27FC236}">
                  <a16:creationId xmlns:a16="http://schemas.microsoft.com/office/drawing/2014/main" id="{431B91A4-7311-1B96-03E9-63F1488CA823}"/>
                </a:ext>
              </a:extLst>
            </p:cNvPr>
            <p:cNvSpPr/>
            <p:nvPr/>
          </p:nvSpPr>
          <p:spPr>
            <a:xfrm>
              <a:off x="4545552" y="4753096"/>
              <a:ext cx="836393" cy="1552814"/>
            </a:xfrm>
            <a:prstGeom prst="rect">
              <a:avLst/>
            </a:prstGeom>
            <a:solidFill>
              <a:srgbClr val="606060"/>
            </a:solidFill>
            <a:ln w="12700">
              <a:miter lim="400000"/>
            </a:ln>
          </p:spPr>
          <p:txBody>
            <a:bodyPr lIns="38100" tIns="38100" rIns="38100" bIns="38100" anchor="ctr"/>
            <a:lstStyle/>
            <a:p>
              <a:endParaRPr lang="en-US" sz="3000">
                <a:solidFill>
                  <a:srgbClr val="FFFFFF"/>
                </a:solidFill>
              </a:endParaRPr>
            </a:p>
          </p:txBody>
        </p:sp>
        <p:sp>
          <p:nvSpPr>
            <p:cNvPr id="44" name="Rectangle 14">
              <a:extLst>
                <a:ext uri="{FF2B5EF4-FFF2-40B4-BE49-F238E27FC236}">
                  <a16:creationId xmlns:a16="http://schemas.microsoft.com/office/drawing/2014/main" id="{F5956119-8325-5A70-7C66-E270B16908B9}"/>
                </a:ext>
              </a:extLst>
            </p:cNvPr>
            <p:cNvSpPr/>
            <p:nvPr/>
          </p:nvSpPr>
          <p:spPr>
            <a:xfrm>
              <a:off x="4007070" y="3452813"/>
              <a:ext cx="840520" cy="2853097"/>
            </a:xfrm>
            <a:custGeom>
              <a:avLst/>
              <a:gdLst>
                <a:gd name="connsiteX0" fmla="*/ 0 w 836393"/>
                <a:gd name="connsiteY0" fmla="*/ 0 h 2851215"/>
                <a:gd name="connsiteX1" fmla="*/ 836393 w 836393"/>
                <a:gd name="connsiteY1" fmla="*/ 0 h 2851215"/>
                <a:gd name="connsiteX2" fmla="*/ 836393 w 836393"/>
                <a:gd name="connsiteY2" fmla="*/ 2851215 h 2851215"/>
                <a:gd name="connsiteX3" fmla="*/ 0 w 836393"/>
                <a:gd name="connsiteY3" fmla="*/ 2851215 h 2851215"/>
                <a:gd name="connsiteX4" fmla="*/ 0 w 836393"/>
                <a:gd name="connsiteY4" fmla="*/ 0 h 2851215"/>
                <a:gd name="connsiteX0" fmla="*/ 0 w 836393"/>
                <a:gd name="connsiteY0" fmla="*/ 0 h 2851215"/>
                <a:gd name="connsiteX1" fmla="*/ 836393 w 836393"/>
                <a:gd name="connsiteY1" fmla="*/ 0 h 2851215"/>
                <a:gd name="connsiteX2" fmla="*/ 831630 w 836393"/>
                <a:gd name="connsiteY2" fmla="*/ 1007768 h 2851215"/>
                <a:gd name="connsiteX3" fmla="*/ 836393 w 836393"/>
                <a:gd name="connsiteY3" fmla="*/ 2851215 h 2851215"/>
                <a:gd name="connsiteX4" fmla="*/ 0 w 836393"/>
                <a:gd name="connsiteY4" fmla="*/ 2851215 h 2851215"/>
                <a:gd name="connsiteX5" fmla="*/ 0 w 836393"/>
                <a:gd name="connsiteY5" fmla="*/ 0 h 2851215"/>
                <a:gd name="connsiteX0" fmla="*/ 0 w 836393"/>
                <a:gd name="connsiteY0" fmla="*/ 1882 h 2853097"/>
                <a:gd name="connsiteX1" fmla="*/ 407768 w 836393"/>
                <a:gd name="connsiteY1" fmla="*/ 0 h 2853097"/>
                <a:gd name="connsiteX2" fmla="*/ 836393 w 836393"/>
                <a:gd name="connsiteY2" fmla="*/ 1882 h 2853097"/>
                <a:gd name="connsiteX3" fmla="*/ 831630 w 836393"/>
                <a:gd name="connsiteY3" fmla="*/ 1009650 h 2853097"/>
                <a:gd name="connsiteX4" fmla="*/ 836393 w 836393"/>
                <a:gd name="connsiteY4" fmla="*/ 2853097 h 2853097"/>
                <a:gd name="connsiteX5" fmla="*/ 0 w 836393"/>
                <a:gd name="connsiteY5" fmla="*/ 2853097 h 2853097"/>
                <a:gd name="connsiteX6" fmla="*/ 0 w 836393"/>
                <a:gd name="connsiteY6" fmla="*/ 1882 h 2853097"/>
                <a:gd name="connsiteX0" fmla="*/ 0 w 836393"/>
                <a:gd name="connsiteY0" fmla="*/ 1882 h 2853097"/>
                <a:gd name="connsiteX1" fmla="*/ 407768 w 836393"/>
                <a:gd name="connsiteY1" fmla="*/ 0 h 2853097"/>
                <a:gd name="connsiteX2" fmla="*/ 831630 w 836393"/>
                <a:gd name="connsiteY2" fmla="*/ 1009650 h 2853097"/>
                <a:gd name="connsiteX3" fmla="*/ 836393 w 836393"/>
                <a:gd name="connsiteY3" fmla="*/ 2853097 h 2853097"/>
                <a:gd name="connsiteX4" fmla="*/ 0 w 836393"/>
                <a:gd name="connsiteY4" fmla="*/ 2853097 h 2853097"/>
                <a:gd name="connsiteX5" fmla="*/ 0 w 836393"/>
                <a:gd name="connsiteY5" fmla="*/ 1882 h 2853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6393" h="2853097">
                  <a:moveTo>
                    <a:pt x="0" y="1882"/>
                  </a:moveTo>
                  <a:lnTo>
                    <a:pt x="407768" y="0"/>
                  </a:lnTo>
                  <a:lnTo>
                    <a:pt x="831630" y="1009650"/>
                  </a:lnTo>
                  <a:cubicBezTo>
                    <a:pt x="833218" y="1624132"/>
                    <a:pt x="834805" y="2238615"/>
                    <a:pt x="836393" y="2853097"/>
                  </a:cubicBezTo>
                  <a:lnTo>
                    <a:pt x="0" y="2853097"/>
                  </a:lnTo>
                  <a:lnTo>
                    <a:pt x="0" y="1882"/>
                  </a:lnTo>
                  <a:close/>
                </a:path>
              </a:pathLst>
            </a:custGeom>
            <a:solidFill>
              <a:srgbClr val="424242"/>
            </a:solidFill>
            <a:ln w="12700">
              <a:miter lim="400000"/>
            </a:ln>
          </p:spPr>
          <p:txBody>
            <a:bodyPr lIns="38100" tIns="38100" rIns="38100" bIns="38100" anchor="ctr"/>
            <a:lstStyle/>
            <a:p>
              <a:endParaRPr lang="en-US" sz="3000">
                <a:solidFill>
                  <a:srgbClr val="FFFFFF"/>
                </a:solidFill>
              </a:endParaRPr>
            </a:p>
          </p:txBody>
        </p:sp>
        <p:sp>
          <p:nvSpPr>
            <p:cNvPr id="46" name="Shape">
              <a:extLst>
                <a:ext uri="{FF2B5EF4-FFF2-40B4-BE49-F238E27FC236}">
                  <a16:creationId xmlns:a16="http://schemas.microsoft.com/office/drawing/2014/main" id="{81C04CA8-6893-A078-F9E0-45EB44506C7F}"/>
                </a:ext>
              </a:extLst>
            </p:cNvPr>
            <p:cNvSpPr/>
            <p:nvPr/>
          </p:nvSpPr>
          <p:spPr>
            <a:xfrm>
              <a:off x="4007070" y="3331804"/>
              <a:ext cx="1374875" cy="1544183"/>
            </a:xfrm>
            <a:custGeom>
              <a:avLst/>
              <a:gdLst/>
              <a:ahLst/>
              <a:cxnLst>
                <a:cxn ang="0">
                  <a:pos x="wd2" y="hd2"/>
                </a:cxn>
                <a:cxn ang="5400000">
                  <a:pos x="wd2" y="hd2"/>
                </a:cxn>
                <a:cxn ang="10800000">
                  <a:pos x="wd2" y="hd2"/>
                </a:cxn>
                <a:cxn ang="16200000">
                  <a:pos x="wd2" y="hd2"/>
                </a:cxn>
              </a:cxnLst>
              <a:rect l="0" t="0" r="r" b="b"/>
              <a:pathLst>
                <a:path w="21600" h="21600" extrusionOk="0">
                  <a:moveTo>
                    <a:pt x="8388" y="0"/>
                  </a:moveTo>
                  <a:lnTo>
                    <a:pt x="21600" y="19881"/>
                  </a:lnTo>
                  <a:lnTo>
                    <a:pt x="13205" y="21600"/>
                  </a:lnTo>
                  <a:lnTo>
                    <a:pt x="0" y="1719"/>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grpSp>
        <p:nvGrpSpPr>
          <p:cNvPr id="55" name="Group 54">
            <a:extLst>
              <a:ext uri="{FF2B5EF4-FFF2-40B4-BE49-F238E27FC236}">
                <a16:creationId xmlns:a16="http://schemas.microsoft.com/office/drawing/2014/main" id="{73B684FF-BFB2-5B29-362D-545BB118EC3C}"/>
              </a:ext>
            </a:extLst>
          </p:cNvPr>
          <p:cNvGrpSpPr/>
          <p:nvPr/>
        </p:nvGrpSpPr>
        <p:grpSpPr>
          <a:xfrm>
            <a:off x="8947832" y="3133503"/>
            <a:ext cx="2315073" cy="3172406"/>
            <a:chOff x="8477916" y="3133503"/>
            <a:chExt cx="2315073" cy="3172406"/>
          </a:xfrm>
        </p:grpSpPr>
        <p:sp>
          <p:nvSpPr>
            <p:cNvPr id="47" name="Rectangle 14">
              <a:extLst>
                <a:ext uri="{FF2B5EF4-FFF2-40B4-BE49-F238E27FC236}">
                  <a16:creationId xmlns:a16="http://schemas.microsoft.com/office/drawing/2014/main" id="{9061BFA8-011A-D3B7-1B41-9406AFE47EEC}"/>
                </a:ext>
              </a:extLst>
            </p:cNvPr>
            <p:cNvSpPr/>
            <p:nvPr/>
          </p:nvSpPr>
          <p:spPr>
            <a:xfrm>
              <a:off x="8964560" y="3429000"/>
              <a:ext cx="1091604" cy="2876909"/>
            </a:xfrm>
            <a:custGeom>
              <a:avLst/>
              <a:gdLst>
                <a:gd name="connsiteX0" fmla="*/ 0 w 1091604"/>
                <a:gd name="connsiteY0" fmla="*/ 0 h 2876909"/>
                <a:gd name="connsiteX1" fmla="*/ 1091604 w 1091604"/>
                <a:gd name="connsiteY1" fmla="*/ 0 h 2876909"/>
                <a:gd name="connsiteX2" fmla="*/ 1091604 w 1091604"/>
                <a:gd name="connsiteY2" fmla="*/ 2876909 h 2876909"/>
                <a:gd name="connsiteX3" fmla="*/ 0 w 1091604"/>
                <a:gd name="connsiteY3" fmla="*/ 2876909 h 2876909"/>
                <a:gd name="connsiteX4" fmla="*/ 0 w 1091604"/>
                <a:gd name="connsiteY4" fmla="*/ 0 h 2876909"/>
                <a:gd name="connsiteX0" fmla="*/ 0 w 1091604"/>
                <a:gd name="connsiteY0" fmla="*/ 0 h 2876909"/>
                <a:gd name="connsiteX1" fmla="*/ 1091604 w 1091604"/>
                <a:gd name="connsiteY1" fmla="*/ 0 h 2876909"/>
                <a:gd name="connsiteX2" fmla="*/ 1087355 w 1091604"/>
                <a:gd name="connsiteY2" fmla="*/ 565826 h 2876909"/>
                <a:gd name="connsiteX3" fmla="*/ 1091604 w 1091604"/>
                <a:gd name="connsiteY3" fmla="*/ 2876909 h 2876909"/>
                <a:gd name="connsiteX4" fmla="*/ 0 w 1091604"/>
                <a:gd name="connsiteY4" fmla="*/ 2876909 h 2876909"/>
                <a:gd name="connsiteX5" fmla="*/ 0 w 1091604"/>
                <a:gd name="connsiteY5" fmla="*/ 0 h 2876909"/>
                <a:gd name="connsiteX0" fmla="*/ 0 w 1091604"/>
                <a:gd name="connsiteY0" fmla="*/ 0 h 2876909"/>
                <a:gd name="connsiteX1" fmla="*/ 1087355 w 1091604"/>
                <a:gd name="connsiteY1" fmla="*/ 565826 h 2876909"/>
                <a:gd name="connsiteX2" fmla="*/ 1091604 w 1091604"/>
                <a:gd name="connsiteY2" fmla="*/ 2876909 h 2876909"/>
                <a:gd name="connsiteX3" fmla="*/ 0 w 1091604"/>
                <a:gd name="connsiteY3" fmla="*/ 2876909 h 2876909"/>
                <a:gd name="connsiteX4" fmla="*/ 0 w 1091604"/>
                <a:gd name="connsiteY4" fmla="*/ 0 h 2876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1604" h="2876909">
                  <a:moveTo>
                    <a:pt x="0" y="0"/>
                  </a:moveTo>
                  <a:lnTo>
                    <a:pt x="1087355" y="565826"/>
                  </a:lnTo>
                  <a:cubicBezTo>
                    <a:pt x="1088771" y="1336187"/>
                    <a:pt x="1090188" y="2106548"/>
                    <a:pt x="1091604" y="2876909"/>
                  </a:cubicBezTo>
                  <a:lnTo>
                    <a:pt x="0" y="2876909"/>
                  </a:lnTo>
                  <a:lnTo>
                    <a:pt x="0" y="0"/>
                  </a:lnTo>
                  <a:close/>
                </a:path>
              </a:pathLst>
            </a:custGeom>
            <a:solidFill>
              <a:srgbClr val="232323"/>
            </a:solidFill>
            <a:ln w="12700">
              <a:miter lim="400000"/>
            </a:ln>
          </p:spPr>
          <p:txBody>
            <a:bodyPr lIns="38100" tIns="38100" rIns="38100" bIns="38100" anchor="ctr"/>
            <a:lstStyle/>
            <a:p>
              <a:endParaRPr lang="en-US" sz="3000">
                <a:solidFill>
                  <a:srgbClr val="FFFFFF"/>
                </a:solidFill>
              </a:endParaRPr>
            </a:p>
          </p:txBody>
        </p:sp>
        <p:sp>
          <p:nvSpPr>
            <p:cNvPr id="48" name="Rectangle 14">
              <a:extLst>
                <a:ext uri="{FF2B5EF4-FFF2-40B4-BE49-F238E27FC236}">
                  <a16:creationId xmlns:a16="http://schemas.microsoft.com/office/drawing/2014/main" id="{533494BA-2E25-568A-1FD1-99740A96D137}"/>
                </a:ext>
              </a:extLst>
            </p:cNvPr>
            <p:cNvSpPr/>
            <p:nvPr/>
          </p:nvSpPr>
          <p:spPr>
            <a:xfrm>
              <a:off x="9881644" y="4111557"/>
              <a:ext cx="454018" cy="2194352"/>
            </a:xfrm>
            <a:prstGeom prst="rect">
              <a:avLst/>
            </a:prstGeom>
            <a:solidFill>
              <a:srgbClr val="424242"/>
            </a:solidFill>
            <a:ln w="12700">
              <a:miter lim="400000"/>
            </a:ln>
          </p:spPr>
          <p:txBody>
            <a:bodyPr lIns="38100" tIns="38100" rIns="38100" bIns="38100" anchor="ctr"/>
            <a:lstStyle/>
            <a:p>
              <a:endParaRPr lang="en-US" sz="3000">
                <a:solidFill>
                  <a:srgbClr val="FFFFFF"/>
                </a:solidFill>
              </a:endParaRPr>
            </a:p>
          </p:txBody>
        </p:sp>
        <p:sp>
          <p:nvSpPr>
            <p:cNvPr id="49" name="Rectangle 14">
              <a:extLst>
                <a:ext uri="{FF2B5EF4-FFF2-40B4-BE49-F238E27FC236}">
                  <a16:creationId xmlns:a16="http://schemas.microsoft.com/office/drawing/2014/main" id="{0D5FFC8F-CA47-F966-A3AF-CFB74DD7471F}"/>
                </a:ext>
              </a:extLst>
            </p:cNvPr>
            <p:cNvSpPr/>
            <p:nvPr/>
          </p:nvSpPr>
          <p:spPr>
            <a:xfrm>
              <a:off x="10247875" y="4350665"/>
              <a:ext cx="545114" cy="1955244"/>
            </a:xfrm>
            <a:prstGeom prst="rect">
              <a:avLst/>
            </a:prstGeom>
            <a:solidFill>
              <a:srgbClr val="606060"/>
            </a:solidFill>
            <a:ln w="12700">
              <a:miter lim="400000"/>
            </a:ln>
          </p:spPr>
          <p:txBody>
            <a:bodyPr lIns="38100" tIns="38100" rIns="38100" bIns="38100" anchor="ctr"/>
            <a:lstStyle/>
            <a:p>
              <a:endParaRPr lang="en-US" sz="3000">
                <a:solidFill>
                  <a:srgbClr val="FFFFFF"/>
                </a:solidFill>
              </a:endParaRPr>
            </a:p>
          </p:txBody>
        </p:sp>
        <p:sp>
          <p:nvSpPr>
            <p:cNvPr id="50" name="Freeform: Shape 49">
              <a:extLst>
                <a:ext uri="{FF2B5EF4-FFF2-40B4-BE49-F238E27FC236}">
                  <a16:creationId xmlns:a16="http://schemas.microsoft.com/office/drawing/2014/main" id="{FFCE6EA0-054B-83C3-4119-04A6178001AD}"/>
                </a:ext>
              </a:extLst>
            </p:cNvPr>
            <p:cNvSpPr/>
            <p:nvPr/>
          </p:nvSpPr>
          <p:spPr>
            <a:xfrm>
              <a:off x="8477917" y="4705622"/>
              <a:ext cx="545114" cy="1600287"/>
            </a:xfrm>
            <a:custGeom>
              <a:avLst/>
              <a:gdLst>
                <a:gd name="connsiteX0" fmla="*/ 149633 w 545114"/>
                <a:gd name="connsiteY0" fmla="*/ 0 h 1600287"/>
                <a:gd name="connsiteX1" fmla="*/ 545113 w 545114"/>
                <a:gd name="connsiteY1" fmla="*/ 0 h 1600287"/>
                <a:gd name="connsiteX2" fmla="*/ 545113 w 545114"/>
                <a:gd name="connsiteY2" fmla="*/ 177794 h 1600287"/>
                <a:gd name="connsiteX3" fmla="*/ 545114 w 545114"/>
                <a:gd name="connsiteY3" fmla="*/ 177794 h 1600287"/>
                <a:gd name="connsiteX4" fmla="*/ 545114 w 545114"/>
                <a:gd name="connsiteY4" fmla="*/ 1600287 h 1600287"/>
                <a:gd name="connsiteX5" fmla="*/ 0 w 545114"/>
                <a:gd name="connsiteY5" fmla="*/ 1600287 h 1600287"/>
                <a:gd name="connsiteX6" fmla="*/ 0 w 545114"/>
                <a:gd name="connsiteY6" fmla="*/ 177794 h 1600287"/>
                <a:gd name="connsiteX7" fmla="*/ 149633 w 545114"/>
                <a:gd name="connsiteY7" fmla="*/ 177794 h 1600287"/>
                <a:gd name="connsiteX0" fmla="*/ 149633 w 545114"/>
                <a:gd name="connsiteY0" fmla="*/ 0 h 1600287"/>
                <a:gd name="connsiteX1" fmla="*/ 545113 w 545114"/>
                <a:gd name="connsiteY1" fmla="*/ 0 h 1600287"/>
                <a:gd name="connsiteX2" fmla="*/ 545113 w 545114"/>
                <a:gd name="connsiteY2" fmla="*/ 177794 h 1600287"/>
                <a:gd name="connsiteX3" fmla="*/ 545114 w 545114"/>
                <a:gd name="connsiteY3" fmla="*/ 177794 h 1600287"/>
                <a:gd name="connsiteX4" fmla="*/ 545114 w 545114"/>
                <a:gd name="connsiteY4" fmla="*/ 1600287 h 1600287"/>
                <a:gd name="connsiteX5" fmla="*/ 0 w 545114"/>
                <a:gd name="connsiteY5" fmla="*/ 1600287 h 1600287"/>
                <a:gd name="connsiteX6" fmla="*/ 0 w 545114"/>
                <a:gd name="connsiteY6" fmla="*/ 177794 h 1600287"/>
                <a:gd name="connsiteX7" fmla="*/ 149633 w 545114"/>
                <a:gd name="connsiteY7" fmla="*/ 177794 h 1600287"/>
                <a:gd name="connsiteX8" fmla="*/ 149633 w 545114"/>
                <a:gd name="connsiteY8" fmla="*/ 0 h 1600287"/>
                <a:gd name="connsiteX0" fmla="*/ 149633 w 545114"/>
                <a:gd name="connsiteY0" fmla="*/ 0 h 1600287"/>
                <a:gd name="connsiteX1" fmla="*/ 545113 w 545114"/>
                <a:gd name="connsiteY1" fmla="*/ 0 h 1600287"/>
                <a:gd name="connsiteX2" fmla="*/ 545113 w 545114"/>
                <a:gd name="connsiteY2" fmla="*/ 177794 h 1600287"/>
                <a:gd name="connsiteX3" fmla="*/ 545114 w 545114"/>
                <a:gd name="connsiteY3" fmla="*/ 177794 h 1600287"/>
                <a:gd name="connsiteX4" fmla="*/ 545114 w 545114"/>
                <a:gd name="connsiteY4" fmla="*/ 1600287 h 1600287"/>
                <a:gd name="connsiteX5" fmla="*/ 0 w 545114"/>
                <a:gd name="connsiteY5" fmla="*/ 1600287 h 1600287"/>
                <a:gd name="connsiteX6" fmla="*/ 0 w 545114"/>
                <a:gd name="connsiteY6" fmla="*/ 177794 h 1600287"/>
                <a:gd name="connsiteX7" fmla="*/ 149633 w 545114"/>
                <a:gd name="connsiteY7" fmla="*/ 0 h 1600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5114" h="1600287">
                  <a:moveTo>
                    <a:pt x="149633" y="0"/>
                  </a:moveTo>
                  <a:lnTo>
                    <a:pt x="545113" y="0"/>
                  </a:lnTo>
                  <a:lnTo>
                    <a:pt x="545113" y="177794"/>
                  </a:lnTo>
                  <a:lnTo>
                    <a:pt x="545114" y="177794"/>
                  </a:lnTo>
                  <a:lnTo>
                    <a:pt x="545114" y="1600287"/>
                  </a:lnTo>
                  <a:lnTo>
                    <a:pt x="0" y="1600287"/>
                  </a:lnTo>
                  <a:lnTo>
                    <a:pt x="0" y="177794"/>
                  </a:lnTo>
                  <a:lnTo>
                    <a:pt x="149633" y="0"/>
                  </a:lnTo>
                  <a:close/>
                </a:path>
              </a:pathLst>
            </a:custGeom>
            <a:solidFill>
              <a:srgbClr val="424242"/>
            </a:solidFill>
            <a:ln w="12700">
              <a:miter lim="400000"/>
            </a:ln>
          </p:spPr>
          <p:txBody>
            <a:bodyPr wrap="square" lIns="38100" tIns="38100" rIns="38100" bIns="38100" anchor="ctr">
              <a:noAutofit/>
            </a:bodyPr>
            <a:lstStyle/>
            <a:p>
              <a:endParaRPr lang="en-US" sz="3000">
                <a:solidFill>
                  <a:srgbClr val="FFFFFF"/>
                </a:solidFill>
              </a:endParaRPr>
            </a:p>
          </p:txBody>
        </p:sp>
        <p:sp>
          <p:nvSpPr>
            <p:cNvPr id="51" name="Shape">
              <a:extLst>
                <a:ext uri="{FF2B5EF4-FFF2-40B4-BE49-F238E27FC236}">
                  <a16:creationId xmlns:a16="http://schemas.microsoft.com/office/drawing/2014/main" id="{8DEA42FA-B20C-C467-FA09-E4DAEEFFC829}"/>
                </a:ext>
              </a:extLst>
            </p:cNvPr>
            <p:cNvSpPr/>
            <p:nvPr/>
          </p:nvSpPr>
          <p:spPr>
            <a:xfrm>
              <a:off x="8477916" y="3133503"/>
              <a:ext cx="2315073" cy="1749913"/>
            </a:xfrm>
            <a:custGeom>
              <a:avLst/>
              <a:gdLst/>
              <a:ahLst/>
              <a:cxnLst>
                <a:cxn ang="0">
                  <a:pos x="wd2" y="hd2"/>
                </a:cxn>
                <a:cxn ang="5400000">
                  <a:pos x="wd2" y="hd2"/>
                </a:cxn>
                <a:cxn ang="10800000">
                  <a:pos x="wd2" y="hd2"/>
                </a:cxn>
                <a:cxn ang="16200000">
                  <a:pos x="wd2" y="hd2"/>
                </a:cxn>
              </a:cxnLst>
              <a:rect l="0" t="0" r="r" b="b"/>
              <a:pathLst>
                <a:path w="21600" h="21600" extrusionOk="0">
                  <a:moveTo>
                    <a:pt x="5490" y="0"/>
                  </a:moveTo>
                  <a:lnTo>
                    <a:pt x="21600" y="15024"/>
                  </a:lnTo>
                  <a:lnTo>
                    <a:pt x="17761" y="16195"/>
                  </a:lnTo>
                  <a:cubicBezTo>
                    <a:pt x="17332" y="16324"/>
                    <a:pt x="16947" y="16348"/>
                    <a:pt x="16611" y="16264"/>
                  </a:cubicBezTo>
                  <a:cubicBezTo>
                    <a:pt x="16275" y="16180"/>
                    <a:pt x="15980" y="16032"/>
                    <a:pt x="15726" y="15815"/>
                  </a:cubicBezTo>
                  <a:lnTo>
                    <a:pt x="13097" y="13142"/>
                  </a:lnTo>
                  <a:lnTo>
                    <a:pt x="4978" y="15612"/>
                  </a:lnTo>
                  <a:lnTo>
                    <a:pt x="5086" y="19056"/>
                  </a:lnTo>
                  <a:cubicBezTo>
                    <a:pt x="5079" y="19313"/>
                    <a:pt x="4978" y="19574"/>
                    <a:pt x="4780" y="19841"/>
                  </a:cubicBezTo>
                  <a:cubicBezTo>
                    <a:pt x="4582" y="20108"/>
                    <a:pt x="4280" y="20301"/>
                    <a:pt x="3869" y="20424"/>
                  </a:cubicBezTo>
                  <a:lnTo>
                    <a:pt x="0" y="21600"/>
                  </a:lnTo>
                  <a:lnTo>
                    <a:pt x="422" y="1541"/>
                  </a:lnTo>
                  <a:lnTo>
                    <a:pt x="5490" y="0"/>
                  </a:lnTo>
                  <a:close/>
                  <a:moveTo>
                    <a:pt x="4881" y="12495"/>
                  </a:moveTo>
                  <a:lnTo>
                    <a:pt x="10729" y="10716"/>
                  </a:lnTo>
                  <a:lnTo>
                    <a:pt x="6603" y="6517"/>
                  </a:lnTo>
                  <a:cubicBezTo>
                    <a:pt x="6319" y="6255"/>
                    <a:pt x="6001" y="5943"/>
                    <a:pt x="5650" y="5583"/>
                  </a:cubicBezTo>
                  <a:cubicBezTo>
                    <a:pt x="5299" y="5222"/>
                    <a:pt x="4933" y="4822"/>
                    <a:pt x="4552" y="4392"/>
                  </a:cubicBezTo>
                  <a:cubicBezTo>
                    <a:pt x="4623" y="4926"/>
                    <a:pt x="4672" y="5430"/>
                    <a:pt x="4690" y="5894"/>
                  </a:cubicBezTo>
                  <a:cubicBezTo>
                    <a:pt x="4709" y="6363"/>
                    <a:pt x="4717" y="6769"/>
                    <a:pt x="4705" y="7119"/>
                  </a:cubicBezTo>
                  <a:lnTo>
                    <a:pt x="4881" y="12495"/>
                  </a:lnTo>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grpSp>
      <p:grpSp>
        <p:nvGrpSpPr>
          <p:cNvPr id="24" name="Group 23">
            <a:extLst>
              <a:ext uri="{FF2B5EF4-FFF2-40B4-BE49-F238E27FC236}">
                <a16:creationId xmlns:a16="http://schemas.microsoft.com/office/drawing/2014/main" id="{DA77394B-2EBE-2F95-171B-AD7D1A807B91}"/>
              </a:ext>
            </a:extLst>
          </p:cNvPr>
          <p:cNvGrpSpPr/>
          <p:nvPr/>
        </p:nvGrpSpPr>
        <p:grpSpPr>
          <a:xfrm>
            <a:off x="929096" y="3133503"/>
            <a:ext cx="2315073" cy="3172406"/>
            <a:chOff x="8477916" y="3133503"/>
            <a:chExt cx="2315073" cy="3172406"/>
          </a:xfrm>
        </p:grpSpPr>
        <p:sp>
          <p:nvSpPr>
            <p:cNvPr id="25" name="Rectangle 14">
              <a:extLst>
                <a:ext uri="{FF2B5EF4-FFF2-40B4-BE49-F238E27FC236}">
                  <a16:creationId xmlns:a16="http://schemas.microsoft.com/office/drawing/2014/main" id="{6B5DC919-37F1-B32D-6062-1DE820226DCF}"/>
                </a:ext>
              </a:extLst>
            </p:cNvPr>
            <p:cNvSpPr/>
            <p:nvPr/>
          </p:nvSpPr>
          <p:spPr>
            <a:xfrm>
              <a:off x="8964560" y="3429000"/>
              <a:ext cx="1091604" cy="2876909"/>
            </a:xfrm>
            <a:custGeom>
              <a:avLst/>
              <a:gdLst>
                <a:gd name="connsiteX0" fmla="*/ 0 w 1091604"/>
                <a:gd name="connsiteY0" fmla="*/ 0 h 2876909"/>
                <a:gd name="connsiteX1" fmla="*/ 1091604 w 1091604"/>
                <a:gd name="connsiteY1" fmla="*/ 0 h 2876909"/>
                <a:gd name="connsiteX2" fmla="*/ 1091604 w 1091604"/>
                <a:gd name="connsiteY2" fmla="*/ 2876909 h 2876909"/>
                <a:gd name="connsiteX3" fmla="*/ 0 w 1091604"/>
                <a:gd name="connsiteY3" fmla="*/ 2876909 h 2876909"/>
                <a:gd name="connsiteX4" fmla="*/ 0 w 1091604"/>
                <a:gd name="connsiteY4" fmla="*/ 0 h 2876909"/>
                <a:gd name="connsiteX0" fmla="*/ 0 w 1091604"/>
                <a:gd name="connsiteY0" fmla="*/ 0 h 2876909"/>
                <a:gd name="connsiteX1" fmla="*/ 1091604 w 1091604"/>
                <a:gd name="connsiteY1" fmla="*/ 0 h 2876909"/>
                <a:gd name="connsiteX2" fmla="*/ 1087355 w 1091604"/>
                <a:gd name="connsiteY2" fmla="*/ 565826 h 2876909"/>
                <a:gd name="connsiteX3" fmla="*/ 1091604 w 1091604"/>
                <a:gd name="connsiteY3" fmla="*/ 2876909 h 2876909"/>
                <a:gd name="connsiteX4" fmla="*/ 0 w 1091604"/>
                <a:gd name="connsiteY4" fmla="*/ 2876909 h 2876909"/>
                <a:gd name="connsiteX5" fmla="*/ 0 w 1091604"/>
                <a:gd name="connsiteY5" fmla="*/ 0 h 2876909"/>
                <a:gd name="connsiteX0" fmla="*/ 0 w 1091604"/>
                <a:gd name="connsiteY0" fmla="*/ 0 h 2876909"/>
                <a:gd name="connsiteX1" fmla="*/ 1087355 w 1091604"/>
                <a:gd name="connsiteY1" fmla="*/ 565826 h 2876909"/>
                <a:gd name="connsiteX2" fmla="*/ 1091604 w 1091604"/>
                <a:gd name="connsiteY2" fmla="*/ 2876909 h 2876909"/>
                <a:gd name="connsiteX3" fmla="*/ 0 w 1091604"/>
                <a:gd name="connsiteY3" fmla="*/ 2876909 h 2876909"/>
                <a:gd name="connsiteX4" fmla="*/ 0 w 1091604"/>
                <a:gd name="connsiteY4" fmla="*/ 0 h 2876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1604" h="2876909">
                  <a:moveTo>
                    <a:pt x="0" y="0"/>
                  </a:moveTo>
                  <a:lnTo>
                    <a:pt x="1087355" y="565826"/>
                  </a:lnTo>
                  <a:cubicBezTo>
                    <a:pt x="1088771" y="1336187"/>
                    <a:pt x="1090188" y="2106548"/>
                    <a:pt x="1091604" y="2876909"/>
                  </a:cubicBezTo>
                  <a:lnTo>
                    <a:pt x="0" y="2876909"/>
                  </a:lnTo>
                  <a:lnTo>
                    <a:pt x="0" y="0"/>
                  </a:lnTo>
                  <a:close/>
                </a:path>
              </a:pathLst>
            </a:custGeom>
            <a:solidFill>
              <a:srgbClr val="232323"/>
            </a:solidFill>
            <a:ln w="12700">
              <a:miter lim="400000"/>
            </a:ln>
          </p:spPr>
          <p:txBody>
            <a:bodyPr lIns="38100" tIns="38100" rIns="38100" bIns="38100" anchor="ctr"/>
            <a:lstStyle/>
            <a:p>
              <a:endParaRPr lang="en-US" sz="3000">
                <a:solidFill>
                  <a:srgbClr val="FFFFFF"/>
                </a:solidFill>
              </a:endParaRPr>
            </a:p>
          </p:txBody>
        </p:sp>
        <p:sp>
          <p:nvSpPr>
            <p:cNvPr id="26" name="Rectangle 14">
              <a:extLst>
                <a:ext uri="{FF2B5EF4-FFF2-40B4-BE49-F238E27FC236}">
                  <a16:creationId xmlns:a16="http://schemas.microsoft.com/office/drawing/2014/main" id="{71FE0454-D99B-09F5-60EA-70FF26F4420D}"/>
                </a:ext>
              </a:extLst>
            </p:cNvPr>
            <p:cNvSpPr/>
            <p:nvPr/>
          </p:nvSpPr>
          <p:spPr>
            <a:xfrm>
              <a:off x="9881644" y="4111557"/>
              <a:ext cx="454018" cy="2194352"/>
            </a:xfrm>
            <a:prstGeom prst="rect">
              <a:avLst/>
            </a:prstGeom>
            <a:solidFill>
              <a:srgbClr val="424242"/>
            </a:solidFill>
            <a:ln w="12700">
              <a:miter lim="400000"/>
            </a:ln>
          </p:spPr>
          <p:txBody>
            <a:bodyPr lIns="38100" tIns="38100" rIns="38100" bIns="38100" anchor="ctr"/>
            <a:lstStyle/>
            <a:p>
              <a:endParaRPr lang="en-US" sz="3000">
                <a:solidFill>
                  <a:srgbClr val="FFFFFF"/>
                </a:solidFill>
              </a:endParaRPr>
            </a:p>
          </p:txBody>
        </p:sp>
        <p:sp>
          <p:nvSpPr>
            <p:cNvPr id="27" name="Rectangle 14">
              <a:extLst>
                <a:ext uri="{FF2B5EF4-FFF2-40B4-BE49-F238E27FC236}">
                  <a16:creationId xmlns:a16="http://schemas.microsoft.com/office/drawing/2014/main" id="{19ABB369-F80A-1AB7-A185-71320C8B1954}"/>
                </a:ext>
              </a:extLst>
            </p:cNvPr>
            <p:cNvSpPr/>
            <p:nvPr/>
          </p:nvSpPr>
          <p:spPr>
            <a:xfrm>
              <a:off x="10247875" y="4350665"/>
              <a:ext cx="545114" cy="1955244"/>
            </a:xfrm>
            <a:prstGeom prst="rect">
              <a:avLst/>
            </a:prstGeom>
            <a:solidFill>
              <a:srgbClr val="606060"/>
            </a:solidFill>
            <a:ln w="12700">
              <a:miter lim="400000"/>
            </a:ln>
          </p:spPr>
          <p:txBody>
            <a:bodyPr lIns="38100" tIns="38100" rIns="38100" bIns="38100" anchor="ctr"/>
            <a:lstStyle/>
            <a:p>
              <a:endParaRPr lang="en-US" sz="3000">
                <a:solidFill>
                  <a:srgbClr val="FFFFFF"/>
                </a:solidFill>
              </a:endParaRPr>
            </a:p>
          </p:txBody>
        </p:sp>
        <p:sp>
          <p:nvSpPr>
            <p:cNvPr id="28" name="Freeform: Shape 27">
              <a:extLst>
                <a:ext uri="{FF2B5EF4-FFF2-40B4-BE49-F238E27FC236}">
                  <a16:creationId xmlns:a16="http://schemas.microsoft.com/office/drawing/2014/main" id="{071262E8-4C45-A987-F154-E1A6DA1806D3}"/>
                </a:ext>
              </a:extLst>
            </p:cNvPr>
            <p:cNvSpPr/>
            <p:nvPr/>
          </p:nvSpPr>
          <p:spPr>
            <a:xfrm>
              <a:off x="8477917" y="4705622"/>
              <a:ext cx="545114" cy="1600287"/>
            </a:xfrm>
            <a:custGeom>
              <a:avLst/>
              <a:gdLst>
                <a:gd name="connsiteX0" fmla="*/ 149633 w 545114"/>
                <a:gd name="connsiteY0" fmla="*/ 0 h 1600287"/>
                <a:gd name="connsiteX1" fmla="*/ 545113 w 545114"/>
                <a:gd name="connsiteY1" fmla="*/ 0 h 1600287"/>
                <a:gd name="connsiteX2" fmla="*/ 545113 w 545114"/>
                <a:gd name="connsiteY2" fmla="*/ 177794 h 1600287"/>
                <a:gd name="connsiteX3" fmla="*/ 545114 w 545114"/>
                <a:gd name="connsiteY3" fmla="*/ 177794 h 1600287"/>
                <a:gd name="connsiteX4" fmla="*/ 545114 w 545114"/>
                <a:gd name="connsiteY4" fmla="*/ 1600287 h 1600287"/>
                <a:gd name="connsiteX5" fmla="*/ 0 w 545114"/>
                <a:gd name="connsiteY5" fmla="*/ 1600287 h 1600287"/>
                <a:gd name="connsiteX6" fmla="*/ 0 w 545114"/>
                <a:gd name="connsiteY6" fmla="*/ 177794 h 1600287"/>
                <a:gd name="connsiteX7" fmla="*/ 149633 w 545114"/>
                <a:gd name="connsiteY7" fmla="*/ 177794 h 1600287"/>
                <a:gd name="connsiteX0" fmla="*/ 149633 w 545114"/>
                <a:gd name="connsiteY0" fmla="*/ 0 h 1600287"/>
                <a:gd name="connsiteX1" fmla="*/ 545113 w 545114"/>
                <a:gd name="connsiteY1" fmla="*/ 0 h 1600287"/>
                <a:gd name="connsiteX2" fmla="*/ 545113 w 545114"/>
                <a:gd name="connsiteY2" fmla="*/ 177794 h 1600287"/>
                <a:gd name="connsiteX3" fmla="*/ 545114 w 545114"/>
                <a:gd name="connsiteY3" fmla="*/ 177794 h 1600287"/>
                <a:gd name="connsiteX4" fmla="*/ 545114 w 545114"/>
                <a:gd name="connsiteY4" fmla="*/ 1600287 h 1600287"/>
                <a:gd name="connsiteX5" fmla="*/ 0 w 545114"/>
                <a:gd name="connsiteY5" fmla="*/ 1600287 h 1600287"/>
                <a:gd name="connsiteX6" fmla="*/ 0 w 545114"/>
                <a:gd name="connsiteY6" fmla="*/ 177794 h 1600287"/>
                <a:gd name="connsiteX7" fmla="*/ 149633 w 545114"/>
                <a:gd name="connsiteY7" fmla="*/ 177794 h 1600287"/>
                <a:gd name="connsiteX8" fmla="*/ 149633 w 545114"/>
                <a:gd name="connsiteY8" fmla="*/ 0 h 1600287"/>
                <a:gd name="connsiteX0" fmla="*/ 149633 w 545114"/>
                <a:gd name="connsiteY0" fmla="*/ 0 h 1600287"/>
                <a:gd name="connsiteX1" fmla="*/ 545113 w 545114"/>
                <a:gd name="connsiteY1" fmla="*/ 0 h 1600287"/>
                <a:gd name="connsiteX2" fmla="*/ 545113 w 545114"/>
                <a:gd name="connsiteY2" fmla="*/ 177794 h 1600287"/>
                <a:gd name="connsiteX3" fmla="*/ 545114 w 545114"/>
                <a:gd name="connsiteY3" fmla="*/ 177794 h 1600287"/>
                <a:gd name="connsiteX4" fmla="*/ 545114 w 545114"/>
                <a:gd name="connsiteY4" fmla="*/ 1600287 h 1600287"/>
                <a:gd name="connsiteX5" fmla="*/ 0 w 545114"/>
                <a:gd name="connsiteY5" fmla="*/ 1600287 h 1600287"/>
                <a:gd name="connsiteX6" fmla="*/ 0 w 545114"/>
                <a:gd name="connsiteY6" fmla="*/ 177794 h 1600287"/>
                <a:gd name="connsiteX7" fmla="*/ 149633 w 545114"/>
                <a:gd name="connsiteY7" fmla="*/ 0 h 1600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5114" h="1600287">
                  <a:moveTo>
                    <a:pt x="149633" y="0"/>
                  </a:moveTo>
                  <a:lnTo>
                    <a:pt x="545113" y="0"/>
                  </a:lnTo>
                  <a:lnTo>
                    <a:pt x="545113" y="177794"/>
                  </a:lnTo>
                  <a:lnTo>
                    <a:pt x="545114" y="177794"/>
                  </a:lnTo>
                  <a:lnTo>
                    <a:pt x="545114" y="1600287"/>
                  </a:lnTo>
                  <a:lnTo>
                    <a:pt x="0" y="1600287"/>
                  </a:lnTo>
                  <a:lnTo>
                    <a:pt x="0" y="177794"/>
                  </a:lnTo>
                  <a:lnTo>
                    <a:pt x="149633" y="0"/>
                  </a:lnTo>
                  <a:close/>
                </a:path>
              </a:pathLst>
            </a:custGeom>
            <a:solidFill>
              <a:srgbClr val="424242"/>
            </a:solidFill>
            <a:ln w="12700">
              <a:miter lim="400000"/>
            </a:ln>
          </p:spPr>
          <p:txBody>
            <a:bodyPr wrap="square" lIns="38100" tIns="38100" rIns="38100" bIns="38100" anchor="ctr">
              <a:noAutofit/>
            </a:bodyPr>
            <a:lstStyle/>
            <a:p>
              <a:endParaRPr lang="en-US" sz="3000">
                <a:solidFill>
                  <a:srgbClr val="FFFFFF"/>
                </a:solidFill>
              </a:endParaRPr>
            </a:p>
          </p:txBody>
        </p:sp>
        <p:sp>
          <p:nvSpPr>
            <p:cNvPr id="29" name="Shape">
              <a:extLst>
                <a:ext uri="{FF2B5EF4-FFF2-40B4-BE49-F238E27FC236}">
                  <a16:creationId xmlns:a16="http://schemas.microsoft.com/office/drawing/2014/main" id="{40205383-6855-55E8-EEE7-3CC7C04093E0}"/>
                </a:ext>
              </a:extLst>
            </p:cNvPr>
            <p:cNvSpPr/>
            <p:nvPr/>
          </p:nvSpPr>
          <p:spPr>
            <a:xfrm>
              <a:off x="8477916" y="3133503"/>
              <a:ext cx="2315073" cy="1749913"/>
            </a:xfrm>
            <a:custGeom>
              <a:avLst/>
              <a:gdLst/>
              <a:ahLst/>
              <a:cxnLst>
                <a:cxn ang="0">
                  <a:pos x="wd2" y="hd2"/>
                </a:cxn>
                <a:cxn ang="5400000">
                  <a:pos x="wd2" y="hd2"/>
                </a:cxn>
                <a:cxn ang="10800000">
                  <a:pos x="wd2" y="hd2"/>
                </a:cxn>
                <a:cxn ang="16200000">
                  <a:pos x="wd2" y="hd2"/>
                </a:cxn>
              </a:cxnLst>
              <a:rect l="0" t="0" r="r" b="b"/>
              <a:pathLst>
                <a:path w="21600" h="21600" extrusionOk="0">
                  <a:moveTo>
                    <a:pt x="5490" y="0"/>
                  </a:moveTo>
                  <a:lnTo>
                    <a:pt x="21600" y="15024"/>
                  </a:lnTo>
                  <a:lnTo>
                    <a:pt x="17761" y="16195"/>
                  </a:lnTo>
                  <a:cubicBezTo>
                    <a:pt x="17332" y="16324"/>
                    <a:pt x="16947" y="16348"/>
                    <a:pt x="16611" y="16264"/>
                  </a:cubicBezTo>
                  <a:cubicBezTo>
                    <a:pt x="16275" y="16180"/>
                    <a:pt x="15980" y="16032"/>
                    <a:pt x="15726" y="15815"/>
                  </a:cubicBezTo>
                  <a:lnTo>
                    <a:pt x="13097" y="13142"/>
                  </a:lnTo>
                  <a:lnTo>
                    <a:pt x="4978" y="15612"/>
                  </a:lnTo>
                  <a:lnTo>
                    <a:pt x="5086" y="19056"/>
                  </a:lnTo>
                  <a:cubicBezTo>
                    <a:pt x="5079" y="19313"/>
                    <a:pt x="4978" y="19574"/>
                    <a:pt x="4780" y="19841"/>
                  </a:cubicBezTo>
                  <a:cubicBezTo>
                    <a:pt x="4582" y="20108"/>
                    <a:pt x="4280" y="20301"/>
                    <a:pt x="3869" y="20424"/>
                  </a:cubicBezTo>
                  <a:lnTo>
                    <a:pt x="0" y="21600"/>
                  </a:lnTo>
                  <a:lnTo>
                    <a:pt x="422" y="1541"/>
                  </a:lnTo>
                  <a:lnTo>
                    <a:pt x="5490" y="0"/>
                  </a:lnTo>
                  <a:close/>
                  <a:moveTo>
                    <a:pt x="4881" y="12495"/>
                  </a:moveTo>
                  <a:lnTo>
                    <a:pt x="10729" y="10716"/>
                  </a:lnTo>
                  <a:lnTo>
                    <a:pt x="6603" y="6517"/>
                  </a:lnTo>
                  <a:cubicBezTo>
                    <a:pt x="6319" y="6255"/>
                    <a:pt x="6001" y="5943"/>
                    <a:pt x="5650" y="5583"/>
                  </a:cubicBezTo>
                  <a:cubicBezTo>
                    <a:pt x="5299" y="5222"/>
                    <a:pt x="4933" y="4822"/>
                    <a:pt x="4552" y="4392"/>
                  </a:cubicBezTo>
                  <a:cubicBezTo>
                    <a:pt x="4623" y="4926"/>
                    <a:pt x="4672" y="5430"/>
                    <a:pt x="4690" y="5894"/>
                  </a:cubicBezTo>
                  <a:cubicBezTo>
                    <a:pt x="4709" y="6363"/>
                    <a:pt x="4717" y="6769"/>
                    <a:pt x="4705" y="7119"/>
                  </a:cubicBezTo>
                  <a:lnTo>
                    <a:pt x="4881" y="12495"/>
                  </a:lnTo>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142172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AIDA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4815676" y="2300747"/>
            <a:ext cx="7376324" cy="4005163"/>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8AC57DF-44B7-DB92-EA04-296D5646FE85}"/>
              </a:ext>
            </a:extLst>
          </p:cNvPr>
          <p:cNvSpPr txBox="1"/>
          <p:nvPr/>
        </p:nvSpPr>
        <p:spPr>
          <a:xfrm>
            <a:off x="5345215" y="1057471"/>
            <a:ext cx="3922609" cy="707886"/>
          </a:xfrm>
          <a:prstGeom prst="rect">
            <a:avLst/>
          </a:prstGeom>
          <a:noFill/>
        </p:spPr>
        <p:txBody>
          <a:bodyPr wrap="square" lIns="0" rIns="0" rtlCol="0" anchor="b">
            <a:spAutoFit/>
          </a:bodyPr>
          <a:lstStyle/>
          <a:p>
            <a:r>
              <a:rPr lang="en-US" sz="4000" b="1" cap="all" noProof="1">
                <a:solidFill>
                  <a:schemeClr val="accent6">
                    <a:lumMod val="75000"/>
                  </a:schemeClr>
                </a:solidFill>
              </a:rPr>
              <a:t>Attention</a:t>
            </a:r>
          </a:p>
        </p:txBody>
      </p:sp>
      <p:sp>
        <p:nvSpPr>
          <p:cNvPr id="7" name="TextBox 6">
            <a:extLst>
              <a:ext uri="{FF2B5EF4-FFF2-40B4-BE49-F238E27FC236}">
                <a16:creationId xmlns:a16="http://schemas.microsoft.com/office/drawing/2014/main" id="{1241A13D-A63D-DEC5-2D73-DE90F8115EFF}"/>
              </a:ext>
            </a:extLst>
          </p:cNvPr>
          <p:cNvSpPr txBox="1"/>
          <p:nvPr/>
        </p:nvSpPr>
        <p:spPr>
          <a:xfrm>
            <a:off x="5345216" y="2949111"/>
            <a:ext cx="6317244" cy="2708434"/>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5345215" y="1776481"/>
            <a:ext cx="6924674" cy="400110"/>
          </a:xfrm>
          <a:prstGeom prst="rect">
            <a:avLst/>
          </a:prstGeom>
          <a:noFill/>
        </p:spPr>
        <p:txBody>
          <a:bodyPr wrap="square" lIns="0" anchor="ctr">
            <a:spAutoFit/>
          </a:bodyPr>
          <a:lstStyle/>
          <a:p>
            <a:r>
              <a:rPr lang="en-US" sz="2000" b="1" i="0" dirty="0">
                <a:solidFill>
                  <a:srgbClr val="374151"/>
                </a:solidFill>
                <a:effectLst/>
                <a:latin typeface="Söhne"/>
              </a:rPr>
              <a:t>Standing out amidst the noise.</a:t>
            </a:r>
            <a:endParaRPr lang="en-US" sz="2000" b="1" dirty="0"/>
          </a:p>
        </p:txBody>
      </p:sp>
      <p:grpSp>
        <p:nvGrpSpPr>
          <p:cNvPr id="17" name="Group 16">
            <a:extLst>
              <a:ext uri="{FF2B5EF4-FFF2-40B4-BE49-F238E27FC236}">
                <a16:creationId xmlns:a16="http://schemas.microsoft.com/office/drawing/2014/main" id="{9580D5AA-500A-13E2-1230-B882A66FD531}"/>
              </a:ext>
            </a:extLst>
          </p:cNvPr>
          <p:cNvGrpSpPr/>
          <p:nvPr/>
        </p:nvGrpSpPr>
        <p:grpSpPr>
          <a:xfrm>
            <a:off x="698362" y="1620829"/>
            <a:ext cx="3418953" cy="4685081"/>
            <a:chOff x="1393030" y="3133503"/>
            <a:chExt cx="2315074" cy="3172407"/>
          </a:xfrm>
        </p:grpSpPr>
        <p:sp>
          <p:nvSpPr>
            <p:cNvPr id="18" name="Freeform: Shape 17">
              <a:extLst>
                <a:ext uri="{FF2B5EF4-FFF2-40B4-BE49-F238E27FC236}">
                  <a16:creationId xmlns:a16="http://schemas.microsoft.com/office/drawing/2014/main" id="{A3E6A989-2419-B38A-1902-05B694D210F1}"/>
                </a:ext>
              </a:extLst>
            </p:cNvPr>
            <p:cNvSpPr/>
            <p:nvPr/>
          </p:nvSpPr>
          <p:spPr>
            <a:xfrm>
              <a:off x="1722662" y="3429000"/>
              <a:ext cx="1181100" cy="2876910"/>
            </a:xfrm>
            <a:custGeom>
              <a:avLst/>
              <a:gdLst>
                <a:gd name="connsiteX0" fmla="*/ 0 w 1181100"/>
                <a:gd name="connsiteY0" fmla="*/ 0 h 2876910"/>
                <a:gd name="connsiteX1" fmla="*/ 549051 w 1181100"/>
                <a:gd name="connsiteY1" fmla="*/ 0 h 2876910"/>
                <a:gd name="connsiteX2" fmla="*/ 1177701 w 1181100"/>
                <a:gd name="connsiteY2" fmla="*/ 438150 h 2876910"/>
                <a:gd name="connsiteX3" fmla="*/ 1181100 w 1181100"/>
                <a:gd name="connsiteY3" fmla="*/ 2776538 h 2876910"/>
                <a:gd name="connsiteX4" fmla="*/ 1180954 w 1181100"/>
                <a:gd name="connsiteY4" fmla="*/ 2776538 h 2876910"/>
                <a:gd name="connsiteX5" fmla="*/ 1181100 w 1181100"/>
                <a:gd name="connsiteY5" fmla="*/ 2876910 h 2876910"/>
                <a:gd name="connsiteX6" fmla="*/ 0 w 1181100"/>
                <a:gd name="connsiteY6" fmla="*/ 2876910 h 2876910"/>
                <a:gd name="connsiteX7" fmla="*/ 0 w 1181100"/>
                <a:gd name="connsiteY7" fmla="*/ 2776538 h 2876910"/>
                <a:gd name="connsiteX8" fmla="*/ 0 w 1181100"/>
                <a:gd name="connsiteY8" fmla="*/ 1755214 h 287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1100" h="2876910">
                  <a:moveTo>
                    <a:pt x="0" y="0"/>
                  </a:moveTo>
                  <a:lnTo>
                    <a:pt x="549051" y="0"/>
                  </a:lnTo>
                  <a:lnTo>
                    <a:pt x="1177701" y="438150"/>
                  </a:lnTo>
                  <a:lnTo>
                    <a:pt x="1181100" y="2776538"/>
                  </a:lnTo>
                  <a:lnTo>
                    <a:pt x="1180954" y="2776538"/>
                  </a:lnTo>
                  <a:lnTo>
                    <a:pt x="1181100" y="2876910"/>
                  </a:lnTo>
                  <a:lnTo>
                    <a:pt x="0" y="2876910"/>
                  </a:lnTo>
                  <a:lnTo>
                    <a:pt x="0" y="2776538"/>
                  </a:lnTo>
                  <a:lnTo>
                    <a:pt x="0" y="1755214"/>
                  </a:lnTo>
                  <a:close/>
                </a:path>
              </a:pathLst>
            </a:custGeom>
            <a:solidFill>
              <a:srgbClr val="232323"/>
            </a:solidFill>
            <a:ln w="12700">
              <a:miter lim="400000"/>
            </a:ln>
          </p:spPr>
          <p:txBody>
            <a:bodyPr wrap="square" lIns="38100" tIns="38100" rIns="38100" bIns="38100" anchor="ctr">
              <a:noAutofit/>
            </a:bodyPr>
            <a:lstStyle/>
            <a:p>
              <a:endParaRPr sz="3000">
                <a:solidFill>
                  <a:srgbClr val="FFFFFF"/>
                </a:solidFill>
              </a:endParaRPr>
            </a:p>
          </p:txBody>
        </p:sp>
        <p:sp>
          <p:nvSpPr>
            <p:cNvPr id="19" name="Freeform: Shape 18">
              <a:extLst>
                <a:ext uri="{FF2B5EF4-FFF2-40B4-BE49-F238E27FC236}">
                  <a16:creationId xmlns:a16="http://schemas.microsoft.com/office/drawing/2014/main" id="{4539DC74-5618-2891-CB76-B5D47528E82D}"/>
                </a:ext>
              </a:extLst>
            </p:cNvPr>
            <p:cNvSpPr/>
            <p:nvPr/>
          </p:nvSpPr>
          <p:spPr>
            <a:xfrm>
              <a:off x="1393030" y="4677315"/>
              <a:ext cx="545114" cy="1628595"/>
            </a:xfrm>
            <a:custGeom>
              <a:avLst/>
              <a:gdLst>
                <a:gd name="connsiteX0" fmla="*/ 545114 w 545114"/>
                <a:gd name="connsiteY0" fmla="*/ 0 h 1628595"/>
                <a:gd name="connsiteX1" fmla="*/ 545114 w 545114"/>
                <a:gd name="connsiteY1" fmla="*/ 35273 h 1628595"/>
                <a:gd name="connsiteX2" fmla="*/ 545114 w 545114"/>
                <a:gd name="connsiteY2" fmla="*/ 1593322 h 1628595"/>
                <a:gd name="connsiteX3" fmla="*/ 545114 w 545114"/>
                <a:gd name="connsiteY3" fmla="*/ 1628595 h 1628595"/>
                <a:gd name="connsiteX4" fmla="*/ 0 w 545114"/>
                <a:gd name="connsiteY4" fmla="*/ 1628595 h 1628595"/>
                <a:gd name="connsiteX5" fmla="*/ 0 w 545114"/>
                <a:gd name="connsiteY5" fmla="*/ 1593322 h 1628595"/>
                <a:gd name="connsiteX6" fmla="*/ 0 w 545114"/>
                <a:gd name="connsiteY6" fmla="*/ 241374 h 1628595"/>
                <a:gd name="connsiteX7" fmla="*/ 0 w 545114"/>
                <a:gd name="connsiteY7" fmla="*/ 206101 h 1628595"/>
                <a:gd name="connsiteX8" fmla="*/ 166477 w 545114"/>
                <a:gd name="connsiteY8" fmla="*/ 75393 h 1628595"/>
                <a:gd name="connsiteX9" fmla="*/ 403837 w 545114"/>
                <a:gd name="connsiteY9" fmla="*/ 75393 h 1628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5114" h="1628595">
                  <a:moveTo>
                    <a:pt x="545114" y="0"/>
                  </a:moveTo>
                  <a:lnTo>
                    <a:pt x="545114" y="35273"/>
                  </a:lnTo>
                  <a:lnTo>
                    <a:pt x="545114" y="1593322"/>
                  </a:lnTo>
                  <a:lnTo>
                    <a:pt x="545114" y="1628595"/>
                  </a:lnTo>
                  <a:lnTo>
                    <a:pt x="0" y="1628595"/>
                  </a:lnTo>
                  <a:lnTo>
                    <a:pt x="0" y="1593322"/>
                  </a:lnTo>
                  <a:lnTo>
                    <a:pt x="0" y="241374"/>
                  </a:lnTo>
                  <a:lnTo>
                    <a:pt x="0" y="206101"/>
                  </a:lnTo>
                  <a:lnTo>
                    <a:pt x="166477" y="75393"/>
                  </a:lnTo>
                  <a:lnTo>
                    <a:pt x="403837" y="75393"/>
                  </a:lnTo>
                  <a:close/>
                </a:path>
              </a:pathLst>
            </a:custGeom>
            <a:solidFill>
              <a:srgbClr val="60606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0" name="Freeform: Shape 19">
              <a:extLst>
                <a:ext uri="{FF2B5EF4-FFF2-40B4-BE49-F238E27FC236}">
                  <a16:creationId xmlns:a16="http://schemas.microsoft.com/office/drawing/2014/main" id="{6CB04965-CBA3-3874-9E42-F65AB376B71B}"/>
                </a:ext>
              </a:extLst>
            </p:cNvPr>
            <p:cNvSpPr/>
            <p:nvPr/>
          </p:nvSpPr>
          <p:spPr>
            <a:xfrm>
              <a:off x="2796758" y="4186239"/>
              <a:ext cx="536278" cy="2119671"/>
            </a:xfrm>
            <a:custGeom>
              <a:avLst/>
              <a:gdLst>
                <a:gd name="connsiteX0" fmla="*/ 0 w 536278"/>
                <a:gd name="connsiteY0" fmla="*/ 0 h 2119671"/>
                <a:gd name="connsiteX1" fmla="*/ 536278 w 536278"/>
                <a:gd name="connsiteY1" fmla="*/ 0 h 2119671"/>
                <a:gd name="connsiteX2" fmla="*/ 536278 w 536278"/>
                <a:gd name="connsiteY2" fmla="*/ 100371 h 2119671"/>
                <a:gd name="connsiteX3" fmla="*/ 536278 w 536278"/>
                <a:gd name="connsiteY3" fmla="*/ 2019300 h 2119671"/>
                <a:gd name="connsiteX4" fmla="*/ 536278 w 536278"/>
                <a:gd name="connsiteY4" fmla="*/ 2119671 h 2119671"/>
                <a:gd name="connsiteX5" fmla="*/ 0 w 536278"/>
                <a:gd name="connsiteY5" fmla="*/ 2119671 h 2119671"/>
                <a:gd name="connsiteX6" fmla="*/ 0 w 536278"/>
                <a:gd name="connsiteY6" fmla="*/ 2019300 h 2119671"/>
                <a:gd name="connsiteX7" fmla="*/ 0 w 536278"/>
                <a:gd name="connsiteY7" fmla="*/ 100371 h 211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6278" h="2119671">
                  <a:moveTo>
                    <a:pt x="0" y="0"/>
                  </a:moveTo>
                  <a:lnTo>
                    <a:pt x="536278" y="0"/>
                  </a:lnTo>
                  <a:lnTo>
                    <a:pt x="536278" y="100371"/>
                  </a:lnTo>
                  <a:lnTo>
                    <a:pt x="536278" y="2019300"/>
                  </a:lnTo>
                  <a:lnTo>
                    <a:pt x="536278" y="2119671"/>
                  </a:lnTo>
                  <a:lnTo>
                    <a:pt x="0" y="2119671"/>
                  </a:lnTo>
                  <a:lnTo>
                    <a:pt x="0" y="2019300"/>
                  </a:lnTo>
                  <a:lnTo>
                    <a:pt x="0" y="100371"/>
                  </a:lnTo>
                  <a:close/>
                </a:path>
              </a:pathLst>
            </a:custGeom>
            <a:solidFill>
              <a:srgbClr val="424242"/>
            </a:solidFill>
            <a:ln w="12700">
              <a:miter lim="400000"/>
            </a:ln>
          </p:spPr>
          <p:txBody>
            <a:bodyPr wrap="square" lIns="38100" tIns="38100" rIns="38100" bIns="38100" anchor="ctr">
              <a:noAutofit/>
            </a:bodyPr>
            <a:lstStyle/>
            <a:p>
              <a:endParaRPr sz="3000">
                <a:solidFill>
                  <a:srgbClr val="FFFFFF"/>
                </a:solidFill>
              </a:endParaRPr>
            </a:p>
          </p:txBody>
        </p:sp>
        <p:sp>
          <p:nvSpPr>
            <p:cNvPr id="21" name="Freeform: Shape 20">
              <a:extLst>
                <a:ext uri="{FF2B5EF4-FFF2-40B4-BE49-F238E27FC236}">
                  <a16:creationId xmlns:a16="http://schemas.microsoft.com/office/drawing/2014/main" id="{675C2917-E7E5-56C6-6E40-D8BC46631E39}"/>
                </a:ext>
              </a:extLst>
            </p:cNvPr>
            <p:cNvSpPr/>
            <p:nvPr/>
          </p:nvSpPr>
          <p:spPr>
            <a:xfrm>
              <a:off x="3171826" y="4350665"/>
              <a:ext cx="536278" cy="1955245"/>
            </a:xfrm>
            <a:custGeom>
              <a:avLst/>
              <a:gdLst>
                <a:gd name="connsiteX0" fmla="*/ 0 w 536278"/>
                <a:gd name="connsiteY0" fmla="*/ 0 h 1955245"/>
                <a:gd name="connsiteX1" fmla="*/ 536278 w 536278"/>
                <a:gd name="connsiteY1" fmla="*/ 0 h 1955245"/>
                <a:gd name="connsiteX2" fmla="*/ 536278 w 536278"/>
                <a:gd name="connsiteY2" fmla="*/ 100372 h 1955245"/>
                <a:gd name="connsiteX3" fmla="*/ 536278 w 536278"/>
                <a:gd name="connsiteY3" fmla="*/ 1854873 h 1955245"/>
                <a:gd name="connsiteX4" fmla="*/ 536278 w 536278"/>
                <a:gd name="connsiteY4" fmla="*/ 1955245 h 1955245"/>
                <a:gd name="connsiteX5" fmla="*/ 0 w 536278"/>
                <a:gd name="connsiteY5" fmla="*/ 1955245 h 1955245"/>
                <a:gd name="connsiteX6" fmla="*/ 0 w 536278"/>
                <a:gd name="connsiteY6" fmla="*/ 1854873 h 1955245"/>
                <a:gd name="connsiteX7" fmla="*/ 0 w 536278"/>
                <a:gd name="connsiteY7" fmla="*/ 100372 h 1955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6278" h="1955245">
                  <a:moveTo>
                    <a:pt x="0" y="0"/>
                  </a:moveTo>
                  <a:lnTo>
                    <a:pt x="536278" y="0"/>
                  </a:lnTo>
                  <a:lnTo>
                    <a:pt x="536278" y="100372"/>
                  </a:lnTo>
                  <a:lnTo>
                    <a:pt x="536278" y="1854873"/>
                  </a:lnTo>
                  <a:lnTo>
                    <a:pt x="536278" y="1955245"/>
                  </a:lnTo>
                  <a:lnTo>
                    <a:pt x="0" y="1955245"/>
                  </a:lnTo>
                  <a:lnTo>
                    <a:pt x="0" y="1854873"/>
                  </a:lnTo>
                  <a:lnTo>
                    <a:pt x="0" y="100372"/>
                  </a:lnTo>
                  <a:close/>
                </a:path>
              </a:pathLst>
            </a:custGeom>
            <a:solidFill>
              <a:srgbClr val="60606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2" name="Shape">
              <a:extLst>
                <a:ext uri="{FF2B5EF4-FFF2-40B4-BE49-F238E27FC236}">
                  <a16:creationId xmlns:a16="http://schemas.microsoft.com/office/drawing/2014/main" id="{76FA9A8F-6285-ADBE-9418-88AB9D1F919B}"/>
                </a:ext>
              </a:extLst>
            </p:cNvPr>
            <p:cNvSpPr/>
            <p:nvPr/>
          </p:nvSpPr>
          <p:spPr>
            <a:xfrm>
              <a:off x="1393030" y="3133503"/>
              <a:ext cx="2315073" cy="1749913"/>
            </a:xfrm>
            <a:custGeom>
              <a:avLst/>
              <a:gdLst/>
              <a:ahLst/>
              <a:cxnLst>
                <a:cxn ang="0">
                  <a:pos x="wd2" y="hd2"/>
                </a:cxn>
                <a:cxn ang="5400000">
                  <a:pos x="wd2" y="hd2"/>
                </a:cxn>
                <a:cxn ang="10800000">
                  <a:pos x="wd2" y="hd2"/>
                </a:cxn>
                <a:cxn ang="16200000">
                  <a:pos x="wd2" y="hd2"/>
                </a:cxn>
              </a:cxnLst>
              <a:rect l="0" t="0" r="r" b="b"/>
              <a:pathLst>
                <a:path w="21600" h="21600" extrusionOk="0">
                  <a:moveTo>
                    <a:pt x="5490" y="0"/>
                  </a:moveTo>
                  <a:lnTo>
                    <a:pt x="21600" y="15024"/>
                  </a:lnTo>
                  <a:lnTo>
                    <a:pt x="17761" y="16195"/>
                  </a:lnTo>
                  <a:cubicBezTo>
                    <a:pt x="17332" y="16328"/>
                    <a:pt x="16947" y="16348"/>
                    <a:pt x="16611" y="16264"/>
                  </a:cubicBezTo>
                  <a:cubicBezTo>
                    <a:pt x="16275" y="16180"/>
                    <a:pt x="15980" y="16032"/>
                    <a:pt x="15726" y="15815"/>
                  </a:cubicBezTo>
                  <a:lnTo>
                    <a:pt x="13097" y="13142"/>
                  </a:lnTo>
                  <a:lnTo>
                    <a:pt x="4978" y="15612"/>
                  </a:lnTo>
                  <a:lnTo>
                    <a:pt x="5086" y="19056"/>
                  </a:lnTo>
                  <a:cubicBezTo>
                    <a:pt x="5079" y="19313"/>
                    <a:pt x="4978" y="19574"/>
                    <a:pt x="4780" y="19841"/>
                  </a:cubicBezTo>
                  <a:cubicBezTo>
                    <a:pt x="4582" y="20108"/>
                    <a:pt x="4280" y="20301"/>
                    <a:pt x="3869" y="20424"/>
                  </a:cubicBezTo>
                  <a:lnTo>
                    <a:pt x="0" y="21600"/>
                  </a:lnTo>
                  <a:lnTo>
                    <a:pt x="422" y="1541"/>
                  </a:lnTo>
                  <a:lnTo>
                    <a:pt x="5490" y="0"/>
                  </a:lnTo>
                  <a:close/>
                  <a:moveTo>
                    <a:pt x="4881" y="12495"/>
                  </a:moveTo>
                  <a:lnTo>
                    <a:pt x="10729" y="10716"/>
                  </a:lnTo>
                  <a:lnTo>
                    <a:pt x="6603" y="6517"/>
                  </a:lnTo>
                  <a:cubicBezTo>
                    <a:pt x="6319" y="6255"/>
                    <a:pt x="6001" y="5943"/>
                    <a:pt x="5650" y="5583"/>
                  </a:cubicBezTo>
                  <a:cubicBezTo>
                    <a:pt x="5299" y="5222"/>
                    <a:pt x="4933" y="4822"/>
                    <a:pt x="4552" y="4392"/>
                  </a:cubicBezTo>
                  <a:cubicBezTo>
                    <a:pt x="4623" y="4926"/>
                    <a:pt x="4672" y="5430"/>
                    <a:pt x="4690" y="5894"/>
                  </a:cubicBezTo>
                  <a:cubicBezTo>
                    <a:pt x="4709" y="6363"/>
                    <a:pt x="4717" y="6769"/>
                    <a:pt x="4705" y="7119"/>
                  </a:cubicBezTo>
                  <a:lnTo>
                    <a:pt x="4881" y="12495"/>
                  </a:lnTo>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319430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AIDA Analysis Deck – Slide Template</a:t>
            </a:r>
          </a:p>
        </p:txBody>
      </p:sp>
      <p:grpSp>
        <p:nvGrpSpPr>
          <p:cNvPr id="3" name="Group 2">
            <a:extLst>
              <a:ext uri="{FF2B5EF4-FFF2-40B4-BE49-F238E27FC236}">
                <a16:creationId xmlns:a16="http://schemas.microsoft.com/office/drawing/2014/main" id="{7DEF1536-C041-12DF-30D4-1D3348B7F2E5}"/>
              </a:ext>
            </a:extLst>
          </p:cNvPr>
          <p:cNvGrpSpPr/>
          <p:nvPr/>
        </p:nvGrpSpPr>
        <p:grpSpPr>
          <a:xfrm>
            <a:off x="1324924" y="1620829"/>
            <a:ext cx="2165828" cy="4685081"/>
            <a:chOff x="4007070" y="3331804"/>
            <a:chExt cx="1374875" cy="2974106"/>
          </a:xfrm>
        </p:grpSpPr>
        <p:sp>
          <p:nvSpPr>
            <p:cNvPr id="4" name="Rectangle 14">
              <a:extLst>
                <a:ext uri="{FF2B5EF4-FFF2-40B4-BE49-F238E27FC236}">
                  <a16:creationId xmlns:a16="http://schemas.microsoft.com/office/drawing/2014/main" id="{B16C1EA9-F071-F6E6-CED3-75113F51D6AF}"/>
                </a:ext>
              </a:extLst>
            </p:cNvPr>
            <p:cNvSpPr/>
            <p:nvPr/>
          </p:nvSpPr>
          <p:spPr>
            <a:xfrm>
              <a:off x="4545552" y="4753096"/>
              <a:ext cx="836393" cy="1552814"/>
            </a:xfrm>
            <a:prstGeom prst="rect">
              <a:avLst/>
            </a:prstGeom>
            <a:solidFill>
              <a:srgbClr val="606060"/>
            </a:solidFill>
            <a:ln w="12700">
              <a:miter lim="400000"/>
            </a:ln>
          </p:spPr>
          <p:txBody>
            <a:bodyPr lIns="38100" tIns="38100" rIns="38100" bIns="38100" anchor="ctr"/>
            <a:lstStyle/>
            <a:p>
              <a:endParaRPr lang="en-US" sz="3000">
                <a:solidFill>
                  <a:srgbClr val="FFFFFF"/>
                </a:solidFill>
              </a:endParaRPr>
            </a:p>
          </p:txBody>
        </p:sp>
        <p:sp>
          <p:nvSpPr>
            <p:cNvPr id="5" name="Rectangle 14">
              <a:extLst>
                <a:ext uri="{FF2B5EF4-FFF2-40B4-BE49-F238E27FC236}">
                  <a16:creationId xmlns:a16="http://schemas.microsoft.com/office/drawing/2014/main" id="{F1374FE0-33C8-E07B-E3D1-EE37BDF2B1BF}"/>
                </a:ext>
              </a:extLst>
            </p:cNvPr>
            <p:cNvSpPr/>
            <p:nvPr/>
          </p:nvSpPr>
          <p:spPr>
            <a:xfrm>
              <a:off x="4007070" y="3452813"/>
              <a:ext cx="840520" cy="2853097"/>
            </a:xfrm>
            <a:custGeom>
              <a:avLst/>
              <a:gdLst>
                <a:gd name="connsiteX0" fmla="*/ 0 w 836393"/>
                <a:gd name="connsiteY0" fmla="*/ 0 h 2851215"/>
                <a:gd name="connsiteX1" fmla="*/ 836393 w 836393"/>
                <a:gd name="connsiteY1" fmla="*/ 0 h 2851215"/>
                <a:gd name="connsiteX2" fmla="*/ 836393 w 836393"/>
                <a:gd name="connsiteY2" fmla="*/ 2851215 h 2851215"/>
                <a:gd name="connsiteX3" fmla="*/ 0 w 836393"/>
                <a:gd name="connsiteY3" fmla="*/ 2851215 h 2851215"/>
                <a:gd name="connsiteX4" fmla="*/ 0 w 836393"/>
                <a:gd name="connsiteY4" fmla="*/ 0 h 2851215"/>
                <a:gd name="connsiteX0" fmla="*/ 0 w 836393"/>
                <a:gd name="connsiteY0" fmla="*/ 0 h 2851215"/>
                <a:gd name="connsiteX1" fmla="*/ 836393 w 836393"/>
                <a:gd name="connsiteY1" fmla="*/ 0 h 2851215"/>
                <a:gd name="connsiteX2" fmla="*/ 831630 w 836393"/>
                <a:gd name="connsiteY2" fmla="*/ 1007768 h 2851215"/>
                <a:gd name="connsiteX3" fmla="*/ 836393 w 836393"/>
                <a:gd name="connsiteY3" fmla="*/ 2851215 h 2851215"/>
                <a:gd name="connsiteX4" fmla="*/ 0 w 836393"/>
                <a:gd name="connsiteY4" fmla="*/ 2851215 h 2851215"/>
                <a:gd name="connsiteX5" fmla="*/ 0 w 836393"/>
                <a:gd name="connsiteY5" fmla="*/ 0 h 2851215"/>
                <a:gd name="connsiteX0" fmla="*/ 0 w 836393"/>
                <a:gd name="connsiteY0" fmla="*/ 1882 h 2853097"/>
                <a:gd name="connsiteX1" fmla="*/ 407768 w 836393"/>
                <a:gd name="connsiteY1" fmla="*/ 0 h 2853097"/>
                <a:gd name="connsiteX2" fmla="*/ 836393 w 836393"/>
                <a:gd name="connsiteY2" fmla="*/ 1882 h 2853097"/>
                <a:gd name="connsiteX3" fmla="*/ 831630 w 836393"/>
                <a:gd name="connsiteY3" fmla="*/ 1009650 h 2853097"/>
                <a:gd name="connsiteX4" fmla="*/ 836393 w 836393"/>
                <a:gd name="connsiteY4" fmla="*/ 2853097 h 2853097"/>
                <a:gd name="connsiteX5" fmla="*/ 0 w 836393"/>
                <a:gd name="connsiteY5" fmla="*/ 2853097 h 2853097"/>
                <a:gd name="connsiteX6" fmla="*/ 0 w 836393"/>
                <a:gd name="connsiteY6" fmla="*/ 1882 h 2853097"/>
                <a:gd name="connsiteX0" fmla="*/ 0 w 836393"/>
                <a:gd name="connsiteY0" fmla="*/ 1882 h 2853097"/>
                <a:gd name="connsiteX1" fmla="*/ 407768 w 836393"/>
                <a:gd name="connsiteY1" fmla="*/ 0 h 2853097"/>
                <a:gd name="connsiteX2" fmla="*/ 831630 w 836393"/>
                <a:gd name="connsiteY2" fmla="*/ 1009650 h 2853097"/>
                <a:gd name="connsiteX3" fmla="*/ 836393 w 836393"/>
                <a:gd name="connsiteY3" fmla="*/ 2853097 h 2853097"/>
                <a:gd name="connsiteX4" fmla="*/ 0 w 836393"/>
                <a:gd name="connsiteY4" fmla="*/ 2853097 h 2853097"/>
                <a:gd name="connsiteX5" fmla="*/ 0 w 836393"/>
                <a:gd name="connsiteY5" fmla="*/ 1882 h 2853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6393" h="2853097">
                  <a:moveTo>
                    <a:pt x="0" y="1882"/>
                  </a:moveTo>
                  <a:lnTo>
                    <a:pt x="407768" y="0"/>
                  </a:lnTo>
                  <a:lnTo>
                    <a:pt x="831630" y="1009650"/>
                  </a:lnTo>
                  <a:cubicBezTo>
                    <a:pt x="833218" y="1624132"/>
                    <a:pt x="834805" y="2238615"/>
                    <a:pt x="836393" y="2853097"/>
                  </a:cubicBezTo>
                  <a:lnTo>
                    <a:pt x="0" y="2853097"/>
                  </a:lnTo>
                  <a:lnTo>
                    <a:pt x="0" y="1882"/>
                  </a:lnTo>
                  <a:close/>
                </a:path>
              </a:pathLst>
            </a:custGeom>
            <a:solidFill>
              <a:srgbClr val="424242"/>
            </a:solidFill>
            <a:ln w="12700">
              <a:miter lim="400000"/>
            </a:ln>
          </p:spPr>
          <p:txBody>
            <a:bodyPr lIns="38100" tIns="38100" rIns="38100" bIns="38100" anchor="ctr"/>
            <a:lstStyle/>
            <a:p>
              <a:endParaRPr lang="en-US" sz="3000">
                <a:solidFill>
                  <a:srgbClr val="FFFFFF"/>
                </a:solidFill>
              </a:endParaRPr>
            </a:p>
          </p:txBody>
        </p:sp>
        <p:sp>
          <p:nvSpPr>
            <p:cNvPr id="7" name="Shape">
              <a:extLst>
                <a:ext uri="{FF2B5EF4-FFF2-40B4-BE49-F238E27FC236}">
                  <a16:creationId xmlns:a16="http://schemas.microsoft.com/office/drawing/2014/main" id="{634098F5-90A3-4BA5-AED4-3789349F8E2E}"/>
                </a:ext>
              </a:extLst>
            </p:cNvPr>
            <p:cNvSpPr/>
            <p:nvPr/>
          </p:nvSpPr>
          <p:spPr>
            <a:xfrm>
              <a:off x="4007070" y="3331804"/>
              <a:ext cx="1374875" cy="1544183"/>
            </a:xfrm>
            <a:custGeom>
              <a:avLst/>
              <a:gdLst/>
              <a:ahLst/>
              <a:cxnLst>
                <a:cxn ang="0">
                  <a:pos x="wd2" y="hd2"/>
                </a:cxn>
                <a:cxn ang="5400000">
                  <a:pos x="wd2" y="hd2"/>
                </a:cxn>
                <a:cxn ang="10800000">
                  <a:pos x="wd2" y="hd2"/>
                </a:cxn>
                <a:cxn ang="16200000">
                  <a:pos x="wd2" y="hd2"/>
                </a:cxn>
              </a:cxnLst>
              <a:rect l="0" t="0" r="r" b="b"/>
              <a:pathLst>
                <a:path w="21600" h="21600" extrusionOk="0">
                  <a:moveTo>
                    <a:pt x="8388" y="0"/>
                  </a:moveTo>
                  <a:lnTo>
                    <a:pt x="21600" y="19881"/>
                  </a:lnTo>
                  <a:lnTo>
                    <a:pt x="13205" y="21600"/>
                  </a:lnTo>
                  <a:lnTo>
                    <a:pt x="0" y="1719"/>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sp>
        <p:nvSpPr>
          <p:cNvPr id="11" name="Rectangle 10">
            <a:extLst>
              <a:ext uri="{FF2B5EF4-FFF2-40B4-BE49-F238E27FC236}">
                <a16:creationId xmlns:a16="http://schemas.microsoft.com/office/drawing/2014/main" id="{54DA8EBC-3ADF-9285-7BAB-355D71C7D79B}"/>
              </a:ext>
            </a:extLst>
          </p:cNvPr>
          <p:cNvSpPr/>
          <p:nvPr/>
        </p:nvSpPr>
        <p:spPr>
          <a:xfrm>
            <a:off x="4815676" y="2300747"/>
            <a:ext cx="7376324" cy="4005163"/>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D810898-9DDC-5EAB-F76E-F98D917141A1}"/>
              </a:ext>
            </a:extLst>
          </p:cNvPr>
          <p:cNvSpPr txBox="1"/>
          <p:nvPr/>
        </p:nvSpPr>
        <p:spPr>
          <a:xfrm>
            <a:off x="5345215" y="1057471"/>
            <a:ext cx="3922609" cy="707886"/>
          </a:xfrm>
          <a:prstGeom prst="rect">
            <a:avLst/>
          </a:prstGeom>
          <a:noFill/>
        </p:spPr>
        <p:txBody>
          <a:bodyPr wrap="square" lIns="0" rIns="0" rtlCol="0" anchor="b">
            <a:spAutoFit/>
          </a:bodyPr>
          <a:lstStyle/>
          <a:p>
            <a:r>
              <a:rPr lang="en-US" sz="4000" b="1" cap="all" noProof="1">
                <a:solidFill>
                  <a:schemeClr val="accent2">
                    <a:lumMod val="75000"/>
                  </a:schemeClr>
                </a:solidFill>
              </a:rPr>
              <a:t>Interest</a:t>
            </a:r>
          </a:p>
        </p:txBody>
      </p:sp>
      <p:sp>
        <p:nvSpPr>
          <p:cNvPr id="13" name="TextBox 12">
            <a:extLst>
              <a:ext uri="{FF2B5EF4-FFF2-40B4-BE49-F238E27FC236}">
                <a16:creationId xmlns:a16="http://schemas.microsoft.com/office/drawing/2014/main" id="{6CBA6FE9-0C7C-84B9-F94B-90A461D6CED7}"/>
              </a:ext>
            </a:extLst>
          </p:cNvPr>
          <p:cNvSpPr txBox="1"/>
          <p:nvPr/>
        </p:nvSpPr>
        <p:spPr>
          <a:xfrm>
            <a:off x="5345216" y="2949111"/>
            <a:ext cx="6317244" cy="2708434"/>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22" name="TextBox 21">
            <a:extLst>
              <a:ext uri="{FF2B5EF4-FFF2-40B4-BE49-F238E27FC236}">
                <a16:creationId xmlns:a16="http://schemas.microsoft.com/office/drawing/2014/main" id="{3229C850-EA86-2371-08C8-1EBB66417763}"/>
              </a:ext>
            </a:extLst>
          </p:cNvPr>
          <p:cNvSpPr txBox="1"/>
          <p:nvPr/>
        </p:nvSpPr>
        <p:spPr>
          <a:xfrm>
            <a:off x="5345215" y="1776481"/>
            <a:ext cx="6846785" cy="400110"/>
          </a:xfrm>
          <a:prstGeom prst="rect">
            <a:avLst/>
          </a:prstGeom>
          <a:noFill/>
        </p:spPr>
        <p:txBody>
          <a:bodyPr wrap="square" lIns="0" anchor="ctr">
            <a:spAutoFit/>
          </a:bodyPr>
          <a:lstStyle/>
          <a:p>
            <a:r>
              <a:rPr lang="en-US" sz="2000" b="1" dirty="0"/>
              <a:t>Fostering a connection by resonating with needs or wants.</a:t>
            </a:r>
          </a:p>
        </p:txBody>
      </p:sp>
    </p:spTree>
    <p:extLst>
      <p:ext uri="{BB962C8B-B14F-4D97-AF65-F5344CB8AC3E}">
        <p14:creationId xmlns:p14="http://schemas.microsoft.com/office/powerpoint/2010/main" val="819361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AIDA Analysis Deck – Slide Template</a:t>
            </a:r>
          </a:p>
        </p:txBody>
      </p:sp>
      <p:grpSp>
        <p:nvGrpSpPr>
          <p:cNvPr id="32" name="Group 31">
            <a:extLst>
              <a:ext uri="{FF2B5EF4-FFF2-40B4-BE49-F238E27FC236}">
                <a16:creationId xmlns:a16="http://schemas.microsoft.com/office/drawing/2014/main" id="{70AA620F-7D02-FAE2-1169-A16405C39655}"/>
              </a:ext>
            </a:extLst>
          </p:cNvPr>
          <p:cNvGrpSpPr/>
          <p:nvPr/>
        </p:nvGrpSpPr>
        <p:grpSpPr>
          <a:xfrm>
            <a:off x="639105" y="1620829"/>
            <a:ext cx="3537468" cy="4685081"/>
            <a:chOff x="594901" y="1620829"/>
            <a:chExt cx="3537468" cy="4685081"/>
          </a:xfrm>
        </p:grpSpPr>
        <p:sp>
          <p:nvSpPr>
            <p:cNvPr id="30" name="Rectangle 14">
              <a:extLst>
                <a:ext uri="{FF2B5EF4-FFF2-40B4-BE49-F238E27FC236}">
                  <a16:creationId xmlns:a16="http://schemas.microsoft.com/office/drawing/2014/main" id="{15D3107C-87B3-0770-AF55-7D1E91587F30}"/>
                </a:ext>
              </a:extLst>
            </p:cNvPr>
            <p:cNvSpPr/>
            <p:nvPr/>
          </p:nvSpPr>
          <p:spPr>
            <a:xfrm>
              <a:off x="594902" y="1981554"/>
              <a:ext cx="1295679" cy="4324356"/>
            </a:xfrm>
            <a:prstGeom prst="rect">
              <a:avLst/>
            </a:prstGeom>
            <a:solidFill>
              <a:srgbClr val="424242"/>
            </a:solidFill>
            <a:ln w="12700">
              <a:miter lim="400000"/>
            </a:ln>
          </p:spPr>
          <p:txBody>
            <a:bodyPr lIns="38100" tIns="38100" rIns="38100" bIns="38100" anchor="ctr"/>
            <a:lstStyle/>
            <a:p>
              <a:endParaRPr lang="en-US" sz="3000">
                <a:solidFill>
                  <a:srgbClr val="FFFFFF"/>
                </a:solidFill>
              </a:endParaRPr>
            </a:p>
          </p:txBody>
        </p:sp>
        <p:sp>
          <p:nvSpPr>
            <p:cNvPr id="31" name="Rectangle 14">
              <a:extLst>
                <a:ext uri="{FF2B5EF4-FFF2-40B4-BE49-F238E27FC236}">
                  <a16:creationId xmlns:a16="http://schemas.microsoft.com/office/drawing/2014/main" id="{5CC96E98-2450-E785-81DC-83192AC2E0BC}"/>
                </a:ext>
              </a:extLst>
            </p:cNvPr>
            <p:cNvSpPr/>
            <p:nvPr/>
          </p:nvSpPr>
          <p:spPr>
            <a:xfrm flipV="1">
              <a:off x="1747363" y="2677504"/>
              <a:ext cx="2384952" cy="3628405"/>
            </a:xfrm>
            <a:prstGeom prst="rect">
              <a:avLst/>
            </a:prstGeom>
            <a:solidFill>
              <a:srgbClr val="606060"/>
            </a:solidFill>
            <a:ln w="12700">
              <a:miter lim="400000"/>
            </a:ln>
          </p:spPr>
          <p:txBody>
            <a:bodyPr lIns="38100" tIns="38100" rIns="38100" bIns="38100" anchor="ctr"/>
            <a:lstStyle/>
            <a:p>
              <a:endParaRPr lang="en-US" sz="3000">
                <a:solidFill>
                  <a:srgbClr val="FFFFFF"/>
                </a:solidFill>
              </a:endParaRPr>
            </a:p>
          </p:txBody>
        </p:sp>
        <p:sp>
          <p:nvSpPr>
            <p:cNvPr id="21" name="Freeform: Shape 20">
              <a:extLst>
                <a:ext uri="{FF2B5EF4-FFF2-40B4-BE49-F238E27FC236}">
                  <a16:creationId xmlns:a16="http://schemas.microsoft.com/office/drawing/2014/main" id="{7DC1EADC-4AA8-6CF9-9B1F-C8D4C3777E1A}"/>
                </a:ext>
              </a:extLst>
            </p:cNvPr>
            <p:cNvSpPr/>
            <p:nvPr/>
          </p:nvSpPr>
          <p:spPr>
            <a:xfrm>
              <a:off x="1131258" y="1806124"/>
              <a:ext cx="2480768" cy="1902810"/>
            </a:xfrm>
            <a:custGeom>
              <a:avLst/>
              <a:gdLst>
                <a:gd name="connsiteX0" fmla="*/ 674451 w 1809345"/>
                <a:gd name="connsiteY0" fmla="*/ 1387812 h 1387812"/>
                <a:gd name="connsiteX1" fmla="*/ 0 w 1809345"/>
                <a:gd name="connsiteY1" fmla="*/ 162127 h 1387812"/>
                <a:gd name="connsiteX2" fmla="*/ 1160834 w 1809345"/>
                <a:gd name="connsiteY2" fmla="*/ 0 h 1387812"/>
                <a:gd name="connsiteX3" fmla="*/ 1750979 w 1809345"/>
                <a:gd name="connsiteY3" fmla="*/ 402076 h 1387812"/>
                <a:gd name="connsiteX4" fmla="*/ 1809345 w 1809345"/>
                <a:gd name="connsiteY4" fmla="*/ 862519 h 1387812"/>
                <a:gd name="connsiteX5" fmla="*/ 1524000 w 1809345"/>
                <a:gd name="connsiteY5" fmla="*/ 1128408 h 1387812"/>
                <a:gd name="connsiteX6" fmla="*/ 674451 w 1809345"/>
                <a:gd name="connsiteY6" fmla="*/ 1387812 h 138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9345" h="1387812">
                  <a:moveTo>
                    <a:pt x="674451" y="1387812"/>
                  </a:moveTo>
                  <a:lnTo>
                    <a:pt x="0" y="162127"/>
                  </a:lnTo>
                  <a:lnTo>
                    <a:pt x="1160834" y="0"/>
                  </a:lnTo>
                  <a:lnTo>
                    <a:pt x="1750979" y="402076"/>
                  </a:lnTo>
                  <a:lnTo>
                    <a:pt x="1809345" y="862519"/>
                  </a:lnTo>
                  <a:lnTo>
                    <a:pt x="1524000" y="1128408"/>
                  </a:lnTo>
                  <a:lnTo>
                    <a:pt x="674451" y="1387812"/>
                  </a:lnTo>
                  <a:close/>
                </a:path>
              </a:pathLst>
            </a:custGeom>
            <a:solidFill>
              <a:srgbClr val="232323"/>
            </a:solidFill>
            <a:ln w="12700">
              <a:miter lim="400000"/>
            </a:ln>
          </p:spPr>
          <p:txBody>
            <a:bodyPr lIns="38100" tIns="38100" rIns="38100" bIns="38100" anchor="ctr"/>
            <a:lstStyle/>
            <a:p>
              <a:endParaRPr lang="en-US" sz="3000">
                <a:solidFill>
                  <a:srgbClr val="FFFFFF"/>
                </a:solidFill>
              </a:endParaRPr>
            </a:p>
          </p:txBody>
        </p:sp>
        <p:sp>
          <p:nvSpPr>
            <p:cNvPr id="22" name="Shape">
              <a:extLst>
                <a:ext uri="{FF2B5EF4-FFF2-40B4-BE49-F238E27FC236}">
                  <a16:creationId xmlns:a16="http://schemas.microsoft.com/office/drawing/2014/main" id="{E93F6A86-C19C-94CE-CE61-A844A292A287}"/>
                </a:ext>
              </a:extLst>
            </p:cNvPr>
            <p:cNvSpPr/>
            <p:nvPr/>
          </p:nvSpPr>
          <p:spPr>
            <a:xfrm>
              <a:off x="594901" y="1620829"/>
              <a:ext cx="3537468" cy="2309475"/>
            </a:xfrm>
            <a:custGeom>
              <a:avLst/>
              <a:gdLst/>
              <a:ahLst/>
              <a:cxnLst>
                <a:cxn ang="0">
                  <a:pos x="wd2" y="hd2"/>
                </a:cxn>
                <a:cxn ang="5400000">
                  <a:pos x="wd2" y="hd2"/>
                </a:cxn>
                <a:cxn ang="10800000">
                  <a:pos x="wd2" y="hd2"/>
                </a:cxn>
                <a:cxn ang="16200000">
                  <a:pos x="wd2" y="hd2"/>
                </a:cxn>
              </a:cxnLst>
              <a:rect l="0" t="0" r="r" b="b"/>
              <a:pathLst>
                <a:path w="21557" h="21576" extrusionOk="0">
                  <a:moveTo>
                    <a:pt x="18744" y="2965"/>
                  </a:moveTo>
                  <a:cubicBezTo>
                    <a:pt x="19650" y="3908"/>
                    <a:pt x="20356" y="5036"/>
                    <a:pt x="20861" y="6344"/>
                  </a:cubicBezTo>
                  <a:cubicBezTo>
                    <a:pt x="21369" y="7661"/>
                    <a:pt x="21600" y="8958"/>
                    <a:pt x="21550" y="10240"/>
                  </a:cubicBezTo>
                  <a:cubicBezTo>
                    <a:pt x="21503" y="11522"/>
                    <a:pt x="21202" y="12722"/>
                    <a:pt x="20650" y="13839"/>
                  </a:cubicBezTo>
                  <a:cubicBezTo>
                    <a:pt x="20098" y="14957"/>
                    <a:pt x="19299" y="15957"/>
                    <a:pt x="18252" y="16844"/>
                  </a:cubicBezTo>
                  <a:cubicBezTo>
                    <a:pt x="17206" y="17731"/>
                    <a:pt x="15942" y="18433"/>
                    <a:pt x="14454" y="18956"/>
                  </a:cubicBezTo>
                  <a:lnTo>
                    <a:pt x="7023" y="21576"/>
                  </a:lnTo>
                  <a:lnTo>
                    <a:pt x="0" y="3370"/>
                  </a:lnTo>
                  <a:lnTo>
                    <a:pt x="7431" y="750"/>
                  </a:lnTo>
                  <a:cubicBezTo>
                    <a:pt x="8919" y="227"/>
                    <a:pt x="10360" y="-24"/>
                    <a:pt x="11758" y="2"/>
                  </a:cubicBezTo>
                  <a:cubicBezTo>
                    <a:pt x="13156" y="27"/>
                    <a:pt x="14443" y="294"/>
                    <a:pt x="15621" y="796"/>
                  </a:cubicBezTo>
                  <a:cubicBezTo>
                    <a:pt x="16794" y="1294"/>
                    <a:pt x="17838" y="2017"/>
                    <a:pt x="18744" y="2965"/>
                  </a:cubicBezTo>
                  <a:close/>
                  <a:moveTo>
                    <a:pt x="16895" y="10522"/>
                  </a:moveTo>
                  <a:cubicBezTo>
                    <a:pt x="16861" y="9712"/>
                    <a:pt x="16667" y="8851"/>
                    <a:pt x="16316" y="7943"/>
                  </a:cubicBezTo>
                  <a:cubicBezTo>
                    <a:pt x="15968" y="7046"/>
                    <a:pt x="15534" y="6277"/>
                    <a:pt x="15009" y="5636"/>
                  </a:cubicBezTo>
                  <a:cubicBezTo>
                    <a:pt x="14484" y="4995"/>
                    <a:pt x="13895" y="4508"/>
                    <a:pt x="13240" y="4165"/>
                  </a:cubicBezTo>
                  <a:cubicBezTo>
                    <a:pt x="12584" y="3821"/>
                    <a:pt x="11875" y="3632"/>
                    <a:pt x="11106" y="3596"/>
                  </a:cubicBezTo>
                  <a:cubicBezTo>
                    <a:pt x="10337" y="3560"/>
                    <a:pt x="9528" y="3693"/>
                    <a:pt x="8678" y="3990"/>
                  </a:cubicBezTo>
                  <a:lnTo>
                    <a:pt x="5712" y="5036"/>
                  </a:lnTo>
                  <a:lnTo>
                    <a:pt x="10230" y="16746"/>
                  </a:lnTo>
                  <a:lnTo>
                    <a:pt x="13196" y="15700"/>
                  </a:lnTo>
                  <a:cubicBezTo>
                    <a:pt x="14046" y="15403"/>
                    <a:pt x="14751" y="14998"/>
                    <a:pt x="15310" y="14496"/>
                  </a:cubicBezTo>
                  <a:cubicBezTo>
                    <a:pt x="15871" y="13988"/>
                    <a:pt x="16283" y="13404"/>
                    <a:pt x="16547" y="12737"/>
                  </a:cubicBezTo>
                  <a:cubicBezTo>
                    <a:pt x="16814" y="12071"/>
                    <a:pt x="16928" y="11332"/>
                    <a:pt x="16895" y="10522"/>
                  </a:cubicBezTo>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grpSp>
      <p:sp>
        <p:nvSpPr>
          <p:cNvPr id="23" name="Rectangle 22">
            <a:extLst>
              <a:ext uri="{FF2B5EF4-FFF2-40B4-BE49-F238E27FC236}">
                <a16:creationId xmlns:a16="http://schemas.microsoft.com/office/drawing/2014/main" id="{8CB2050D-3F5B-CCB2-8FBA-C4AD2FF7838A}"/>
              </a:ext>
            </a:extLst>
          </p:cNvPr>
          <p:cNvSpPr/>
          <p:nvPr/>
        </p:nvSpPr>
        <p:spPr>
          <a:xfrm>
            <a:off x="4815676" y="2300747"/>
            <a:ext cx="7376324" cy="4005163"/>
          </a:xfrm>
          <a:prstGeom prst="rect">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E5C0073-72DD-ED7E-097D-BAFCF4EEF7B9}"/>
              </a:ext>
            </a:extLst>
          </p:cNvPr>
          <p:cNvSpPr txBox="1"/>
          <p:nvPr/>
        </p:nvSpPr>
        <p:spPr>
          <a:xfrm>
            <a:off x="5345215" y="1057471"/>
            <a:ext cx="3922609" cy="707886"/>
          </a:xfrm>
          <a:prstGeom prst="rect">
            <a:avLst/>
          </a:prstGeom>
          <a:noFill/>
        </p:spPr>
        <p:txBody>
          <a:bodyPr wrap="square" lIns="0" rIns="0" rtlCol="0" anchor="b">
            <a:spAutoFit/>
          </a:bodyPr>
          <a:lstStyle/>
          <a:p>
            <a:r>
              <a:rPr lang="en-US" sz="4000" b="1" cap="all" noProof="1">
                <a:solidFill>
                  <a:schemeClr val="tx2">
                    <a:lumMod val="75000"/>
                    <a:lumOff val="25000"/>
                  </a:schemeClr>
                </a:solidFill>
              </a:rPr>
              <a:t>Desire</a:t>
            </a:r>
          </a:p>
        </p:txBody>
      </p:sp>
      <p:sp>
        <p:nvSpPr>
          <p:cNvPr id="25" name="TextBox 24">
            <a:extLst>
              <a:ext uri="{FF2B5EF4-FFF2-40B4-BE49-F238E27FC236}">
                <a16:creationId xmlns:a16="http://schemas.microsoft.com/office/drawing/2014/main" id="{6033F8C1-8CA1-CA75-54B1-55938054BFB7}"/>
              </a:ext>
            </a:extLst>
          </p:cNvPr>
          <p:cNvSpPr txBox="1"/>
          <p:nvPr/>
        </p:nvSpPr>
        <p:spPr>
          <a:xfrm>
            <a:off x="5345216" y="2949111"/>
            <a:ext cx="6317244" cy="2708434"/>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26" name="TextBox 25">
            <a:extLst>
              <a:ext uri="{FF2B5EF4-FFF2-40B4-BE49-F238E27FC236}">
                <a16:creationId xmlns:a16="http://schemas.microsoft.com/office/drawing/2014/main" id="{429239B3-AC5E-4D8F-6CBF-C1A9B7446432}"/>
              </a:ext>
            </a:extLst>
          </p:cNvPr>
          <p:cNvSpPr txBox="1"/>
          <p:nvPr/>
        </p:nvSpPr>
        <p:spPr>
          <a:xfrm>
            <a:off x="5345215" y="1776481"/>
            <a:ext cx="6924674" cy="400110"/>
          </a:xfrm>
          <a:prstGeom prst="rect">
            <a:avLst/>
          </a:prstGeom>
          <a:noFill/>
        </p:spPr>
        <p:txBody>
          <a:bodyPr wrap="square" lIns="0">
            <a:spAutoFit/>
          </a:bodyPr>
          <a:lstStyle/>
          <a:p>
            <a:r>
              <a:rPr lang="en-US" sz="2000" b="1" i="0" dirty="0">
                <a:solidFill>
                  <a:srgbClr val="374151"/>
                </a:solidFill>
                <a:effectLst/>
                <a:latin typeface="Söhne"/>
              </a:rPr>
              <a:t>Fueling the fire of aspiration and longing.</a:t>
            </a:r>
            <a:endParaRPr lang="en-US" sz="2000" b="1" dirty="0"/>
          </a:p>
        </p:txBody>
      </p:sp>
    </p:spTree>
    <p:extLst>
      <p:ext uri="{BB962C8B-B14F-4D97-AF65-F5344CB8AC3E}">
        <p14:creationId xmlns:p14="http://schemas.microsoft.com/office/powerpoint/2010/main" val="264487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AIDA Analysis Deck – Slide Template</a:t>
            </a:r>
          </a:p>
        </p:txBody>
      </p:sp>
      <p:sp>
        <p:nvSpPr>
          <p:cNvPr id="25" name="Rectangle 24">
            <a:extLst>
              <a:ext uri="{FF2B5EF4-FFF2-40B4-BE49-F238E27FC236}">
                <a16:creationId xmlns:a16="http://schemas.microsoft.com/office/drawing/2014/main" id="{842CD6CD-B4BB-990B-A77D-5ED6A68DD11D}"/>
              </a:ext>
            </a:extLst>
          </p:cNvPr>
          <p:cNvSpPr/>
          <p:nvPr/>
        </p:nvSpPr>
        <p:spPr>
          <a:xfrm>
            <a:off x="4815676" y="2300747"/>
            <a:ext cx="7376324" cy="4005163"/>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2AF1D49D-B7F8-B64E-F757-08574A685278}"/>
              </a:ext>
            </a:extLst>
          </p:cNvPr>
          <p:cNvSpPr txBox="1"/>
          <p:nvPr/>
        </p:nvSpPr>
        <p:spPr>
          <a:xfrm>
            <a:off x="5345215" y="1057471"/>
            <a:ext cx="3922609" cy="707886"/>
          </a:xfrm>
          <a:prstGeom prst="rect">
            <a:avLst/>
          </a:prstGeom>
          <a:noFill/>
        </p:spPr>
        <p:txBody>
          <a:bodyPr wrap="square" lIns="0" rIns="0" rtlCol="0" anchor="b">
            <a:spAutoFit/>
          </a:bodyPr>
          <a:lstStyle/>
          <a:p>
            <a:r>
              <a:rPr lang="en-US" sz="4000" b="1" cap="all" noProof="1">
                <a:solidFill>
                  <a:schemeClr val="accent4">
                    <a:lumMod val="50000"/>
                  </a:schemeClr>
                </a:solidFill>
              </a:rPr>
              <a:t>Action</a:t>
            </a:r>
          </a:p>
        </p:txBody>
      </p:sp>
      <p:sp>
        <p:nvSpPr>
          <p:cNvPr id="27" name="TextBox 26">
            <a:extLst>
              <a:ext uri="{FF2B5EF4-FFF2-40B4-BE49-F238E27FC236}">
                <a16:creationId xmlns:a16="http://schemas.microsoft.com/office/drawing/2014/main" id="{30AC4A9C-8A7D-1080-F6EF-4DD58E189704}"/>
              </a:ext>
            </a:extLst>
          </p:cNvPr>
          <p:cNvSpPr txBox="1"/>
          <p:nvPr/>
        </p:nvSpPr>
        <p:spPr>
          <a:xfrm>
            <a:off x="5345216" y="2949111"/>
            <a:ext cx="6317244" cy="2708434"/>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28" name="TextBox 27">
            <a:extLst>
              <a:ext uri="{FF2B5EF4-FFF2-40B4-BE49-F238E27FC236}">
                <a16:creationId xmlns:a16="http://schemas.microsoft.com/office/drawing/2014/main" id="{83FF9BB5-D304-A7B5-CDF9-58CC53D0FA5A}"/>
              </a:ext>
            </a:extLst>
          </p:cNvPr>
          <p:cNvSpPr txBox="1"/>
          <p:nvPr/>
        </p:nvSpPr>
        <p:spPr>
          <a:xfrm>
            <a:off x="5345215" y="1776481"/>
            <a:ext cx="6924674" cy="400110"/>
          </a:xfrm>
          <a:prstGeom prst="rect">
            <a:avLst/>
          </a:prstGeom>
          <a:noFill/>
        </p:spPr>
        <p:txBody>
          <a:bodyPr wrap="square" lIns="0">
            <a:spAutoFit/>
          </a:bodyPr>
          <a:lstStyle/>
          <a:p>
            <a:r>
              <a:rPr lang="en-US" sz="2000" b="1" i="0" dirty="0">
                <a:solidFill>
                  <a:srgbClr val="374151"/>
                </a:solidFill>
                <a:effectLst/>
                <a:latin typeface="Söhne"/>
              </a:rPr>
              <a:t>Pushing for a decision or commitment.</a:t>
            </a:r>
            <a:endParaRPr lang="en-US" sz="2000" b="1" dirty="0"/>
          </a:p>
        </p:txBody>
      </p:sp>
      <p:grpSp>
        <p:nvGrpSpPr>
          <p:cNvPr id="29" name="Group 28">
            <a:extLst>
              <a:ext uri="{FF2B5EF4-FFF2-40B4-BE49-F238E27FC236}">
                <a16:creationId xmlns:a16="http://schemas.microsoft.com/office/drawing/2014/main" id="{65CABB48-4728-0D11-ACC7-E8947D1F1C90}"/>
              </a:ext>
            </a:extLst>
          </p:cNvPr>
          <p:cNvGrpSpPr/>
          <p:nvPr/>
        </p:nvGrpSpPr>
        <p:grpSpPr>
          <a:xfrm>
            <a:off x="698362" y="1620829"/>
            <a:ext cx="3418953" cy="4685081"/>
            <a:chOff x="1393030" y="3133503"/>
            <a:chExt cx="2315074" cy="3172407"/>
          </a:xfrm>
        </p:grpSpPr>
        <p:sp>
          <p:nvSpPr>
            <p:cNvPr id="30" name="Freeform: Shape 29">
              <a:extLst>
                <a:ext uri="{FF2B5EF4-FFF2-40B4-BE49-F238E27FC236}">
                  <a16:creationId xmlns:a16="http://schemas.microsoft.com/office/drawing/2014/main" id="{22436ABD-2451-F0D5-AC5E-3B9B4D968CCE}"/>
                </a:ext>
              </a:extLst>
            </p:cNvPr>
            <p:cNvSpPr/>
            <p:nvPr/>
          </p:nvSpPr>
          <p:spPr>
            <a:xfrm>
              <a:off x="1722662" y="3429000"/>
              <a:ext cx="1181100" cy="2876910"/>
            </a:xfrm>
            <a:custGeom>
              <a:avLst/>
              <a:gdLst>
                <a:gd name="connsiteX0" fmla="*/ 0 w 1181100"/>
                <a:gd name="connsiteY0" fmla="*/ 0 h 2876910"/>
                <a:gd name="connsiteX1" fmla="*/ 549051 w 1181100"/>
                <a:gd name="connsiteY1" fmla="*/ 0 h 2876910"/>
                <a:gd name="connsiteX2" fmla="*/ 1177701 w 1181100"/>
                <a:gd name="connsiteY2" fmla="*/ 438150 h 2876910"/>
                <a:gd name="connsiteX3" fmla="*/ 1181100 w 1181100"/>
                <a:gd name="connsiteY3" fmla="*/ 2776538 h 2876910"/>
                <a:gd name="connsiteX4" fmla="*/ 1180954 w 1181100"/>
                <a:gd name="connsiteY4" fmla="*/ 2776538 h 2876910"/>
                <a:gd name="connsiteX5" fmla="*/ 1181100 w 1181100"/>
                <a:gd name="connsiteY5" fmla="*/ 2876910 h 2876910"/>
                <a:gd name="connsiteX6" fmla="*/ 0 w 1181100"/>
                <a:gd name="connsiteY6" fmla="*/ 2876910 h 2876910"/>
                <a:gd name="connsiteX7" fmla="*/ 0 w 1181100"/>
                <a:gd name="connsiteY7" fmla="*/ 2776538 h 2876910"/>
                <a:gd name="connsiteX8" fmla="*/ 0 w 1181100"/>
                <a:gd name="connsiteY8" fmla="*/ 1755214 h 287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1100" h="2876910">
                  <a:moveTo>
                    <a:pt x="0" y="0"/>
                  </a:moveTo>
                  <a:lnTo>
                    <a:pt x="549051" y="0"/>
                  </a:lnTo>
                  <a:lnTo>
                    <a:pt x="1177701" y="438150"/>
                  </a:lnTo>
                  <a:lnTo>
                    <a:pt x="1181100" y="2776538"/>
                  </a:lnTo>
                  <a:lnTo>
                    <a:pt x="1180954" y="2776538"/>
                  </a:lnTo>
                  <a:lnTo>
                    <a:pt x="1181100" y="2876910"/>
                  </a:lnTo>
                  <a:lnTo>
                    <a:pt x="0" y="2876910"/>
                  </a:lnTo>
                  <a:lnTo>
                    <a:pt x="0" y="2776538"/>
                  </a:lnTo>
                  <a:lnTo>
                    <a:pt x="0" y="1755214"/>
                  </a:lnTo>
                  <a:close/>
                </a:path>
              </a:pathLst>
            </a:custGeom>
            <a:solidFill>
              <a:srgbClr val="232323"/>
            </a:solidFill>
            <a:ln w="12700">
              <a:miter lim="400000"/>
            </a:ln>
          </p:spPr>
          <p:txBody>
            <a:bodyPr wrap="square" lIns="38100" tIns="38100" rIns="38100" bIns="38100" anchor="ctr">
              <a:noAutofit/>
            </a:bodyPr>
            <a:lstStyle/>
            <a:p>
              <a:endParaRPr sz="3000">
                <a:solidFill>
                  <a:srgbClr val="FFFFFF"/>
                </a:solidFill>
              </a:endParaRPr>
            </a:p>
          </p:txBody>
        </p:sp>
        <p:sp>
          <p:nvSpPr>
            <p:cNvPr id="31" name="Freeform: Shape 30">
              <a:extLst>
                <a:ext uri="{FF2B5EF4-FFF2-40B4-BE49-F238E27FC236}">
                  <a16:creationId xmlns:a16="http://schemas.microsoft.com/office/drawing/2014/main" id="{F1C195A5-2122-877A-24A0-2A91641316B5}"/>
                </a:ext>
              </a:extLst>
            </p:cNvPr>
            <p:cNvSpPr/>
            <p:nvPr/>
          </p:nvSpPr>
          <p:spPr>
            <a:xfrm>
              <a:off x="1393030" y="4677315"/>
              <a:ext cx="545114" cy="1628595"/>
            </a:xfrm>
            <a:custGeom>
              <a:avLst/>
              <a:gdLst>
                <a:gd name="connsiteX0" fmla="*/ 545114 w 545114"/>
                <a:gd name="connsiteY0" fmla="*/ 0 h 1628595"/>
                <a:gd name="connsiteX1" fmla="*/ 545114 w 545114"/>
                <a:gd name="connsiteY1" fmla="*/ 35273 h 1628595"/>
                <a:gd name="connsiteX2" fmla="*/ 545114 w 545114"/>
                <a:gd name="connsiteY2" fmla="*/ 1593322 h 1628595"/>
                <a:gd name="connsiteX3" fmla="*/ 545114 w 545114"/>
                <a:gd name="connsiteY3" fmla="*/ 1628595 h 1628595"/>
                <a:gd name="connsiteX4" fmla="*/ 0 w 545114"/>
                <a:gd name="connsiteY4" fmla="*/ 1628595 h 1628595"/>
                <a:gd name="connsiteX5" fmla="*/ 0 w 545114"/>
                <a:gd name="connsiteY5" fmla="*/ 1593322 h 1628595"/>
                <a:gd name="connsiteX6" fmla="*/ 0 w 545114"/>
                <a:gd name="connsiteY6" fmla="*/ 241374 h 1628595"/>
                <a:gd name="connsiteX7" fmla="*/ 0 w 545114"/>
                <a:gd name="connsiteY7" fmla="*/ 206101 h 1628595"/>
                <a:gd name="connsiteX8" fmla="*/ 166477 w 545114"/>
                <a:gd name="connsiteY8" fmla="*/ 75393 h 1628595"/>
                <a:gd name="connsiteX9" fmla="*/ 403837 w 545114"/>
                <a:gd name="connsiteY9" fmla="*/ 75393 h 1628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5114" h="1628595">
                  <a:moveTo>
                    <a:pt x="545114" y="0"/>
                  </a:moveTo>
                  <a:lnTo>
                    <a:pt x="545114" y="35273"/>
                  </a:lnTo>
                  <a:lnTo>
                    <a:pt x="545114" y="1593322"/>
                  </a:lnTo>
                  <a:lnTo>
                    <a:pt x="545114" y="1628595"/>
                  </a:lnTo>
                  <a:lnTo>
                    <a:pt x="0" y="1628595"/>
                  </a:lnTo>
                  <a:lnTo>
                    <a:pt x="0" y="1593322"/>
                  </a:lnTo>
                  <a:lnTo>
                    <a:pt x="0" y="241374"/>
                  </a:lnTo>
                  <a:lnTo>
                    <a:pt x="0" y="206101"/>
                  </a:lnTo>
                  <a:lnTo>
                    <a:pt x="166477" y="75393"/>
                  </a:lnTo>
                  <a:lnTo>
                    <a:pt x="403837" y="75393"/>
                  </a:lnTo>
                  <a:close/>
                </a:path>
              </a:pathLst>
            </a:custGeom>
            <a:solidFill>
              <a:srgbClr val="60606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2" name="Freeform: Shape 31">
              <a:extLst>
                <a:ext uri="{FF2B5EF4-FFF2-40B4-BE49-F238E27FC236}">
                  <a16:creationId xmlns:a16="http://schemas.microsoft.com/office/drawing/2014/main" id="{C186B837-1F6D-2436-5FA2-E3E7627AA884}"/>
                </a:ext>
              </a:extLst>
            </p:cNvPr>
            <p:cNvSpPr/>
            <p:nvPr/>
          </p:nvSpPr>
          <p:spPr>
            <a:xfrm>
              <a:off x="2796758" y="4186239"/>
              <a:ext cx="536278" cy="2119671"/>
            </a:xfrm>
            <a:custGeom>
              <a:avLst/>
              <a:gdLst>
                <a:gd name="connsiteX0" fmla="*/ 0 w 536278"/>
                <a:gd name="connsiteY0" fmla="*/ 0 h 2119671"/>
                <a:gd name="connsiteX1" fmla="*/ 536278 w 536278"/>
                <a:gd name="connsiteY1" fmla="*/ 0 h 2119671"/>
                <a:gd name="connsiteX2" fmla="*/ 536278 w 536278"/>
                <a:gd name="connsiteY2" fmla="*/ 100371 h 2119671"/>
                <a:gd name="connsiteX3" fmla="*/ 536278 w 536278"/>
                <a:gd name="connsiteY3" fmla="*/ 2019300 h 2119671"/>
                <a:gd name="connsiteX4" fmla="*/ 536278 w 536278"/>
                <a:gd name="connsiteY4" fmla="*/ 2119671 h 2119671"/>
                <a:gd name="connsiteX5" fmla="*/ 0 w 536278"/>
                <a:gd name="connsiteY5" fmla="*/ 2119671 h 2119671"/>
                <a:gd name="connsiteX6" fmla="*/ 0 w 536278"/>
                <a:gd name="connsiteY6" fmla="*/ 2019300 h 2119671"/>
                <a:gd name="connsiteX7" fmla="*/ 0 w 536278"/>
                <a:gd name="connsiteY7" fmla="*/ 100371 h 211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6278" h="2119671">
                  <a:moveTo>
                    <a:pt x="0" y="0"/>
                  </a:moveTo>
                  <a:lnTo>
                    <a:pt x="536278" y="0"/>
                  </a:lnTo>
                  <a:lnTo>
                    <a:pt x="536278" y="100371"/>
                  </a:lnTo>
                  <a:lnTo>
                    <a:pt x="536278" y="2019300"/>
                  </a:lnTo>
                  <a:lnTo>
                    <a:pt x="536278" y="2119671"/>
                  </a:lnTo>
                  <a:lnTo>
                    <a:pt x="0" y="2119671"/>
                  </a:lnTo>
                  <a:lnTo>
                    <a:pt x="0" y="2019300"/>
                  </a:lnTo>
                  <a:lnTo>
                    <a:pt x="0" y="100371"/>
                  </a:lnTo>
                  <a:close/>
                </a:path>
              </a:pathLst>
            </a:custGeom>
            <a:solidFill>
              <a:srgbClr val="424242"/>
            </a:solidFill>
            <a:ln w="12700">
              <a:miter lim="400000"/>
            </a:ln>
          </p:spPr>
          <p:txBody>
            <a:bodyPr wrap="square" lIns="38100" tIns="38100" rIns="38100" bIns="38100" anchor="ctr">
              <a:noAutofit/>
            </a:bodyPr>
            <a:lstStyle/>
            <a:p>
              <a:endParaRPr sz="3000">
                <a:solidFill>
                  <a:srgbClr val="FFFFFF"/>
                </a:solidFill>
              </a:endParaRPr>
            </a:p>
          </p:txBody>
        </p:sp>
        <p:sp>
          <p:nvSpPr>
            <p:cNvPr id="33" name="Freeform: Shape 32">
              <a:extLst>
                <a:ext uri="{FF2B5EF4-FFF2-40B4-BE49-F238E27FC236}">
                  <a16:creationId xmlns:a16="http://schemas.microsoft.com/office/drawing/2014/main" id="{B12135E0-FEA2-F7D4-319B-A0ABBE7E3960}"/>
                </a:ext>
              </a:extLst>
            </p:cNvPr>
            <p:cNvSpPr/>
            <p:nvPr/>
          </p:nvSpPr>
          <p:spPr>
            <a:xfrm>
              <a:off x="3171826" y="4350665"/>
              <a:ext cx="536278" cy="1955245"/>
            </a:xfrm>
            <a:custGeom>
              <a:avLst/>
              <a:gdLst>
                <a:gd name="connsiteX0" fmla="*/ 0 w 536278"/>
                <a:gd name="connsiteY0" fmla="*/ 0 h 1955245"/>
                <a:gd name="connsiteX1" fmla="*/ 536278 w 536278"/>
                <a:gd name="connsiteY1" fmla="*/ 0 h 1955245"/>
                <a:gd name="connsiteX2" fmla="*/ 536278 w 536278"/>
                <a:gd name="connsiteY2" fmla="*/ 100372 h 1955245"/>
                <a:gd name="connsiteX3" fmla="*/ 536278 w 536278"/>
                <a:gd name="connsiteY3" fmla="*/ 1854873 h 1955245"/>
                <a:gd name="connsiteX4" fmla="*/ 536278 w 536278"/>
                <a:gd name="connsiteY4" fmla="*/ 1955245 h 1955245"/>
                <a:gd name="connsiteX5" fmla="*/ 0 w 536278"/>
                <a:gd name="connsiteY5" fmla="*/ 1955245 h 1955245"/>
                <a:gd name="connsiteX6" fmla="*/ 0 w 536278"/>
                <a:gd name="connsiteY6" fmla="*/ 1854873 h 1955245"/>
                <a:gd name="connsiteX7" fmla="*/ 0 w 536278"/>
                <a:gd name="connsiteY7" fmla="*/ 100372 h 1955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6278" h="1955245">
                  <a:moveTo>
                    <a:pt x="0" y="0"/>
                  </a:moveTo>
                  <a:lnTo>
                    <a:pt x="536278" y="0"/>
                  </a:lnTo>
                  <a:lnTo>
                    <a:pt x="536278" y="100372"/>
                  </a:lnTo>
                  <a:lnTo>
                    <a:pt x="536278" y="1854873"/>
                  </a:lnTo>
                  <a:lnTo>
                    <a:pt x="536278" y="1955245"/>
                  </a:lnTo>
                  <a:lnTo>
                    <a:pt x="0" y="1955245"/>
                  </a:lnTo>
                  <a:lnTo>
                    <a:pt x="0" y="1854873"/>
                  </a:lnTo>
                  <a:lnTo>
                    <a:pt x="0" y="100372"/>
                  </a:lnTo>
                  <a:close/>
                </a:path>
              </a:pathLst>
            </a:custGeom>
            <a:solidFill>
              <a:srgbClr val="60606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4" name="Shape">
              <a:extLst>
                <a:ext uri="{FF2B5EF4-FFF2-40B4-BE49-F238E27FC236}">
                  <a16:creationId xmlns:a16="http://schemas.microsoft.com/office/drawing/2014/main" id="{2818BE76-5E8D-B131-9785-98295AFB316D}"/>
                </a:ext>
              </a:extLst>
            </p:cNvPr>
            <p:cNvSpPr/>
            <p:nvPr/>
          </p:nvSpPr>
          <p:spPr>
            <a:xfrm>
              <a:off x="1393030" y="3133503"/>
              <a:ext cx="2315073" cy="1749913"/>
            </a:xfrm>
            <a:custGeom>
              <a:avLst/>
              <a:gdLst/>
              <a:ahLst/>
              <a:cxnLst>
                <a:cxn ang="0">
                  <a:pos x="wd2" y="hd2"/>
                </a:cxn>
                <a:cxn ang="5400000">
                  <a:pos x="wd2" y="hd2"/>
                </a:cxn>
                <a:cxn ang="10800000">
                  <a:pos x="wd2" y="hd2"/>
                </a:cxn>
                <a:cxn ang="16200000">
                  <a:pos x="wd2" y="hd2"/>
                </a:cxn>
              </a:cxnLst>
              <a:rect l="0" t="0" r="r" b="b"/>
              <a:pathLst>
                <a:path w="21600" h="21600" extrusionOk="0">
                  <a:moveTo>
                    <a:pt x="5490" y="0"/>
                  </a:moveTo>
                  <a:lnTo>
                    <a:pt x="21600" y="15024"/>
                  </a:lnTo>
                  <a:lnTo>
                    <a:pt x="17761" y="16195"/>
                  </a:lnTo>
                  <a:cubicBezTo>
                    <a:pt x="17332" y="16328"/>
                    <a:pt x="16947" y="16348"/>
                    <a:pt x="16611" y="16264"/>
                  </a:cubicBezTo>
                  <a:cubicBezTo>
                    <a:pt x="16275" y="16180"/>
                    <a:pt x="15980" y="16032"/>
                    <a:pt x="15726" y="15815"/>
                  </a:cubicBezTo>
                  <a:lnTo>
                    <a:pt x="13097" y="13142"/>
                  </a:lnTo>
                  <a:lnTo>
                    <a:pt x="4978" y="15612"/>
                  </a:lnTo>
                  <a:lnTo>
                    <a:pt x="5086" y="19056"/>
                  </a:lnTo>
                  <a:cubicBezTo>
                    <a:pt x="5079" y="19313"/>
                    <a:pt x="4978" y="19574"/>
                    <a:pt x="4780" y="19841"/>
                  </a:cubicBezTo>
                  <a:cubicBezTo>
                    <a:pt x="4582" y="20108"/>
                    <a:pt x="4280" y="20301"/>
                    <a:pt x="3869" y="20424"/>
                  </a:cubicBezTo>
                  <a:lnTo>
                    <a:pt x="0" y="21600"/>
                  </a:lnTo>
                  <a:lnTo>
                    <a:pt x="422" y="1541"/>
                  </a:lnTo>
                  <a:lnTo>
                    <a:pt x="5490" y="0"/>
                  </a:lnTo>
                  <a:close/>
                  <a:moveTo>
                    <a:pt x="4881" y="12495"/>
                  </a:moveTo>
                  <a:lnTo>
                    <a:pt x="10729" y="10716"/>
                  </a:lnTo>
                  <a:lnTo>
                    <a:pt x="6603" y="6517"/>
                  </a:lnTo>
                  <a:cubicBezTo>
                    <a:pt x="6319" y="6255"/>
                    <a:pt x="6001" y="5943"/>
                    <a:pt x="5650" y="5583"/>
                  </a:cubicBezTo>
                  <a:cubicBezTo>
                    <a:pt x="5299" y="5222"/>
                    <a:pt x="4933" y="4822"/>
                    <a:pt x="4552" y="4392"/>
                  </a:cubicBezTo>
                  <a:cubicBezTo>
                    <a:pt x="4623" y="4926"/>
                    <a:pt x="4672" y="5430"/>
                    <a:pt x="4690" y="5894"/>
                  </a:cubicBezTo>
                  <a:cubicBezTo>
                    <a:pt x="4709" y="6363"/>
                    <a:pt x="4717" y="6769"/>
                    <a:pt x="4705" y="7119"/>
                  </a:cubicBezTo>
                  <a:lnTo>
                    <a:pt x="4881" y="12495"/>
                  </a:lnTo>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781142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8928</TotalTime>
  <Words>615</Words>
  <Application>Microsoft Office PowerPoint</Application>
  <PresentationFormat>Widescreen</PresentationFormat>
  <Paragraphs>41</Paragraphs>
  <Slides>6</Slides>
  <Notes>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Calibri</vt:lpstr>
      <vt:lpstr>Calibri Light</vt:lpstr>
      <vt:lpstr>Helvetica</vt:lpstr>
      <vt:lpstr>Open Sans</vt:lpstr>
      <vt:lpstr>Söhne</vt:lpstr>
      <vt:lpstr>Template PresentationGO</vt:lpstr>
      <vt:lpstr>Template PresentationGO Dark</vt:lpstr>
      <vt:lpstr>Custom Design</vt:lpstr>
      <vt:lpstr>AIDA Analysis Deck – Slide Template</vt:lpstr>
      <vt:lpstr>AIDA Analysis Deck – Slide Template</vt:lpstr>
      <vt:lpstr>AIDA Analysis Deck – Slide Template</vt:lpstr>
      <vt:lpstr>AIDA Analysis Deck – Slide Template</vt:lpstr>
      <vt:lpstr>AIDA Analysis Deck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AIDA Analysis Deck</dc:title>
  <dc:creator>PresentationGO.com</dc:creator>
  <dc:description>© Copyright PresentationGO.com - Do not distribute or sale without written permission.</dc:description>
  <cp:lastModifiedBy>Christophe Barroche</cp:lastModifiedBy>
  <cp:revision>19</cp:revision>
  <dcterms:created xsi:type="dcterms:W3CDTF">2014-11-26T05:14:11Z</dcterms:created>
  <dcterms:modified xsi:type="dcterms:W3CDTF">2023-10-06T16:16:18Z</dcterms:modified>
  <cp:category>Charts &amp; Diagrams</cp:category>
</cp:coreProperties>
</file>