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7" r:id="rId4"/>
    <p:sldId id="339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1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834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49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BCG Matrix for PowerPoint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4F8D49-5E60-4A6F-9F12-E00109EFA2F6}"/>
              </a:ext>
            </a:extLst>
          </p:cNvPr>
          <p:cNvSpPr/>
          <p:nvPr/>
        </p:nvSpPr>
        <p:spPr>
          <a:xfrm>
            <a:off x="5413090" y="2108412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8E31DF-DDFC-4500-8915-E3077B5B1B43}"/>
              </a:ext>
            </a:extLst>
          </p:cNvPr>
          <p:cNvSpPr/>
          <p:nvPr/>
        </p:nvSpPr>
        <p:spPr>
          <a:xfrm>
            <a:off x="5413089" y="2957304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ABDEF-B364-4BD3-B688-D2C4E4BAFF4C}"/>
              </a:ext>
            </a:extLst>
          </p:cNvPr>
          <p:cNvSpPr/>
          <p:nvPr/>
        </p:nvSpPr>
        <p:spPr>
          <a:xfrm>
            <a:off x="5413089" y="3806196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65ABE-228A-4099-9CAE-332178473929}"/>
              </a:ext>
            </a:extLst>
          </p:cNvPr>
          <p:cNvSpPr/>
          <p:nvPr/>
        </p:nvSpPr>
        <p:spPr>
          <a:xfrm>
            <a:off x="5422383" y="4655089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4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AAF308-569D-48A9-8A6C-2763965CF1AC}"/>
              </a:ext>
            </a:extLst>
          </p:cNvPr>
          <p:cNvSpPr/>
          <p:nvPr/>
        </p:nvSpPr>
        <p:spPr>
          <a:xfrm>
            <a:off x="956360" y="2093719"/>
            <a:ext cx="1619900" cy="1619426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cap="all"/>
              <a:t>Market Penetration Strategy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95138-E7FC-4D9E-AA3D-3198EB530A7C}"/>
              </a:ext>
            </a:extLst>
          </p:cNvPr>
          <p:cNvSpPr/>
          <p:nvPr/>
        </p:nvSpPr>
        <p:spPr>
          <a:xfrm>
            <a:off x="956360" y="3713145"/>
            <a:ext cx="1619900" cy="1619426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cap="all"/>
              <a:t>Market Development strategy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033047-ABB0-4B68-89B1-30249D64C16E}"/>
              </a:ext>
            </a:extLst>
          </p:cNvPr>
          <p:cNvSpPr/>
          <p:nvPr/>
        </p:nvSpPr>
        <p:spPr>
          <a:xfrm>
            <a:off x="2576259" y="2093719"/>
            <a:ext cx="1619900" cy="1619426"/>
          </a:xfrm>
          <a:prstGeom prst="rect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cap="all">
                <a:solidFill>
                  <a:schemeClr val="bg1"/>
                </a:solidFill>
              </a:rPr>
              <a:t>Product Development Strategy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3A125D-89E6-4E88-B72D-B69E95A1392E}"/>
              </a:ext>
            </a:extLst>
          </p:cNvPr>
          <p:cNvSpPr/>
          <p:nvPr/>
        </p:nvSpPr>
        <p:spPr>
          <a:xfrm>
            <a:off x="2576259" y="3713145"/>
            <a:ext cx="1619900" cy="1619426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cap="all"/>
              <a:t>Diversification strategy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499E7E-0BDE-4ACF-A593-8482A12DF138}"/>
              </a:ext>
            </a:extLst>
          </p:cNvPr>
          <p:cNvSpPr txBox="1"/>
          <p:nvPr/>
        </p:nvSpPr>
        <p:spPr>
          <a:xfrm>
            <a:off x="1971286" y="1400642"/>
            <a:ext cx="1209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2400" cap="all"/>
            </a:lvl1pPr>
          </a:lstStyle>
          <a:p>
            <a:r>
              <a:rPr lang="en-US" sz="1800">
                <a:solidFill>
                  <a:schemeClr val="tx2"/>
                </a:solidFill>
              </a:rPr>
              <a:t>Products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5A1522F-A0AB-4BC9-8CB0-86A88F06D345}"/>
              </a:ext>
            </a:extLst>
          </p:cNvPr>
          <p:cNvSpPr txBox="1"/>
          <p:nvPr/>
        </p:nvSpPr>
        <p:spPr>
          <a:xfrm rot="16200000">
            <a:off x="-168668" y="3528481"/>
            <a:ext cx="1089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cap="all">
                <a:solidFill>
                  <a:schemeClr val="tx2"/>
                </a:solidFill>
              </a:rPr>
              <a:t>Markets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4483A6F-C417-4B10-A3E8-375499608C56}"/>
              </a:ext>
            </a:extLst>
          </p:cNvPr>
          <p:cNvGrpSpPr/>
          <p:nvPr/>
        </p:nvGrpSpPr>
        <p:grpSpPr>
          <a:xfrm>
            <a:off x="1436527" y="1748496"/>
            <a:ext cx="2189785" cy="276999"/>
            <a:chOff x="1980204" y="1749664"/>
            <a:chExt cx="2775021" cy="35102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67812CC-D303-4E05-ACDC-190AE46D9DEF}"/>
                </a:ext>
              </a:extLst>
            </p:cNvPr>
            <p:cNvSpPr txBox="1"/>
            <p:nvPr/>
          </p:nvSpPr>
          <p:spPr>
            <a:xfrm>
              <a:off x="1980204" y="1749664"/>
              <a:ext cx="837188" cy="35102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Existing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11059FD-B174-4BC3-90E3-C0A3E60FE75B}"/>
                </a:ext>
              </a:extLst>
            </p:cNvPr>
            <p:cNvSpPr txBox="1"/>
            <p:nvPr/>
          </p:nvSpPr>
          <p:spPr>
            <a:xfrm>
              <a:off x="4158556" y="1749664"/>
              <a:ext cx="596669" cy="35102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New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56D1484-28CF-4179-A5B0-4B6C64BE3654}"/>
              </a:ext>
            </a:extLst>
          </p:cNvPr>
          <p:cNvGrpSpPr/>
          <p:nvPr/>
        </p:nvGrpSpPr>
        <p:grpSpPr>
          <a:xfrm rot="16200000">
            <a:off x="-403223" y="3520078"/>
            <a:ext cx="2189782" cy="277001"/>
            <a:chOff x="2100468" y="1749666"/>
            <a:chExt cx="2775017" cy="35103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D27485-09AF-49AB-B4E4-56A91B859169}"/>
                </a:ext>
              </a:extLst>
            </p:cNvPr>
            <p:cNvSpPr txBox="1"/>
            <p:nvPr/>
          </p:nvSpPr>
          <p:spPr>
            <a:xfrm>
              <a:off x="2100468" y="1749666"/>
              <a:ext cx="596669" cy="35102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New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D5D425B-D581-41DD-A071-45AE0FBAF45C}"/>
                </a:ext>
              </a:extLst>
            </p:cNvPr>
            <p:cNvSpPr txBox="1"/>
            <p:nvPr/>
          </p:nvSpPr>
          <p:spPr>
            <a:xfrm>
              <a:off x="4038297" y="1749669"/>
              <a:ext cx="837188" cy="3510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Existing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13A41B18-1C1C-4B77-8F26-8918D7605F0F}"/>
              </a:ext>
            </a:extLst>
          </p:cNvPr>
          <p:cNvSpPr txBox="1"/>
          <p:nvPr/>
        </p:nvSpPr>
        <p:spPr>
          <a:xfrm>
            <a:off x="-42002" y="504368"/>
            <a:ext cx="155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2400" cap="all"/>
            </a:lvl1pPr>
          </a:lstStyle>
          <a:p>
            <a:r>
              <a:rPr lang="en-US">
                <a:solidFill>
                  <a:schemeClr val="tx2"/>
                </a:solidFill>
              </a:rPr>
              <a:t>Products</a:t>
            </a:r>
          </a:p>
        </p:txBody>
      </p:sp>
      <p:pic>
        <p:nvPicPr>
          <p:cNvPr id="42" name="Graphic 41" descr="Water">
            <a:extLst>
              <a:ext uri="{FF2B5EF4-FFF2-40B4-BE49-F238E27FC236}">
                <a16:creationId xmlns:a16="http://schemas.microsoft.com/office/drawing/2014/main" id="{13F9E586-60F0-4567-8BF4-4095823EDC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12432" y="2942611"/>
            <a:ext cx="722376" cy="722376"/>
          </a:xfrm>
          <a:prstGeom prst="rect">
            <a:avLst/>
          </a:prstGeom>
        </p:spPr>
      </p:pic>
      <p:pic>
        <p:nvPicPr>
          <p:cNvPr id="43" name="Graphic 42" descr="Water">
            <a:extLst>
              <a:ext uri="{FF2B5EF4-FFF2-40B4-BE49-F238E27FC236}">
                <a16:creationId xmlns:a16="http://schemas.microsoft.com/office/drawing/2014/main" id="{11057EC6-163D-47D3-BEDB-F228037652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2432" y="3791503"/>
            <a:ext cx="722376" cy="722376"/>
          </a:xfrm>
          <a:prstGeom prst="rect">
            <a:avLst/>
          </a:prstGeom>
        </p:spPr>
      </p:pic>
      <p:pic>
        <p:nvPicPr>
          <p:cNvPr id="45" name="Graphic 44" descr="Water">
            <a:extLst>
              <a:ext uri="{FF2B5EF4-FFF2-40B4-BE49-F238E27FC236}">
                <a16:creationId xmlns:a16="http://schemas.microsoft.com/office/drawing/2014/main" id="{43B18D9C-B253-46C1-8A23-F3584966A9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12432" y="2093719"/>
            <a:ext cx="722376" cy="722376"/>
          </a:xfrm>
          <a:prstGeom prst="rect">
            <a:avLst/>
          </a:prstGeom>
        </p:spPr>
      </p:pic>
      <p:pic>
        <p:nvPicPr>
          <p:cNvPr id="46" name="Graphic 45" descr="Water">
            <a:extLst>
              <a:ext uri="{FF2B5EF4-FFF2-40B4-BE49-F238E27FC236}">
                <a16:creationId xmlns:a16="http://schemas.microsoft.com/office/drawing/2014/main" id="{E8082F00-ED3C-4B59-97B1-1CA088AF4B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2432" y="4640396"/>
            <a:ext cx="722376" cy="7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8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BCG Matrix for PowerPoint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B4F8D49-5E60-4A6F-9F12-E00109EFA2F6}"/>
              </a:ext>
            </a:extLst>
          </p:cNvPr>
          <p:cNvSpPr/>
          <p:nvPr/>
        </p:nvSpPr>
        <p:spPr>
          <a:xfrm>
            <a:off x="5413090" y="2108412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8E31DF-DDFC-4500-8915-E3077B5B1B43}"/>
              </a:ext>
            </a:extLst>
          </p:cNvPr>
          <p:cNvSpPr/>
          <p:nvPr/>
        </p:nvSpPr>
        <p:spPr>
          <a:xfrm>
            <a:off x="5413089" y="2957304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BABDEF-B364-4BD3-B688-D2C4E4BAFF4C}"/>
              </a:ext>
            </a:extLst>
          </p:cNvPr>
          <p:cNvSpPr/>
          <p:nvPr/>
        </p:nvSpPr>
        <p:spPr>
          <a:xfrm>
            <a:off x="5413089" y="3806196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65ABE-228A-4099-9CAE-332178473929}"/>
              </a:ext>
            </a:extLst>
          </p:cNvPr>
          <p:cNvSpPr/>
          <p:nvPr/>
        </p:nvSpPr>
        <p:spPr>
          <a:xfrm>
            <a:off x="5422383" y="4655089"/>
            <a:ext cx="3420202" cy="712414"/>
          </a:xfrm>
          <a:prstGeom prst="rect">
            <a:avLst/>
          </a:prstGeom>
          <a:solidFill>
            <a:schemeClr val="tx1">
              <a:lumMod val="20000"/>
              <a:lumOff val="80000"/>
              <a:alpha val="50000"/>
            </a:schemeClr>
          </a:solidFill>
        </p:spPr>
        <p:txBody>
          <a:bodyPr wrap="square" lIns="137160" tIns="68580" rIns="137160" bIns="68580">
            <a:spAutoFit/>
          </a:bodyPr>
          <a:lstStyle/>
          <a:p>
            <a:pPr>
              <a:lnSpc>
                <a:spcPts val="1350"/>
              </a:lnSpc>
              <a:spcAft>
                <a:spcPts val="1350"/>
              </a:spcAft>
            </a:pPr>
            <a:r>
              <a:rPr lang="en-US" sz="1350">
                <a:solidFill>
                  <a:schemeClr val="tx1">
                    <a:lumMod val="75000"/>
                  </a:schemeClr>
                </a:solidFill>
              </a:rPr>
              <a:t>Lorem ipsum dolor sit amet, suscipit cursus quisque faucibus vulputate tempor, sit praesent neque dolorem augue.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7AAF308-569D-48A9-8A6C-2763965CF1AC}"/>
              </a:ext>
            </a:extLst>
          </p:cNvPr>
          <p:cNvSpPr/>
          <p:nvPr/>
        </p:nvSpPr>
        <p:spPr>
          <a:xfrm>
            <a:off x="956360" y="2093719"/>
            <a:ext cx="1619900" cy="1619426"/>
          </a:xfrm>
          <a:prstGeom prst="rect">
            <a:avLst/>
          </a:prstGeom>
          <a:solidFill>
            <a:schemeClr val="accent3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cap="all"/>
              <a:t>Market Penetration Strategy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1795138-E7FC-4D9E-AA3D-3198EB530A7C}"/>
              </a:ext>
            </a:extLst>
          </p:cNvPr>
          <p:cNvSpPr/>
          <p:nvPr/>
        </p:nvSpPr>
        <p:spPr>
          <a:xfrm>
            <a:off x="956360" y="3713145"/>
            <a:ext cx="1619900" cy="1619426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cap="all"/>
              <a:t>Market Development strategy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033047-ABB0-4B68-89B1-30249D64C16E}"/>
              </a:ext>
            </a:extLst>
          </p:cNvPr>
          <p:cNvSpPr/>
          <p:nvPr/>
        </p:nvSpPr>
        <p:spPr>
          <a:xfrm>
            <a:off x="2576259" y="2093719"/>
            <a:ext cx="1619900" cy="1619426"/>
          </a:xfrm>
          <a:prstGeom prst="rect">
            <a:avLst/>
          </a:prstGeom>
          <a:solidFill>
            <a:schemeClr val="accent4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cap="all">
                <a:solidFill>
                  <a:schemeClr val="bg1"/>
                </a:solidFill>
              </a:rPr>
              <a:t>Product Development Strategy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3A125D-89E6-4E88-B72D-B69E95A1392E}"/>
              </a:ext>
            </a:extLst>
          </p:cNvPr>
          <p:cNvSpPr/>
          <p:nvPr/>
        </p:nvSpPr>
        <p:spPr>
          <a:xfrm>
            <a:off x="2576259" y="3713145"/>
            <a:ext cx="1619900" cy="1619426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cap="all"/>
              <a:t>Diversification strategy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6499E7E-0BDE-4ACF-A593-8482A12DF138}"/>
              </a:ext>
            </a:extLst>
          </p:cNvPr>
          <p:cNvSpPr txBox="1"/>
          <p:nvPr/>
        </p:nvSpPr>
        <p:spPr>
          <a:xfrm>
            <a:off x="1971286" y="1400642"/>
            <a:ext cx="1209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2400" cap="all"/>
            </a:lvl1pPr>
          </a:lstStyle>
          <a:p>
            <a:r>
              <a:rPr lang="en-US" sz="1800">
                <a:solidFill>
                  <a:schemeClr val="tx2"/>
                </a:solidFill>
              </a:rPr>
              <a:t>Products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5A1522F-A0AB-4BC9-8CB0-86A88F06D345}"/>
              </a:ext>
            </a:extLst>
          </p:cNvPr>
          <p:cNvSpPr txBox="1"/>
          <p:nvPr/>
        </p:nvSpPr>
        <p:spPr>
          <a:xfrm rot="16200000">
            <a:off x="-168668" y="3528481"/>
            <a:ext cx="1089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cap="all">
                <a:solidFill>
                  <a:schemeClr val="tx2"/>
                </a:solidFill>
              </a:rPr>
              <a:t>Markets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4483A6F-C417-4B10-A3E8-375499608C56}"/>
              </a:ext>
            </a:extLst>
          </p:cNvPr>
          <p:cNvGrpSpPr/>
          <p:nvPr/>
        </p:nvGrpSpPr>
        <p:grpSpPr>
          <a:xfrm>
            <a:off x="1436527" y="1748496"/>
            <a:ext cx="2189785" cy="276999"/>
            <a:chOff x="1980204" y="1749664"/>
            <a:chExt cx="2775021" cy="35102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67812CC-D303-4E05-ACDC-190AE46D9DEF}"/>
                </a:ext>
              </a:extLst>
            </p:cNvPr>
            <p:cNvSpPr txBox="1"/>
            <p:nvPr/>
          </p:nvSpPr>
          <p:spPr>
            <a:xfrm>
              <a:off x="1980204" y="1749664"/>
              <a:ext cx="837188" cy="35102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Existing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11059FD-B174-4BC3-90E3-C0A3E60FE75B}"/>
                </a:ext>
              </a:extLst>
            </p:cNvPr>
            <p:cNvSpPr txBox="1"/>
            <p:nvPr/>
          </p:nvSpPr>
          <p:spPr>
            <a:xfrm>
              <a:off x="4158556" y="1749664"/>
              <a:ext cx="596669" cy="35102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New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56D1484-28CF-4179-A5B0-4B6C64BE3654}"/>
              </a:ext>
            </a:extLst>
          </p:cNvPr>
          <p:cNvGrpSpPr/>
          <p:nvPr/>
        </p:nvGrpSpPr>
        <p:grpSpPr>
          <a:xfrm rot="16200000">
            <a:off x="-403223" y="3520078"/>
            <a:ext cx="2189782" cy="277001"/>
            <a:chOff x="2100468" y="1749666"/>
            <a:chExt cx="2775017" cy="35103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15D27485-09AF-49AB-B4E4-56A91B859169}"/>
                </a:ext>
              </a:extLst>
            </p:cNvPr>
            <p:cNvSpPr txBox="1"/>
            <p:nvPr/>
          </p:nvSpPr>
          <p:spPr>
            <a:xfrm>
              <a:off x="2100468" y="1749666"/>
              <a:ext cx="596669" cy="35102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New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D5D425B-D581-41DD-A071-45AE0FBAF45C}"/>
                </a:ext>
              </a:extLst>
            </p:cNvPr>
            <p:cNvSpPr txBox="1"/>
            <p:nvPr/>
          </p:nvSpPr>
          <p:spPr>
            <a:xfrm>
              <a:off x="4038297" y="1749669"/>
              <a:ext cx="837188" cy="35102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Existing</a:t>
              </a: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13A41B18-1C1C-4B77-8F26-8918D7605F0F}"/>
              </a:ext>
            </a:extLst>
          </p:cNvPr>
          <p:cNvSpPr txBox="1"/>
          <p:nvPr/>
        </p:nvSpPr>
        <p:spPr>
          <a:xfrm>
            <a:off x="-42002" y="504368"/>
            <a:ext cx="1552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2400" cap="all"/>
            </a:lvl1pPr>
          </a:lstStyle>
          <a:p>
            <a:r>
              <a:rPr lang="en-US">
                <a:solidFill>
                  <a:schemeClr val="tx2"/>
                </a:solidFill>
              </a:rPr>
              <a:t>Products</a:t>
            </a:r>
          </a:p>
        </p:txBody>
      </p:sp>
      <p:pic>
        <p:nvPicPr>
          <p:cNvPr id="42" name="Graphic 41" descr="Water">
            <a:extLst>
              <a:ext uri="{FF2B5EF4-FFF2-40B4-BE49-F238E27FC236}">
                <a16:creationId xmlns:a16="http://schemas.microsoft.com/office/drawing/2014/main" id="{13F9E586-60F0-4567-8BF4-4095823EDC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12432" y="2942611"/>
            <a:ext cx="722376" cy="722376"/>
          </a:xfrm>
          <a:prstGeom prst="rect">
            <a:avLst/>
          </a:prstGeom>
        </p:spPr>
      </p:pic>
      <p:pic>
        <p:nvPicPr>
          <p:cNvPr id="43" name="Graphic 42" descr="Water">
            <a:extLst>
              <a:ext uri="{FF2B5EF4-FFF2-40B4-BE49-F238E27FC236}">
                <a16:creationId xmlns:a16="http://schemas.microsoft.com/office/drawing/2014/main" id="{11057EC6-163D-47D3-BEDB-F228037652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12432" y="3791503"/>
            <a:ext cx="722376" cy="722376"/>
          </a:xfrm>
          <a:prstGeom prst="rect">
            <a:avLst/>
          </a:prstGeom>
        </p:spPr>
      </p:pic>
      <p:pic>
        <p:nvPicPr>
          <p:cNvPr id="45" name="Graphic 44" descr="Water">
            <a:extLst>
              <a:ext uri="{FF2B5EF4-FFF2-40B4-BE49-F238E27FC236}">
                <a16:creationId xmlns:a16="http://schemas.microsoft.com/office/drawing/2014/main" id="{43B18D9C-B253-46C1-8A23-F3584966A9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12432" y="2093719"/>
            <a:ext cx="722376" cy="722376"/>
          </a:xfrm>
          <a:prstGeom prst="rect">
            <a:avLst/>
          </a:prstGeom>
        </p:spPr>
      </p:pic>
      <p:pic>
        <p:nvPicPr>
          <p:cNvPr id="46" name="Graphic 45" descr="Water">
            <a:extLst>
              <a:ext uri="{FF2B5EF4-FFF2-40B4-BE49-F238E27FC236}">
                <a16:creationId xmlns:a16="http://schemas.microsoft.com/office/drawing/2014/main" id="{E8082F00-ED3C-4B59-97B1-1CA088AF4B1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12432" y="4640396"/>
            <a:ext cx="722376" cy="72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83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9991</TotalTime>
  <Words>232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BCG Matrix for PowerPoint</vt:lpstr>
      <vt:lpstr>BCG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Ansoff Matrix for PowerPoint</dc:title>
  <dc:creator>PresentationGo.com</dc:creator>
  <dc:description>© Copyright PresentationGo.com</dc:description>
  <dcterms:created xsi:type="dcterms:W3CDTF">2014-11-26T05:14:11Z</dcterms:created>
  <dcterms:modified xsi:type="dcterms:W3CDTF">2017-07-07T20:20:53Z</dcterms:modified>
  <cp:category>Charts &amp; Diagrams</cp:category>
</cp:coreProperties>
</file>