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1476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10/10/2022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a:extLst>
              <a:ext uri="{FF2B5EF4-FFF2-40B4-BE49-F238E27FC236}">
                <a16:creationId xmlns:a16="http://schemas.microsoft.com/office/drawing/2014/main" id="{BF916048-CCDE-38DA-128C-31684B6E2828}"/>
              </a:ext>
            </a:extLst>
          </p:cNvPr>
          <p:cNvSpPr/>
          <p:nvPr/>
        </p:nvSpPr>
        <p:spPr>
          <a:xfrm>
            <a:off x="5817019" y="1307240"/>
            <a:ext cx="2554309" cy="1022059"/>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BA8FDEA0-ED55-8F56-8D6B-1A40AC4365EB}"/>
              </a:ext>
            </a:extLst>
          </p:cNvPr>
          <p:cNvSpPr/>
          <p:nvPr/>
        </p:nvSpPr>
        <p:spPr>
          <a:xfrm>
            <a:off x="5817019" y="3627779"/>
            <a:ext cx="2554309" cy="1022059"/>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61CECE25-0A06-8681-FF9E-8607F4816640}"/>
              </a:ext>
            </a:extLst>
          </p:cNvPr>
          <p:cNvSpPr/>
          <p:nvPr/>
        </p:nvSpPr>
        <p:spPr>
          <a:xfrm>
            <a:off x="5817019" y="2467510"/>
            <a:ext cx="2554309" cy="1022059"/>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35" name="Freeform: Shape 34">
            <a:extLst>
              <a:ext uri="{FF2B5EF4-FFF2-40B4-BE49-F238E27FC236}">
                <a16:creationId xmlns:a16="http://schemas.microsoft.com/office/drawing/2014/main" id="{B6E229E3-76D2-0FBE-D985-B1099D05573E}"/>
              </a:ext>
            </a:extLst>
          </p:cNvPr>
          <p:cNvSpPr/>
          <p:nvPr/>
        </p:nvSpPr>
        <p:spPr>
          <a:xfrm>
            <a:off x="5817019" y="1307241"/>
            <a:ext cx="1771775" cy="1022059"/>
          </a:xfrm>
          <a:custGeom>
            <a:avLst/>
            <a:gdLst>
              <a:gd name="connsiteX0" fmla="*/ 0 w 1771775"/>
              <a:gd name="connsiteY0" fmla="*/ 0 h 1022059"/>
              <a:gd name="connsiteX1" fmla="*/ 892922 w 1771775"/>
              <a:gd name="connsiteY1" fmla="*/ 0 h 1022059"/>
              <a:gd name="connsiteX2" fmla="*/ 894568 w 1771775"/>
              <a:gd name="connsiteY2" fmla="*/ 793 h 1022059"/>
              <a:gd name="connsiteX3" fmla="*/ 1738222 w 1771775"/>
              <a:gd name="connsiteY3" fmla="*/ 930385 h 1022059"/>
              <a:gd name="connsiteX4" fmla="*/ 1771775 w 1771775"/>
              <a:gd name="connsiteY4" fmla="*/ 1022059 h 1022059"/>
              <a:gd name="connsiteX5" fmla="*/ 0 w 1771775"/>
              <a:gd name="connsiteY5"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71775" h="1022059">
                <a:moveTo>
                  <a:pt x="0" y="0"/>
                </a:moveTo>
                <a:lnTo>
                  <a:pt x="892922" y="0"/>
                </a:lnTo>
                <a:lnTo>
                  <a:pt x="894568" y="793"/>
                </a:lnTo>
                <a:cubicBezTo>
                  <a:pt x="1270856" y="205205"/>
                  <a:pt x="1570243" y="533238"/>
                  <a:pt x="1738222" y="930385"/>
                </a:cubicBezTo>
                <a:lnTo>
                  <a:pt x="1771775" y="1022059"/>
                </a:lnTo>
                <a:lnTo>
                  <a:pt x="0" y="1022059"/>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36" name="Freeform: Shape 35">
            <a:extLst>
              <a:ext uri="{FF2B5EF4-FFF2-40B4-BE49-F238E27FC236}">
                <a16:creationId xmlns:a16="http://schemas.microsoft.com/office/drawing/2014/main" id="{2F9B69E9-696F-5ACE-5F17-B2353CAF015A}"/>
              </a:ext>
            </a:extLst>
          </p:cNvPr>
          <p:cNvSpPr/>
          <p:nvPr/>
        </p:nvSpPr>
        <p:spPr>
          <a:xfrm>
            <a:off x="5817019" y="2467511"/>
            <a:ext cx="1887289" cy="1022059"/>
          </a:xfrm>
          <a:custGeom>
            <a:avLst/>
            <a:gdLst>
              <a:gd name="connsiteX0" fmla="*/ 0 w 1887289"/>
              <a:gd name="connsiteY0" fmla="*/ 0 h 1022059"/>
              <a:gd name="connsiteX1" fmla="*/ 1816307 w 1887289"/>
              <a:gd name="connsiteY1" fmla="*/ 0 h 1022059"/>
              <a:gd name="connsiteX2" fmla="*/ 1848751 w 1887289"/>
              <a:gd name="connsiteY2" fmla="*/ 126182 h 1022059"/>
              <a:gd name="connsiteX3" fmla="*/ 1887289 w 1887289"/>
              <a:gd name="connsiteY3" fmla="*/ 508472 h 1022059"/>
              <a:gd name="connsiteX4" fmla="*/ 1848751 w 1887289"/>
              <a:gd name="connsiteY4" fmla="*/ 890763 h 1022059"/>
              <a:gd name="connsiteX5" fmla="*/ 1814991 w 1887289"/>
              <a:gd name="connsiteY5" fmla="*/ 1022059 h 1022059"/>
              <a:gd name="connsiteX6" fmla="*/ 0 w 1887289"/>
              <a:gd name="connsiteY6"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7289" h="1022059">
                <a:moveTo>
                  <a:pt x="0" y="0"/>
                </a:moveTo>
                <a:lnTo>
                  <a:pt x="1816307" y="0"/>
                </a:lnTo>
                <a:lnTo>
                  <a:pt x="1848751" y="126182"/>
                </a:lnTo>
                <a:cubicBezTo>
                  <a:pt x="1874019" y="249665"/>
                  <a:pt x="1887289" y="377519"/>
                  <a:pt x="1887289" y="508472"/>
                </a:cubicBezTo>
                <a:cubicBezTo>
                  <a:pt x="1887289" y="639425"/>
                  <a:pt x="1874019" y="767279"/>
                  <a:pt x="1848751" y="890763"/>
                </a:cubicBezTo>
                <a:lnTo>
                  <a:pt x="1814991" y="1022059"/>
                </a:lnTo>
                <a:lnTo>
                  <a:pt x="0" y="1022059"/>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37" name="Freeform: Shape 36">
            <a:extLst>
              <a:ext uri="{FF2B5EF4-FFF2-40B4-BE49-F238E27FC236}">
                <a16:creationId xmlns:a16="http://schemas.microsoft.com/office/drawing/2014/main" id="{1C52EAB4-1070-9A6E-44C1-107B98607AFD}"/>
              </a:ext>
            </a:extLst>
          </p:cNvPr>
          <p:cNvSpPr/>
          <p:nvPr/>
        </p:nvSpPr>
        <p:spPr>
          <a:xfrm>
            <a:off x="5817019" y="3627780"/>
            <a:ext cx="1769903" cy="1022059"/>
          </a:xfrm>
          <a:custGeom>
            <a:avLst/>
            <a:gdLst>
              <a:gd name="connsiteX0" fmla="*/ 0 w 1769903"/>
              <a:gd name="connsiteY0" fmla="*/ 0 h 1022059"/>
              <a:gd name="connsiteX1" fmla="*/ 1769903 w 1769903"/>
              <a:gd name="connsiteY1" fmla="*/ 0 h 1022059"/>
              <a:gd name="connsiteX2" fmla="*/ 1738222 w 1769903"/>
              <a:gd name="connsiteY2" fmla="*/ 86560 h 1022059"/>
              <a:gd name="connsiteX3" fmla="*/ 894568 w 1769903"/>
              <a:gd name="connsiteY3" fmla="*/ 1016152 h 1022059"/>
              <a:gd name="connsiteX4" fmla="*/ 882306 w 1769903"/>
              <a:gd name="connsiteY4" fmla="*/ 1022059 h 1022059"/>
              <a:gd name="connsiteX5" fmla="*/ 0 w 1769903"/>
              <a:gd name="connsiteY5"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9903" h="1022059">
                <a:moveTo>
                  <a:pt x="0" y="0"/>
                </a:moveTo>
                <a:lnTo>
                  <a:pt x="1769903" y="0"/>
                </a:lnTo>
                <a:lnTo>
                  <a:pt x="1738222" y="86560"/>
                </a:lnTo>
                <a:cubicBezTo>
                  <a:pt x="1570243" y="483707"/>
                  <a:pt x="1270856" y="811741"/>
                  <a:pt x="894568" y="1016152"/>
                </a:cubicBezTo>
                <a:lnTo>
                  <a:pt x="882306" y="1022059"/>
                </a:lnTo>
                <a:lnTo>
                  <a:pt x="0" y="1022059"/>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3" name="Rectangle">
            <a:extLst>
              <a:ext uri="{FF2B5EF4-FFF2-40B4-BE49-F238E27FC236}">
                <a16:creationId xmlns:a16="http://schemas.microsoft.com/office/drawing/2014/main" id="{6DBF992D-7BA8-1064-7B93-8EB790E02E62}"/>
              </a:ext>
            </a:extLst>
          </p:cNvPr>
          <p:cNvSpPr/>
          <p:nvPr/>
        </p:nvSpPr>
        <p:spPr>
          <a:xfrm>
            <a:off x="5646392" y="4480918"/>
            <a:ext cx="341256" cy="1375263"/>
          </a:xfrm>
          <a:prstGeom prst="rect">
            <a:avLst/>
          </a:pr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9" name="Freeform: Shape 28">
            <a:extLst>
              <a:ext uri="{FF2B5EF4-FFF2-40B4-BE49-F238E27FC236}">
                <a16:creationId xmlns:a16="http://schemas.microsoft.com/office/drawing/2014/main" id="{6D89CB9A-446C-7511-96CA-FCC1868E2B19}"/>
              </a:ext>
            </a:extLst>
          </p:cNvPr>
          <p:cNvSpPr/>
          <p:nvPr/>
        </p:nvSpPr>
        <p:spPr>
          <a:xfrm>
            <a:off x="5646393" y="4480918"/>
            <a:ext cx="341256" cy="1182770"/>
          </a:xfrm>
          <a:custGeom>
            <a:avLst/>
            <a:gdLst>
              <a:gd name="connsiteX0" fmla="*/ 341256 w 341256"/>
              <a:gd name="connsiteY0" fmla="*/ 0 h 1182770"/>
              <a:gd name="connsiteX1" fmla="*/ 341256 w 341256"/>
              <a:gd name="connsiteY1" fmla="*/ 1182770 h 1182770"/>
              <a:gd name="connsiteX2" fmla="*/ 0 w 341256"/>
              <a:gd name="connsiteY2" fmla="*/ 174062 h 1182770"/>
              <a:gd name="connsiteX3" fmla="*/ 0 w 341256"/>
              <a:gd name="connsiteY3" fmla="*/ 1 h 1182770"/>
            </a:gdLst>
            <a:ahLst/>
            <a:cxnLst>
              <a:cxn ang="0">
                <a:pos x="connsiteX0" y="connsiteY0"/>
              </a:cxn>
              <a:cxn ang="0">
                <a:pos x="connsiteX1" y="connsiteY1"/>
              </a:cxn>
              <a:cxn ang="0">
                <a:pos x="connsiteX2" y="connsiteY2"/>
              </a:cxn>
              <a:cxn ang="0">
                <a:pos x="connsiteX3" y="connsiteY3"/>
              </a:cxn>
            </a:cxnLst>
            <a:rect l="l" t="t" r="r" b="b"/>
            <a:pathLst>
              <a:path w="341256" h="1182770">
                <a:moveTo>
                  <a:pt x="341256" y="0"/>
                </a:moveTo>
                <a:lnTo>
                  <a:pt x="341256" y="1182770"/>
                </a:lnTo>
                <a:lnTo>
                  <a:pt x="0" y="174062"/>
                </a:lnTo>
                <a:lnTo>
                  <a:pt x="0" y="1"/>
                </a:lnTo>
                <a:close/>
              </a:path>
            </a:pathLst>
          </a:custGeom>
          <a:solidFill>
            <a:schemeClr val="tx1">
              <a:lumMod val="75000"/>
              <a:lumOff val="25000"/>
              <a:alpha val="16000"/>
            </a:schemeClr>
          </a:solidFill>
          <a:ln w="12700">
            <a:miter lim="400000"/>
          </a:ln>
        </p:spPr>
        <p:txBody>
          <a:bodyPr wrap="square" lIns="38100" tIns="38100" rIns="38100" bIns="38100" anchor="ctr">
            <a:noAutofit/>
          </a:bodyPr>
          <a:lstStyle/>
          <a:p>
            <a:endParaRPr lang="en-US"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Arrow On Target w/ 3 Options – Slide Template</a:t>
            </a:r>
          </a:p>
        </p:txBody>
      </p:sp>
      <p:sp>
        <p:nvSpPr>
          <p:cNvPr id="4" name="Shape">
            <a:extLst>
              <a:ext uri="{FF2B5EF4-FFF2-40B4-BE49-F238E27FC236}">
                <a16:creationId xmlns:a16="http://schemas.microsoft.com/office/drawing/2014/main" id="{EFE02FBF-2D8D-14ED-59ED-34EC2B663198}"/>
              </a:ext>
            </a:extLst>
          </p:cNvPr>
          <p:cNvSpPr/>
          <p:nvPr/>
        </p:nvSpPr>
        <p:spPr>
          <a:xfrm>
            <a:off x="4554372" y="4480918"/>
            <a:ext cx="2503112" cy="1376971"/>
          </a:xfrm>
          <a:custGeom>
            <a:avLst/>
            <a:gdLst/>
            <a:ahLst/>
            <a:cxnLst>
              <a:cxn ang="0">
                <a:pos x="wd2" y="hd2"/>
              </a:cxn>
              <a:cxn ang="5400000">
                <a:pos x="wd2" y="hd2"/>
              </a:cxn>
              <a:cxn ang="10800000">
                <a:pos x="wd2" y="hd2"/>
              </a:cxn>
              <a:cxn ang="16200000">
                <a:pos x="wd2" y="hd2"/>
              </a:cxn>
            </a:cxnLst>
            <a:rect l="0" t="0" r="r" b="b"/>
            <a:pathLst>
              <a:path w="21600" h="21600" extrusionOk="0">
                <a:moveTo>
                  <a:pt x="18655" y="21600"/>
                </a:moveTo>
                <a:lnTo>
                  <a:pt x="21600" y="21600"/>
                </a:lnTo>
                <a:lnTo>
                  <a:pt x="17139" y="0"/>
                </a:lnTo>
                <a:lnTo>
                  <a:pt x="14194" y="0"/>
                </a:lnTo>
                <a:lnTo>
                  <a:pt x="15872" y="8137"/>
                </a:lnTo>
                <a:lnTo>
                  <a:pt x="5728" y="8137"/>
                </a:lnTo>
                <a:lnTo>
                  <a:pt x="7406" y="0"/>
                </a:lnTo>
                <a:lnTo>
                  <a:pt x="4461" y="0"/>
                </a:lnTo>
                <a:lnTo>
                  <a:pt x="0" y="21600"/>
                </a:lnTo>
                <a:lnTo>
                  <a:pt x="2930" y="21600"/>
                </a:lnTo>
                <a:lnTo>
                  <a:pt x="4609" y="13463"/>
                </a:lnTo>
                <a:lnTo>
                  <a:pt x="16977" y="13463"/>
                </a:lnTo>
                <a:close/>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8" name="Circle">
            <a:extLst>
              <a:ext uri="{FF2B5EF4-FFF2-40B4-BE49-F238E27FC236}">
                <a16:creationId xmlns:a16="http://schemas.microsoft.com/office/drawing/2014/main" id="{90934DE6-3949-17DA-812C-535E05DD4FE0}"/>
              </a:ext>
            </a:extLst>
          </p:cNvPr>
          <p:cNvSpPr/>
          <p:nvPr/>
        </p:nvSpPr>
        <p:spPr>
          <a:xfrm>
            <a:off x="4093678" y="1256052"/>
            <a:ext cx="3439859" cy="3439860"/>
          </a:xfrm>
          <a:prstGeom prst="ellipse">
            <a:avLst/>
          </a:pr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9FABA498-94AF-C96C-E9C0-CE2DEC3BA61A}"/>
              </a:ext>
            </a:extLst>
          </p:cNvPr>
          <p:cNvSpPr/>
          <p:nvPr/>
        </p:nvSpPr>
        <p:spPr>
          <a:xfrm>
            <a:off x="4127802" y="1307239"/>
            <a:ext cx="3354545" cy="335454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6755"/>
                  <a:pt x="0" y="10800"/>
                </a:cubicBezTo>
                <a:cubicBezTo>
                  <a:pt x="0" y="4845"/>
                  <a:pt x="4845" y="0"/>
                  <a:pt x="10800" y="0"/>
                </a:cubicBezTo>
                <a:cubicBezTo>
                  <a:pt x="16755" y="0"/>
                  <a:pt x="21600" y="4845"/>
                  <a:pt x="21600" y="10800"/>
                </a:cubicBezTo>
                <a:cubicBezTo>
                  <a:pt x="21600" y="16755"/>
                  <a:pt x="16755" y="21600"/>
                  <a:pt x="10800" y="21600"/>
                </a:cubicBezTo>
                <a:close/>
                <a:moveTo>
                  <a:pt x="10800" y="2571"/>
                </a:moveTo>
                <a:cubicBezTo>
                  <a:pt x="6262" y="2571"/>
                  <a:pt x="2571" y="6262"/>
                  <a:pt x="2571" y="10800"/>
                </a:cubicBezTo>
                <a:cubicBezTo>
                  <a:pt x="2571" y="15338"/>
                  <a:pt x="6262" y="19029"/>
                  <a:pt x="10800" y="19029"/>
                </a:cubicBezTo>
                <a:cubicBezTo>
                  <a:pt x="15338" y="19029"/>
                  <a:pt x="19029" y="15338"/>
                  <a:pt x="19029" y="10800"/>
                </a:cubicBezTo>
                <a:cubicBezTo>
                  <a:pt x="19029" y="6262"/>
                  <a:pt x="15338" y="2571"/>
                  <a:pt x="10800" y="257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5D0EAB24-EFC3-218E-1F25-F60E0289DDD3}"/>
              </a:ext>
            </a:extLst>
          </p:cNvPr>
          <p:cNvSpPr/>
          <p:nvPr/>
        </p:nvSpPr>
        <p:spPr>
          <a:xfrm>
            <a:off x="4861502" y="2023876"/>
            <a:ext cx="1904210" cy="19042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8" y="21600"/>
                  <a:pt x="0" y="16761"/>
                  <a:pt x="0" y="10800"/>
                </a:cubicBezTo>
                <a:cubicBezTo>
                  <a:pt x="0" y="4839"/>
                  <a:pt x="4839" y="0"/>
                  <a:pt x="10800" y="0"/>
                </a:cubicBezTo>
                <a:cubicBezTo>
                  <a:pt x="16761" y="0"/>
                  <a:pt x="21600" y="4839"/>
                  <a:pt x="21600" y="10800"/>
                </a:cubicBezTo>
                <a:cubicBezTo>
                  <a:pt x="21600" y="16761"/>
                  <a:pt x="16761" y="21600"/>
                  <a:pt x="10800" y="21600"/>
                </a:cubicBezTo>
                <a:close/>
                <a:moveTo>
                  <a:pt x="10800" y="4529"/>
                </a:moveTo>
                <a:cubicBezTo>
                  <a:pt x="7335" y="4529"/>
                  <a:pt x="4529" y="7336"/>
                  <a:pt x="4529" y="10800"/>
                </a:cubicBezTo>
                <a:cubicBezTo>
                  <a:pt x="4529" y="14264"/>
                  <a:pt x="7335" y="17071"/>
                  <a:pt x="10800" y="17071"/>
                </a:cubicBezTo>
                <a:cubicBezTo>
                  <a:pt x="14265" y="17071"/>
                  <a:pt x="17071" y="14264"/>
                  <a:pt x="17071" y="10800"/>
                </a:cubicBezTo>
                <a:cubicBezTo>
                  <a:pt x="17071" y="7355"/>
                  <a:pt x="14265" y="4529"/>
                  <a:pt x="10800" y="4529"/>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1" name="Circle">
            <a:extLst>
              <a:ext uri="{FF2B5EF4-FFF2-40B4-BE49-F238E27FC236}">
                <a16:creationId xmlns:a16="http://schemas.microsoft.com/office/drawing/2014/main" id="{B0A53CE8-727F-EF04-B8E6-798060B5258C}"/>
              </a:ext>
            </a:extLst>
          </p:cNvPr>
          <p:cNvSpPr/>
          <p:nvPr/>
        </p:nvSpPr>
        <p:spPr>
          <a:xfrm>
            <a:off x="5578140" y="2740514"/>
            <a:ext cx="477758" cy="477758"/>
          </a:xfrm>
          <a:prstGeom prst="ellipse">
            <a:avLst/>
          </a:pr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9F9CF3D9-14DF-3AFA-9662-CFA1489FBF90}"/>
              </a:ext>
            </a:extLst>
          </p:cNvPr>
          <p:cNvSpPr/>
          <p:nvPr/>
        </p:nvSpPr>
        <p:spPr>
          <a:xfrm>
            <a:off x="4093678" y="1000110"/>
            <a:ext cx="365212" cy="643467"/>
          </a:xfrm>
          <a:custGeom>
            <a:avLst/>
            <a:gdLst/>
            <a:ahLst/>
            <a:cxnLst>
              <a:cxn ang="0">
                <a:pos x="wd2" y="hd2"/>
              </a:cxn>
              <a:cxn ang="5400000">
                <a:pos x="wd2" y="hd2"/>
              </a:cxn>
              <a:cxn ang="10800000">
                <a:pos x="wd2" y="hd2"/>
              </a:cxn>
              <a:cxn ang="16200000">
                <a:pos x="wd2" y="hd2"/>
              </a:cxn>
            </a:cxnLst>
            <a:rect l="0" t="0" r="r" b="b"/>
            <a:pathLst>
              <a:path w="21504" h="21268" extrusionOk="0">
                <a:moveTo>
                  <a:pt x="21002" y="15854"/>
                </a:moveTo>
                <a:lnTo>
                  <a:pt x="21504" y="21268"/>
                </a:lnTo>
                <a:lnTo>
                  <a:pt x="808" y="9650"/>
                </a:lnTo>
                <a:lnTo>
                  <a:pt x="4" y="965"/>
                </a:lnTo>
                <a:cubicBezTo>
                  <a:pt x="-96" y="119"/>
                  <a:pt x="1712" y="-332"/>
                  <a:pt x="2817" y="288"/>
                </a:cubicBezTo>
                <a:lnTo>
                  <a:pt x="13467" y="6267"/>
                </a:lnTo>
                <a:cubicBezTo>
                  <a:pt x="17887" y="8804"/>
                  <a:pt x="20600" y="12188"/>
                  <a:pt x="21002" y="15854"/>
                </a:cubicBezTo>
                <a:close/>
              </a:path>
            </a:pathLst>
          </a:custGeom>
          <a:solidFill>
            <a:srgbClr val="929497"/>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C3E6E650-1A9A-EF90-5673-C06410D1774D}"/>
              </a:ext>
            </a:extLst>
          </p:cNvPr>
          <p:cNvSpPr/>
          <p:nvPr/>
        </p:nvSpPr>
        <p:spPr>
          <a:xfrm>
            <a:off x="3820672" y="1273113"/>
            <a:ext cx="643467" cy="365216"/>
          </a:xfrm>
          <a:custGeom>
            <a:avLst/>
            <a:gdLst/>
            <a:ahLst/>
            <a:cxnLst>
              <a:cxn ang="0">
                <a:pos x="wd2" y="hd2"/>
              </a:cxn>
              <a:cxn ang="5400000">
                <a:pos x="wd2" y="hd2"/>
              </a:cxn>
              <a:cxn ang="10800000">
                <a:pos x="wd2" y="hd2"/>
              </a:cxn>
              <a:cxn ang="16200000">
                <a:pos x="wd2" y="hd2"/>
              </a:cxn>
            </a:cxnLst>
            <a:rect l="0" t="0" r="r" b="b"/>
            <a:pathLst>
              <a:path w="21268" h="21503" extrusionOk="0">
                <a:moveTo>
                  <a:pt x="15854" y="21001"/>
                </a:moveTo>
                <a:lnTo>
                  <a:pt x="21268" y="21503"/>
                </a:lnTo>
                <a:lnTo>
                  <a:pt x="9650" y="807"/>
                </a:lnTo>
                <a:lnTo>
                  <a:pt x="965" y="4"/>
                </a:lnTo>
                <a:cubicBezTo>
                  <a:pt x="119" y="-97"/>
                  <a:pt x="-332" y="1711"/>
                  <a:pt x="288" y="2817"/>
                </a:cubicBezTo>
                <a:lnTo>
                  <a:pt x="6266" y="13466"/>
                </a:lnTo>
                <a:cubicBezTo>
                  <a:pt x="8804" y="17886"/>
                  <a:pt x="12244" y="20599"/>
                  <a:pt x="15854" y="21001"/>
                </a:cubicBezTo>
                <a:close/>
              </a:path>
            </a:pathLst>
          </a:custGeom>
          <a:solidFill>
            <a:srgbClr val="929497"/>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F23C0EAB-1026-0ADA-2D79-C9FCF633342D}"/>
              </a:ext>
            </a:extLst>
          </p:cNvPr>
          <p:cNvSpPr/>
          <p:nvPr/>
        </p:nvSpPr>
        <p:spPr>
          <a:xfrm>
            <a:off x="3991301" y="1170737"/>
            <a:ext cx="1834677" cy="1832973"/>
          </a:xfrm>
          <a:custGeom>
            <a:avLst/>
            <a:gdLst/>
            <a:ahLst/>
            <a:cxnLst>
              <a:cxn ang="0">
                <a:pos x="wd2" y="hd2"/>
              </a:cxn>
              <a:cxn ang="5400000">
                <a:pos x="wd2" y="hd2"/>
              </a:cxn>
              <a:cxn ang="10800000">
                <a:pos x="wd2" y="hd2"/>
              </a:cxn>
              <a:cxn ang="16200000">
                <a:pos x="wd2" y="hd2"/>
              </a:cxn>
            </a:cxnLst>
            <a:rect l="0" t="0" r="r" b="b"/>
            <a:pathLst>
              <a:path w="21565" h="21565" extrusionOk="0">
                <a:moveTo>
                  <a:pt x="321" y="161"/>
                </a:moveTo>
                <a:lnTo>
                  <a:pt x="642" y="482"/>
                </a:lnTo>
                <a:lnTo>
                  <a:pt x="481" y="642"/>
                </a:lnTo>
                <a:lnTo>
                  <a:pt x="160" y="321"/>
                </a:lnTo>
                <a:lnTo>
                  <a:pt x="0" y="482"/>
                </a:lnTo>
                <a:lnTo>
                  <a:pt x="20958" y="21459"/>
                </a:lnTo>
                <a:cubicBezTo>
                  <a:pt x="21099" y="21600"/>
                  <a:pt x="21319" y="21600"/>
                  <a:pt x="21460" y="21459"/>
                </a:cubicBezTo>
                <a:lnTo>
                  <a:pt x="21460" y="21459"/>
                </a:lnTo>
                <a:cubicBezTo>
                  <a:pt x="21600" y="21319"/>
                  <a:pt x="21600" y="21098"/>
                  <a:pt x="21460" y="20958"/>
                </a:cubicBezTo>
                <a:lnTo>
                  <a:pt x="501" y="0"/>
                </a:lnTo>
                <a:lnTo>
                  <a:pt x="321" y="161"/>
                </a:lnTo>
                <a:close/>
              </a:path>
            </a:pathLst>
          </a:custGeom>
          <a:solidFill>
            <a:srgbClr val="C8CACB"/>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3B6E9284-0224-3CF2-6C6F-7D13CE3CB6C7}"/>
              </a:ext>
            </a:extLst>
          </p:cNvPr>
          <p:cNvSpPr/>
          <p:nvPr/>
        </p:nvSpPr>
        <p:spPr>
          <a:xfrm>
            <a:off x="4349620" y="2126252"/>
            <a:ext cx="1489581" cy="886261"/>
          </a:xfrm>
          <a:custGeom>
            <a:avLst/>
            <a:gdLst/>
            <a:ahLst/>
            <a:cxnLst>
              <a:cxn ang="0">
                <a:pos x="wd2" y="hd2"/>
              </a:cxn>
              <a:cxn ang="5400000">
                <a:pos x="wd2" y="hd2"/>
              </a:cxn>
              <a:cxn ang="10800000">
                <a:pos x="wd2" y="hd2"/>
              </a:cxn>
              <a:cxn ang="16200000">
                <a:pos x="wd2" y="hd2"/>
              </a:cxn>
            </a:cxnLst>
            <a:rect l="0" t="0" r="r" b="b"/>
            <a:pathLst>
              <a:path w="21551" h="21493" extrusionOk="0">
                <a:moveTo>
                  <a:pt x="21353" y="20110"/>
                </a:moveTo>
                <a:lnTo>
                  <a:pt x="444" y="0"/>
                </a:lnTo>
                <a:cubicBezTo>
                  <a:pt x="296" y="414"/>
                  <a:pt x="148" y="869"/>
                  <a:pt x="0" y="1283"/>
                </a:cubicBezTo>
                <a:lnTo>
                  <a:pt x="20909" y="21393"/>
                </a:lnTo>
                <a:cubicBezTo>
                  <a:pt x="21131" y="21600"/>
                  <a:pt x="21403" y="21476"/>
                  <a:pt x="21501" y="21103"/>
                </a:cubicBezTo>
                <a:cubicBezTo>
                  <a:pt x="21600" y="20731"/>
                  <a:pt x="21551" y="20317"/>
                  <a:pt x="21353" y="20110"/>
                </a:cubicBezTo>
                <a:close/>
              </a:path>
            </a:pathLst>
          </a:custGeom>
          <a:solidFill>
            <a:schemeClr val="tx1">
              <a:lumMod val="75000"/>
              <a:lumOff val="25000"/>
              <a:alpha val="16000"/>
            </a:schemeClr>
          </a:solidFill>
          <a:ln w="12700">
            <a:miter lim="400000"/>
          </a:ln>
        </p:spPr>
        <p:txBody>
          <a:bodyPr wrap="square" lIns="38100" tIns="38100" rIns="38100" bIns="38100" anchor="ctr">
            <a:noAutofit/>
          </a:bodyPr>
          <a:lstStyle/>
          <a:p>
            <a:endParaRPr sz="3000">
              <a:solidFill>
                <a:srgbClr val="FFFFFF"/>
              </a:solidFill>
            </a:endParaRPr>
          </a:p>
        </p:txBody>
      </p:sp>
      <p:grpSp>
        <p:nvGrpSpPr>
          <p:cNvPr id="16" name="Group 15">
            <a:extLst>
              <a:ext uri="{FF2B5EF4-FFF2-40B4-BE49-F238E27FC236}">
                <a16:creationId xmlns:a16="http://schemas.microsoft.com/office/drawing/2014/main" id="{7A580B66-B7CF-C698-8E3E-7A94D1449A86}"/>
              </a:ext>
            </a:extLst>
          </p:cNvPr>
          <p:cNvGrpSpPr/>
          <p:nvPr/>
        </p:nvGrpSpPr>
        <p:grpSpPr>
          <a:xfrm>
            <a:off x="8927481" y="2947244"/>
            <a:ext cx="2926080" cy="1290153"/>
            <a:chOff x="8921977" y="1466725"/>
            <a:chExt cx="2926080" cy="1290153"/>
          </a:xfrm>
        </p:grpSpPr>
        <p:sp>
          <p:nvSpPr>
            <p:cNvPr id="17" name="TextBox 16">
              <a:extLst>
                <a:ext uri="{FF2B5EF4-FFF2-40B4-BE49-F238E27FC236}">
                  <a16:creationId xmlns:a16="http://schemas.microsoft.com/office/drawing/2014/main" id="{F95DB830-C298-7BBC-8C6C-DDAAD7C1A33E}"/>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accent2">
                      <a:lumMod val="75000"/>
                    </a:schemeClr>
                  </a:solidFill>
                </a:rPr>
                <a:t>Lorem Ipsum</a:t>
              </a:r>
            </a:p>
          </p:txBody>
        </p:sp>
        <p:sp>
          <p:nvSpPr>
            <p:cNvPr id="18" name="TextBox 17">
              <a:extLst>
                <a:ext uri="{FF2B5EF4-FFF2-40B4-BE49-F238E27FC236}">
                  <a16:creationId xmlns:a16="http://schemas.microsoft.com/office/drawing/2014/main" id="{9BE128AE-8037-D61C-2E27-D081C70773C0}"/>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9" name="Group 18">
            <a:extLst>
              <a:ext uri="{FF2B5EF4-FFF2-40B4-BE49-F238E27FC236}">
                <a16:creationId xmlns:a16="http://schemas.microsoft.com/office/drawing/2014/main" id="{A6577D32-F139-4F79-1F69-809BAAED989A}"/>
              </a:ext>
            </a:extLst>
          </p:cNvPr>
          <p:cNvGrpSpPr/>
          <p:nvPr/>
        </p:nvGrpSpPr>
        <p:grpSpPr>
          <a:xfrm>
            <a:off x="8927481" y="4652338"/>
            <a:ext cx="2926080" cy="1290153"/>
            <a:chOff x="8921977" y="4073386"/>
            <a:chExt cx="2926080" cy="1290153"/>
          </a:xfrm>
        </p:grpSpPr>
        <p:sp>
          <p:nvSpPr>
            <p:cNvPr id="20" name="TextBox 19">
              <a:extLst>
                <a:ext uri="{FF2B5EF4-FFF2-40B4-BE49-F238E27FC236}">
                  <a16:creationId xmlns:a16="http://schemas.microsoft.com/office/drawing/2014/main" id="{576B2CDB-99B9-EE85-5A87-4FE1E61A9D5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cap="all" noProof="1">
                  <a:solidFill>
                    <a:schemeClr val="accent3">
                      <a:lumMod val="75000"/>
                    </a:schemeClr>
                  </a:solidFill>
                </a:rPr>
                <a:t>Lorem Ipsum</a:t>
              </a:r>
            </a:p>
          </p:txBody>
        </p:sp>
        <p:sp>
          <p:nvSpPr>
            <p:cNvPr id="21" name="TextBox 20">
              <a:extLst>
                <a:ext uri="{FF2B5EF4-FFF2-40B4-BE49-F238E27FC236}">
                  <a16:creationId xmlns:a16="http://schemas.microsoft.com/office/drawing/2014/main" id="{C35E2E34-9262-0274-9D42-7CF8BDB6C919}"/>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2" name="Group 21">
            <a:extLst>
              <a:ext uri="{FF2B5EF4-FFF2-40B4-BE49-F238E27FC236}">
                <a16:creationId xmlns:a16="http://schemas.microsoft.com/office/drawing/2014/main" id="{A6226D35-429D-EB41-BD1D-8FE3FCAF2638}"/>
              </a:ext>
            </a:extLst>
          </p:cNvPr>
          <p:cNvGrpSpPr/>
          <p:nvPr/>
        </p:nvGrpSpPr>
        <p:grpSpPr>
          <a:xfrm>
            <a:off x="8927481" y="1242150"/>
            <a:ext cx="2926080" cy="1290153"/>
            <a:chOff x="8921977" y="1466725"/>
            <a:chExt cx="2926080" cy="1290153"/>
          </a:xfrm>
        </p:grpSpPr>
        <p:sp>
          <p:nvSpPr>
            <p:cNvPr id="23" name="TextBox 22">
              <a:extLst>
                <a:ext uri="{FF2B5EF4-FFF2-40B4-BE49-F238E27FC236}">
                  <a16:creationId xmlns:a16="http://schemas.microsoft.com/office/drawing/2014/main" id="{CC9AC168-AB20-5194-19A3-5D3F9FCB78B7}"/>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accent5"/>
                  </a:solidFill>
                </a:rPr>
                <a:t>Lorem Ipsum</a:t>
              </a:r>
            </a:p>
          </p:txBody>
        </p:sp>
        <p:sp>
          <p:nvSpPr>
            <p:cNvPr id="24" name="TextBox 23">
              <a:extLst>
                <a:ext uri="{FF2B5EF4-FFF2-40B4-BE49-F238E27FC236}">
                  <a16:creationId xmlns:a16="http://schemas.microsoft.com/office/drawing/2014/main" id="{FF673152-A16A-C7F8-E591-A9FF9675164B}"/>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5" name="Group 24">
            <a:extLst>
              <a:ext uri="{FF2B5EF4-FFF2-40B4-BE49-F238E27FC236}">
                <a16:creationId xmlns:a16="http://schemas.microsoft.com/office/drawing/2014/main" id="{ACAF5312-BA31-579E-2387-2BAC04F616F8}"/>
              </a:ext>
            </a:extLst>
          </p:cNvPr>
          <p:cNvGrpSpPr/>
          <p:nvPr/>
        </p:nvGrpSpPr>
        <p:grpSpPr>
          <a:xfrm>
            <a:off x="655712" y="2259427"/>
            <a:ext cx="2926080" cy="2736703"/>
            <a:chOff x="332936" y="2627766"/>
            <a:chExt cx="2926080" cy="2736703"/>
          </a:xfrm>
        </p:grpSpPr>
        <p:sp>
          <p:nvSpPr>
            <p:cNvPr id="26" name="TextBox 25">
              <a:extLst>
                <a:ext uri="{FF2B5EF4-FFF2-40B4-BE49-F238E27FC236}">
                  <a16:creationId xmlns:a16="http://schemas.microsoft.com/office/drawing/2014/main" id="{159FD531-C02C-9657-A26D-9D361F966A4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t>Lorem Ipsum</a:t>
              </a:r>
            </a:p>
          </p:txBody>
        </p:sp>
        <p:sp>
          <p:nvSpPr>
            <p:cNvPr id="27" name="TextBox 26">
              <a:extLst>
                <a:ext uri="{FF2B5EF4-FFF2-40B4-BE49-F238E27FC236}">
                  <a16:creationId xmlns:a16="http://schemas.microsoft.com/office/drawing/2014/main" id="{F95CC708-4ADB-0BA3-B40E-7D833EB9E87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8" name="Graphic 27" descr="Box with solid fill">
            <a:extLst>
              <a:ext uri="{FF2B5EF4-FFF2-40B4-BE49-F238E27FC236}">
                <a16:creationId xmlns:a16="http://schemas.microsoft.com/office/drawing/2014/main" id="{A5B5F5BB-D341-C85A-4788-5BA5ECF3CA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32065" y="2731480"/>
            <a:ext cx="494119" cy="494119"/>
          </a:xfrm>
          <a:prstGeom prst="rect">
            <a:avLst/>
          </a:prstGeom>
        </p:spPr>
      </p:pic>
      <p:pic>
        <p:nvPicPr>
          <p:cNvPr id="30" name="Graphic 29" descr="Box trolley with solid fill">
            <a:extLst>
              <a:ext uri="{FF2B5EF4-FFF2-40B4-BE49-F238E27FC236}">
                <a16:creationId xmlns:a16="http://schemas.microsoft.com/office/drawing/2014/main" id="{67D9A79E-D7ED-B666-F170-B0D357D48F5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32065" y="3891749"/>
            <a:ext cx="494119" cy="494119"/>
          </a:xfrm>
          <a:prstGeom prst="rect">
            <a:avLst/>
          </a:prstGeom>
        </p:spPr>
      </p:pic>
      <p:pic>
        <p:nvPicPr>
          <p:cNvPr id="31" name="Graphic 30" descr="Coins with solid fill">
            <a:extLst>
              <a:ext uri="{FF2B5EF4-FFF2-40B4-BE49-F238E27FC236}">
                <a16:creationId xmlns:a16="http://schemas.microsoft.com/office/drawing/2014/main" id="{17C0F42C-F8E6-DE7A-234B-B7A4A8FD2BA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32065" y="1571210"/>
            <a:ext cx="494119" cy="494119"/>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a:extLst>
              <a:ext uri="{FF2B5EF4-FFF2-40B4-BE49-F238E27FC236}">
                <a16:creationId xmlns:a16="http://schemas.microsoft.com/office/drawing/2014/main" id="{BF916048-CCDE-38DA-128C-31684B6E2828}"/>
              </a:ext>
            </a:extLst>
          </p:cNvPr>
          <p:cNvSpPr/>
          <p:nvPr/>
        </p:nvSpPr>
        <p:spPr>
          <a:xfrm>
            <a:off x="5817019" y="1307240"/>
            <a:ext cx="2554309" cy="1022059"/>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BA8FDEA0-ED55-8F56-8D6B-1A40AC4365EB}"/>
              </a:ext>
            </a:extLst>
          </p:cNvPr>
          <p:cNvSpPr/>
          <p:nvPr/>
        </p:nvSpPr>
        <p:spPr>
          <a:xfrm>
            <a:off x="5817019" y="3627779"/>
            <a:ext cx="2554309" cy="1022059"/>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61CECE25-0A06-8681-FF9E-8607F4816640}"/>
              </a:ext>
            </a:extLst>
          </p:cNvPr>
          <p:cNvSpPr/>
          <p:nvPr/>
        </p:nvSpPr>
        <p:spPr>
          <a:xfrm>
            <a:off x="5817019" y="2467510"/>
            <a:ext cx="2554309" cy="1022059"/>
          </a:xfrm>
          <a:custGeom>
            <a:avLst/>
            <a:gdLst/>
            <a:ahLst/>
            <a:cxnLst>
              <a:cxn ang="0">
                <a:pos x="wd2" y="hd2"/>
              </a:cxn>
              <a:cxn ang="5400000">
                <a:pos x="wd2" y="hd2"/>
              </a:cxn>
              <a:cxn ang="10800000">
                <a:pos x="wd2" y="hd2"/>
              </a:cxn>
              <a:cxn ang="16200000">
                <a:pos x="wd2" y="hd2"/>
              </a:cxn>
            </a:cxnLst>
            <a:rect l="0" t="0" r="r" b="b"/>
            <a:pathLst>
              <a:path w="21586" h="21600" extrusionOk="0">
                <a:moveTo>
                  <a:pt x="17289" y="21600"/>
                </a:moveTo>
                <a:lnTo>
                  <a:pt x="0" y="21600"/>
                </a:lnTo>
                <a:lnTo>
                  <a:pt x="0" y="0"/>
                </a:lnTo>
                <a:lnTo>
                  <a:pt x="17274" y="0"/>
                </a:lnTo>
                <a:cubicBezTo>
                  <a:pt x="19653" y="0"/>
                  <a:pt x="21586" y="4832"/>
                  <a:pt x="21586" y="10782"/>
                </a:cubicBezTo>
                <a:lnTo>
                  <a:pt x="21586" y="10782"/>
                </a:lnTo>
                <a:cubicBezTo>
                  <a:pt x="21600" y="16768"/>
                  <a:pt x="19668" y="21600"/>
                  <a:pt x="17289" y="21600"/>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28" name="Freeform: Shape 27">
            <a:extLst>
              <a:ext uri="{FF2B5EF4-FFF2-40B4-BE49-F238E27FC236}">
                <a16:creationId xmlns:a16="http://schemas.microsoft.com/office/drawing/2014/main" id="{C2DB060C-02ED-CA73-A4BE-CE32BC32627B}"/>
              </a:ext>
            </a:extLst>
          </p:cNvPr>
          <p:cNvSpPr/>
          <p:nvPr/>
        </p:nvSpPr>
        <p:spPr>
          <a:xfrm>
            <a:off x="5817019" y="1307241"/>
            <a:ext cx="1771775" cy="1022059"/>
          </a:xfrm>
          <a:custGeom>
            <a:avLst/>
            <a:gdLst>
              <a:gd name="connsiteX0" fmla="*/ 0 w 1771775"/>
              <a:gd name="connsiteY0" fmla="*/ 0 h 1022059"/>
              <a:gd name="connsiteX1" fmla="*/ 892922 w 1771775"/>
              <a:gd name="connsiteY1" fmla="*/ 0 h 1022059"/>
              <a:gd name="connsiteX2" fmla="*/ 894568 w 1771775"/>
              <a:gd name="connsiteY2" fmla="*/ 793 h 1022059"/>
              <a:gd name="connsiteX3" fmla="*/ 1738222 w 1771775"/>
              <a:gd name="connsiteY3" fmla="*/ 930385 h 1022059"/>
              <a:gd name="connsiteX4" fmla="*/ 1771775 w 1771775"/>
              <a:gd name="connsiteY4" fmla="*/ 1022059 h 1022059"/>
              <a:gd name="connsiteX5" fmla="*/ 0 w 1771775"/>
              <a:gd name="connsiteY5"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71775" h="1022059">
                <a:moveTo>
                  <a:pt x="0" y="0"/>
                </a:moveTo>
                <a:lnTo>
                  <a:pt x="892922" y="0"/>
                </a:lnTo>
                <a:lnTo>
                  <a:pt x="894568" y="793"/>
                </a:lnTo>
                <a:cubicBezTo>
                  <a:pt x="1270856" y="205205"/>
                  <a:pt x="1570243" y="533238"/>
                  <a:pt x="1738222" y="930385"/>
                </a:cubicBezTo>
                <a:lnTo>
                  <a:pt x="1771775" y="1022059"/>
                </a:lnTo>
                <a:lnTo>
                  <a:pt x="0" y="1022059"/>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30" name="Freeform: Shape 29">
            <a:extLst>
              <a:ext uri="{FF2B5EF4-FFF2-40B4-BE49-F238E27FC236}">
                <a16:creationId xmlns:a16="http://schemas.microsoft.com/office/drawing/2014/main" id="{6C7984E0-5F56-5867-130C-C406FF6F85BD}"/>
              </a:ext>
            </a:extLst>
          </p:cNvPr>
          <p:cNvSpPr/>
          <p:nvPr/>
        </p:nvSpPr>
        <p:spPr>
          <a:xfrm>
            <a:off x="5817019" y="2467511"/>
            <a:ext cx="1887289" cy="1022059"/>
          </a:xfrm>
          <a:custGeom>
            <a:avLst/>
            <a:gdLst>
              <a:gd name="connsiteX0" fmla="*/ 0 w 1887289"/>
              <a:gd name="connsiteY0" fmla="*/ 0 h 1022059"/>
              <a:gd name="connsiteX1" fmla="*/ 1816307 w 1887289"/>
              <a:gd name="connsiteY1" fmla="*/ 0 h 1022059"/>
              <a:gd name="connsiteX2" fmla="*/ 1848751 w 1887289"/>
              <a:gd name="connsiteY2" fmla="*/ 126182 h 1022059"/>
              <a:gd name="connsiteX3" fmla="*/ 1887289 w 1887289"/>
              <a:gd name="connsiteY3" fmla="*/ 508472 h 1022059"/>
              <a:gd name="connsiteX4" fmla="*/ 1848751 w 1887289"/>
              <a:gd name="connsiteY4" fmla="*/ 890763 h 1022059"/>
              <a:gd name="connsiteX5" fmla="*/ 1814991 w 1887289"/>
              <a:gd name="connsiteY5" fmla="*/ 1022059 h 1022059"/>
              <a:gd name="connsiteX6" fmla="*/ 0 w 1887289"/>
              <a:gd name="connsiteY6"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7289" h="1022059">
                <a:moveTo>
                  <a:pt x="0" y="0"/>
                </a:moveTo>
                <a:lnTo>
                  <a:pt x="1816307" y="0"/>
                </a:lnTo>
                <a:lnTo>
                  <a:pt x="1848751" y="126182"/>
                </a:lnTo>
                <a:cubicBezTo>
                  <a:pt x="1874019" y="249665"/>
                  <a:pt x="1887289" y="377519"/>
                  <a:pt x="1887289" y="508472"/>
                </a:cubicBezTo>
                <a:cubicBezTo>
                  <a:pt x="1887289" y="639425"/>
                  <a:pt x="1874019" y="767279"/>
                  <a:pt x="1848751" y="890763"/>
                </a:cubicBezTo>
                <a:lnTo>
                  <a:pt x="1814991" y="1022059"/>
                </a:lnTo>
                <a:lnTo>
                  <a:pt x="0" y="1022059"/>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sp>
        <p:nvSpPr>
          <p:cNvPr id="31" name="Freeform: Shape 30">
            <a:extLst>
              <a:ext uri="{FF2B5EF4-FFF2-40B4-BE49-F238E27FC236}">
                <a16:creationId xmlns:a16="http://schemas.microsoft.com/office/drawing/2014/main" id="{1F7CF58D-E153-BD24-BAD1-CB0CA4C847E6}"/>
              </a:ext>
            </a:extLst>
          </p:cNvPr>
          <p:cNvSpPr/>
          <p:nvPr/>
        </p:nvSpPr>
        <p:spPr>
          <a:xfrm>
            <a:off x="5817019" y="3627780"/>
            <a:ext cx="1769903" cy="1022059"/>
          </a:xfrm>
          <a:custGeom>
            <a:avLst/>
            <a:gdLst>
              <a:gd name="connsiteX0" fmla="*/ 0 w 1769903"/>
              <a:gd name="connsiteY0" fmla="*/ 0 h 1022059"/>
              <a:gd name="connsiteX1" fmla="*/ 1769903 w 1769903"/>
              <a:gd name="connsiteY1" fmla="*/ 0 h 1022059"/>
              <a:gd name="connsiteX2" fmla="*/ 1738222 w 1769903"/>
              <a:gd name="connsiteY2" fmla="*/ 86560 h 1022059"/>
              <a:gd name="connsiteX3" fmla="*/ 894568 w 1769903"/>
              <a:gd name="connsiteY3" fmla="*/ 1016152 h 1022059"/>
              <a:gd name="connsiteX4" fmla="*/ 882306 w 1769903"/>
              <a:gd name="connsiteY4" fmla="*/ 1022059 h 1022059"/>
              <a:gd name="connsiteX5" fmla="*/ 0 w 1769903"/>
              <a:gd name="connsiteY5" fmla="*/ 1022059 h 1022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9903" h="1022059">
                <a:moveTo>
                  <a:pt x="0" y="0"/>
                </a:moveTo>
                <a:lnTo>
                  <a:pt x="1769903" y="0"/>
                </a:lnTo>
                <a:lnTo>
                  <a:pt x="1738222" y="86560"/>
                </a:lnTo>
                <a:cubicBezTo>
                  <a:pt x="1570243" y="483707"/>
                  <a:pt x="1270856" y="811741"/>
                  <a:pt x="894568" y="1016152"/>
                </a:cubicBezTo>
                <a:lnTo>
                  <a:pt x="882306" y="1022059"/>
                </a:lnTo>
                <a:lnTo>
                  <a:pt x="0" y="1022059"/>
                </a:lnTo>
                <a:close/>
              </a:path>
            </a:pathLst>
          </a:custGeom>
          <a:solidFill>
            <a:schemeClr val="tx1">
              <a:lumMod val="75000"/>
              <a:lumOff val="25000"/>
              <a:alpha val="25000"/>
            </a:schemeClr>
          </a:solidFill>
          <a:ln w="12700">
            <a:miter lim="400000"/>
          </a:ln>
        </p:spPr>
        <p:txBody>
          <a:bodyPr wrap="square" lIns="38100" tIns="38100" rIns="38100" bIns="38100" anchor="ctr">
            <a:noAutofit/>
          </a:bodyPr>
          <a:lstStyle/>
          <a:p>
            <a:endParaRPr sz="3000">
              <a:solidFill>
                <a:srgbClr val="FFFFFF"/>
              </a:solidFill>
            </a:endParaRPr>
          </a:p>
        </p:txBody>
      </p:sp>
      <p:pic>
        <p:nvPicPr>
          <p:cNvPr id="32" name="Graphic 31" descr="Box with solid fill">
            <a:extLst>
              <a:ext uri="{FF2B5EF4-FFF2-40B4-BE49-F238E27FC236}">
                <a16:creationId xmlns:a16="http://schemas.microsoft.com/office/drawing/2014/main" id="{6FE592FF-2648-4049-7560-E7CB8835312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32065" y="2731480"/>
            <a:ext cx="494119" cy="494119"/>
          </a:xfrm>
          <a:prstGeom prst="rect">
            <a:avLst/>
          </a:prstGeom>
        </p:spPr>
      </p:pic>
      <p:pic>
        <p:nvPicPr>
          <p:cNvPr id="33" name="Graphic 32" descr="Box trolley with solid fill">
            <a:extLst>
              <a:ext uri="{FF2B5EF4-FFF2-40B4-BE49-F238E27FC236}">
                <a16:creationId xmlns:a16="http://schemas.microsoft.com/office/drawing/2014/main" id="{89810099-81EA-30A1-BC3F-811DC90D48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32065" y="3891749"/>
            <a:ext cx="494119" cy="494119"/>
          </a:xfrm>
          <a:prstGeom prst="rect">
            <a:avLst/>
          </a:prstGeom>
        </p:spPr>
      </p:pic>
      <p:pic>
        <p:nvPicPr>
          <p:cNvPr id="34" name="Graphic 33" descr="Coins with solid fill">
            <a:extLst>
              <a:ext uri="{FF2B5EF4-FFF2-40B4-BE49-F238E27FC236}">
                <a16:creationId xmlns:a16="http://schemas.microsoft.com/office/drawing/2014/main" id="{CB0F4860-4C9E-2675-F9F6-6F8C6E2FAC5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32065" y="1571210"/>
            <a:ext cx="494119" cy="494119"/>
          </a:xfrm>
          <a:prstGeom prst="rect">
            <a:avLst/>
          </a:prstGeom>
        </p:spPr>
      </p:pic>
      <p:sp>
        <p:nvSpPr>
          <p:cNvPr id="3" name="Rectangle">
            <a:extLst>
              <a:ext uri="{FF2B5EF4-FFF2-40B4-BE49-F238E27FC236}">
                <a16:creationId xmlns:a16="http://schemas.microsoft.com/office/drawing/2014/main" id="{6DBF992D-7BA8-1064-7B93-8EB790E02E62}"/>
              </a:ext>
            </a:extLst>
          </p:cNvPr>
          <p:cNvSpPr/>
          <p:nvPr/>
        </p:nvSpPr>
        <p:spPr>
          <a:xfrm>
            <a:off x="5646392" y="4480918"/>
            <a:ext cx="341256" cy="1375263"/>
          </a:xfrm>
          <a:prstGeom prst="rect">
            <a:avLst/>
          </a:pr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29" name="Freeform: Shape 28">
            <a:extLst>
              <a:ext uri="{FF2B5EF4-FFF2-40B4-BE49-F238E27FC236}">
                <a16:creationId xmlns:a16="http://schemas.microsoft.com/office/drawing/2014/main" id="{6D89CB9A-446C-7511-96CA-FCC1868E2B19}"/>
              </a:ext>
            </a:extLst>
          </p:cNvPr>
          <p:cNvSpPr/>
          <p:nvPr/>
        </p:nvSpPr>
        <p:spPr>
          <a:xfrm>
            <a:off x="5646393" y="4480918"/>
            <a:ext cx="341256" cy="1182770"/>
          </a:xfrm>
          <a:custGeom>
            <a:avLst/>
            <a:gdLst>
              <a:gd name="connsiteX0" fmla="*/ 341256 w 341256"/>
              <a:gd name="connsiteY0" fmla="*/ 0 h 1182770"/>
              <a:gd name="connsiteX1" fmla="*/ 341256 w 341256"/>
              <a:gd name="connsiteY1" fmla="*/ 1182770 h 1182770"/>
              <a:gd name="connsiteX2" fmla="*/ 0 w 341256"/>
              <a:gd name="connsiteY2" fmla="*/ 174062 h 1182770"/>
              <a:gd name="connsiteX3" fmla="*/ 0 w 341256"/>
              <a:gd name="connsiteY3" fmla="*/ 1 h 1182770"/>
            </a:gdLst>
            <a:ahLst/>
            <a:cxnLst>
              <a:cxn ang="0">
                <a:pos x="connsiteX0" y="connsiteY0"/>
              </a:cxn>
              <a:cxn ang="0">
                <a:pos x="connsiteX1" y="connsiteY1"/>
              </a:cxn>
              <a:cxn ang="0">
                <a:pos x="connsiteX2" y="connsiteY2"/>
              </a:cxn>
              <a:cxn ang="0">
                <a:pos x="connsiteX3" y="connsiteY3"/>
              </a:cxn>
            </a:cxnLst>
            <a:rect l="l" t="t" r="r" b="b"/>
            <a:pathLst>
              <a:path w="341256" h="1182770">
                <a:moveTo>
                  <a:pt x="341256" y="0"/>
                </a:moveTo>
                <a:lnTo>
                  <a:pt x="341256" y="1182770"/>
                </a:lnTo>
                <a:lnTo>
                  <a:pt x="0" y="174062"/>
                </a:lnTo>
                <a:lnTo>
                  <a:pt x="0" y="1"/>
                </a:lnTo>
                <a:close/>
              </a:path>
            </a:pathLst>
          </a:custGeom>
          <a:solidFill>
            <a:schemeClr val="tx1">
              <a:lumMod val="75000"/>
              <a:lumOff val="25000"/>
              <a:alpha val="70000"/>
            </a:schemeClr>
          </a:solidFill>
          <a:ln w="12700">
            <a:miter lim="400000"/>
          </a:ln>
        </p:spPr>
        <p:txBody>
          <a:bodyPr wrap="square" lIns="38100" tIns="38100" rIns="38100" bIns="38100" anchor="ctr">
            <a:noAutofit/>
          </a:bodyPr>
          <a:lstStyle/>
          <a:p>
            <a:endParaRPr lang="en-US"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Arrow On Target w/ 3 Options – Slide Template</a:t>
            </a:r>
          </a:p>
        </p:txBody>
      </p:sp>
      <p:sp>
        <p:nvSpPr>
          <p:cNvPr id="4" name="Shape">
            <a:extLst>
              <a:ext uri="{FF2B5EF4-FFF2-40B4-BE49-F238E27FC236}">
                <a16:creationId xmlns:a16="http://schemas.microsoft.com/office/drawing/2014/main" id="{EFE02FBF-2D8D-14ED-59ED-34EC2B663198}"/>
              </a:ext>
            </a:extLst>
          </p:cNvPr>
          <p:cNvSpPr/>
          <p:nvPr/>
        </p:nvSpPr>
        <p:spPr>
          <a:xfrm>
            <a:off x="4554372" y="4480918"/>
            <a:ext cx="2503112" cy="1376971"/>
          </a:xfrm>
          <a:custGeom>
            <a:avLst/>
            <a:gdLst/>
            <a:ahLst/>
            <a:cxnLst>
              <a:cxn ang="0">
                <a:pos x="wd2" y="hd2"/>
              </a:cxn>
              <a:cxn ang="5400000">
                <a:pos x="wd2" y="hd2"/>
              </a:cxn>
              <a:cxn ang="10800000">
                <a:pos x="wd2" y="hd2"/>
              </a:cxn>
              <a:cxn ang="16200000">
                <a:pos x="wd2" y="hd2"/>
              </a:cxn>
            </a:cxnLst>
            <a:rect l="0" t="0" r="r" b="b"/>
            <a:pathLst>
              <a:path w="21600" h="21600" extrusionOk="0">
                <a:moveTo>
                  <a:pt x="18655" y="21600"/>
                </a:moveTo>
                <a:lnTo>
                  <a:pt x="21600" y="21600"/>
                </a:lnTo>
                <a:lnTo>
                  <a:pt x="17139" y="0"/>
                </a:lnTo>
                <a:lnTo>
                  <a:pt x="14194" y="0"/>
                </a:lnTo>
                <a:lnTo>
                  <a:pt x="15872" y="8137"/>
                </a:lnTo>
                <a:lnTo>
                  <a:pt x="5728" y="8137"/>
                </a:lnTo>
                <a:lnTo>
                  <a:pt x="7406" y="0"/>
                </a:lnTo>
                <a:lnTo>
                  <a:pt x="4461" y="0"/>
                </a:lnTo>
                <a:lnTo>
                  <a:pt x="0" y="21600"/>
                </a:lnTo>
                <a:lnTo>
                  <a:pt x="2930" y="21600"/>
                </a:lnTo>
                <a:lnTo>
                  <a:pt x="4609" y="13463"/>
                </a:lnTo>
                <a:lnTo>
                  <a:pt x="16977" y="13463"/>
                </a:ln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8" name="Circle">
            <a:extLst>
              <a:ext uri="{FF2B5EF4-FFF2-40B4-BE49-F238E27FC236}">
                <a16:creationId xmlns:a16="http://schemas.microsoft.com/office/drawing/2014/main" id="{90934DE6-3949-17DA-812C-535E05DD4FE0}"/>
              </a:ext>
            </a:extLst>
          </p:cNvPr>
          <p:cNvSpPr/>
          <p:nvPr/>
        </p:nvSpPr>
        <p:spPr>
          <a:xfrm>
            <a:off x="4093678" y="1256052"/>
            <a:ext cx="3439859" cy="3439860"/>
          </a:xfrm>
          <a:prstGeom prst="ellipse">
            <a:avLst/>
          </a:pr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9FABA498-94AF-C96C-E9C0-CE2DEC3BA61A}"/>
              </a:ext>
            </a:extLst>
          </p:cNvPr>
          <p:cNvSpPr/>
          <p:nvPr/>
        </p:nvSpPr>
        <p:spPr>
          <a:xfrm>
            <a:off x="4127802" y="1307239"/>
            <a:ext cx="3354545" cy="335454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6755"/>
                  <a:pt x="0" y="10800"/>
                </a:cubicBezTo>
                <a:cubicBezTo>
                  <a:pt x="0" y="4845"/>
                  <a:pt x="4845" y="0"/>
                  <a:pt x="10800" y="0"/>
                </a:cubicBezTo>
                <a:cubicBezTo>
                  <a:pt x="16755" y="0"/>
                  <a:pt x="21600" y="4845"/>
                  <a:pt x="21600" y="10800"/>
                </a:cubicBezTo>
                <a:cubicBezTo>
                  <a:pt x="21600" y="16755"/>
                  <a:pt x="16755" y="21600"/>
                  <a:pt x="10800" y="21600"/>
                </a:cubicBezTo>
                <a:close/>
                <a:moveTo>
                  <a:pt x="10800" y="2571"/>
                </a:moveTo>
                <a:cubicBezTo>
                  <a:pt x="6262" y="2571"/>
                  <a:pt x="2571" y="6262"/>
                  <a:pt x="2571" y="10800"/>
                </a:cubicBezTo>
                <a:cubicBezTo>
                  <a:pt x="2571" y="15338"/>
                  <a:pt x="6262" y="19029"/>
                  <a:pt x="10800" y="19029"/>
                </a:cubicBezTo>
                <a:cubicBezTo>
                  <a:pt x="15338" y="19029"/>
                  <a:pt x="19029" y="15338"/>
                  <a:pt x="19029" y="10800"/>
                </a:cubicBezTo>
                <a:cubicBezTo>
                  <a:pt x="19029" y="6262"/>
                  <a:pt x="15338" y="2571"/>
                  <a:pt x="10800" y="257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5D0EAB24-EFC3-218E-1F25-F60E0289DDD3}"/>
              </a:ext>
            </a:extLst>
          </p:cNvPr>
          <p:cNvSpPr/>
          <p:nvPr/>
        </p:nvSpPr>
        <p:spPr>
          <a:xfrm>
            <a:off x="4861502" y="2023876"/>
            <a:ext cx="1904210" cy="19042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58" y="21600"/>
                  <a:pt x="0" y="16761"/>
                  <a:pt x="0" y="10800"/>
                </a:cubicBezTo>
                <a:cubicBezTo>
                  <a:pt x="0" y="4839"/>
                  <a:pt x="4839" y="0"/>
                  <a:pt x="10800" y="0"/>
                </a:cubicBezTo>
                <a:cubicBezTo>
                  <a:pt x="16761" y="0"/>
                  <a:pt x="21600" y="4839"/>
                  <a:pt x="21600" y="10800"/>
                </a:cubicBezTo>
                <a:cubicBezTo>
                  <a:pt x="21600" y="16761"/>
                  <a:pt x="16761" y="21600"/>
                  <a:pt x="10800" y="21600"/>
                </a:cubicBezTo>
                <a:close/>
                <a:moveTo>
                  <a:pt x="10800" y="4529"/>
                </a:moveTo>
                <a:cubicBezTo>
                  <a:pt x="7335" y="4529"/>
                  <a:pt x="4529" y="7336"/>
                  <a:pt x="4529" y="10800"/>
                </a:cubicBezTo>
                <a:cubicBezTo>
                  <a:pt x="4529" y="14264"/>
                  <a:pt x="7335" y="17071"/>
                  <a:pt x="10800" y="17071"/>
                </a:cubicBezTo>
                <a:cubicBezTo>
                  <a:pt x="14265" y="17071"/>
                  <a:pt x="17071" y="14264"/>
                  <a:pt x="17071" y="10800"/>
                </a:cubicBezTo>
                <a:cubicBezTo>
                  <a:pt x="17071" y="7355"/>
                  <a:pt x="14265" y="4529"/>
                  <a:pt x="10800" y="4529"/>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1" name="Circle">
            <a:extLst>
              <a:ext uri="{FF2B5EF4-FFF2-40B4-BE49-F238E27FC236}">
                <a16:creationId xmlns:a16="http://schemas.microsoft.com/office/drawing/2014/main" id="{B0A53CE8-727F-EF04-B8E6-798060B5258C}"/>
              </a:ext>
            </a:extLst>
          </p:cNvPr>
          <p:cNvSpPr/>
          <p:nvPr/>
        </p:nvSpPr>
        <p:spPr>
          <a:xfrm>
            <a:off x="5578140" y="2740514"/>
            <a:ext cx="477758" cy="477758"/>
          </a:xfrm>
          <a:prstGeom prst="ellipse">
            <a:avLst/>
          </a:pr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9F9CF3D9-14DF-3AFA-9662-CFA1489FBF90}"/>
              </a:ext>
            </a:extLst>
          </p:cNvPr>
          <p:cNvSpPr/>
          <p:nvPr/>
        </p:nvSpPr>
        <p:spPr>
          <a:xfrm>
            <a:off x="4093678" y="1000110"/>
            <a:ext cx="365212" cy="643467"/>
          </a:xfrm>
          <a:custGeom>
            <a:avLst/>
            <a:gdLst/>
            <a:ahLst/>
            <a:cxnLst>
              <a:cxn ang="0">
                <a:pos x="wd2" y="hd2"/>
              </a:cxn>
              <a:cxn ang="5400000">
                <a:pos x="wd2" y="hd2"/>
              </a:cxn>
              <a:cxn ang="10800000">
                <a:pos x="wd2" y="hd2"/>
              </a:cxn>
              <a:cxn ang="16200000">
                <a:pos x="wd2" y="hd2"/>
              </a:cxn>
            </a:cxnLst>
            <a:rect l="0" t="0" r="r" b="b"/>
            <a:pathLst>
              <a:path w="21504" h="21268" extrusionOk="0">
                <a:moveTo>
                  <a:pt x="21002" y="15854"/>
                </a:moveTo>
                <a:lnTo>
                  <a:pt x="21504" y="21268"/>
                </a:lnTo>
                <a:lnTo>
                  <a:pt x="808" y="9650"/>
                </a:lnTo>
                <a:lnTo>
                  <a:pt x="4" y="965"/>
                </a:lnTo>
                <a:cubicBezTo>
                  <a:pt x="-96" y="119"/>
                  <a:pt x="1712" y="-332"/>
                  <a:pt x="2817" y="288"/>
                </a:cubicBezTo>
                <a:lnTo>
                  <a:pt x="13467" y="6267"/>
                </a:lnTo>
                <a:cubicBezTo>
                  <a:pt x="17887" y="8804"/>
                  <a:pt x="20600" y="12188"/>
                  <a:pt x="21002" y="15854"/>
                </a:cubicBezTo>
                <a:close/>
              </a:path>
            </a:pathLst>
          </a:custGeom>
          <a:solidFill>
            <a:srgbClr val="929497"/>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C3E6E650-1A9A-EF90-5673-C06410D1774D}"/>
              </a:ext>
            </a:extLst>
          </p:cNvPr>
          <p:cNvSpPr/>
          <p:nvPr/>
        </p:nvSpPr>
        <p:spPr>
          <a:xfrm>
            <a:off x="3820672" y="1273113"/>
            <a:ext cx="643467" cy="365216"/>
          </a:xfrm>
          <a:custGeom>
            <a:avLst/>
            <a:gdLst/>
            <a:ahLst/>
            <a:cxnLst>
              <a:cxn ang="0">
                <a:pos x="wd2" y="hd2"/>
              </a:cxn>
              <a:cxn ang="5400000">
                <a:pos x="wd2" y="hd2"/>
              </a:cxn>
              <a:cxn ang="10800000">
                <a:pos x="wd2" y="hd2"/>
              </a:cxn>
              <a:cxn ang="16200000">
                <a:pos x="wd2" y="hd2"/>
              </a:cxn>
            </a:cxnLst>
            <a:rect l="0" t="0" r="r" b="b"/>
            <a:pathLst>
              <a:path w="21268" h="21503" extrusionOk="0">
                <a:moveTo>
                  <a:pt x="15854" y="21001"/>
                </a:moveTo>
                <a:lnTo>
                  <a:pt x="21268" y="21503"/>
                </a:lnTo>
                <a:lnTo>
                  <a:pt x="9650" y="807"/>
                </a:lnTo>
                <a:lnTo>
                  <a:pt x="965" y="4"/>
                </a:lnTo>
                <a:cubicBezTo>
                  <a:pt x="119" y="-97"/>
                  <a:pt x="-332" y="1711"/>
                  <a:pt x="288" y="2817"/>
                </a:cubicBezTo>
                <a:lnTo>
                  <a:pt x="6266" y="13466"/>
                </a:lnTo>
                <a:cubicBezTo>
                  <a:pt x="8804" y="17886"/>
                  <a:pt x="12244" y="20599"/>
                  <a:pt x="15854" y="21001"/>
                </a:cubicBezTo>
                <a:close/>
              </a:path>
            </a:pathLst>
          </a:custGeom>
          <a:solidFill>
            <a:srgbClr val="929497"/>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F23C0EAB-1026-0ADA-2D79-C9FCF633342D}"/>
              </a:ext>
            </a:extLst>
          </p:cNvPr>
          <p:cNvSpPr/>
          <p:nvPr/>
        </p:nvSpPr>
        <p:spPr>
          <a:xfrm>
            <a:off x="3991301" y="1170737"/>
            <a:ext cx="1834677" cy="1832973"/>
          </a:xfrm>
          <a:custGeom>
            <a:avLst/>
            <a:gdLst/>
            <a:ahLst/>
            <a:cxnLst>
              <a:cxn ang="0">
                <a:pos x="wd2" y="hd2"/>
              </a:cxn>
              <a:cxn ang="5400000">
                <a:pos x="wd2" y="hd2"/>
              </a:cxn>
              <a:cxn ang="10800000">
                <a:pos x="wd2" y="hd2"/>
              </a:cxn>
              <a:cxn ang="16200000">
                <a:pos x="wd2" y="hd2"/>
              </a:cxn>
            </a:cxnLst>
            <a:rect l="0" t="0" r="r" b="b"/>
            <a:pathLst>
              <a:path w="21565" h="21565" extrusionOk="0">
                <a:moveTo>
                  <a:pt x="321" y="161"/>
                </a:moveTo>
                <a:lnTo>
                  <a:pt x="642" y="482"/>
                </a:lnTo>
                <a:lnTo>
                  <a:pt x="481" y="642"/>
                </a:lnTo>
                <a:lnTo>
                  <a:pt x="160" y="321"/>
                </a:lnTo>
                <a:lnTo>
                  <a:pt x="0" y="482"/>
                </a:lnTo>
                <a:lnTo>
                  <a:pt x="20958" y="21459"/>
                </a:lnTo>
                <a:cubicBezTo>
                  <a:pt x="21099" y="21600"/>
                  <a:pt x="21319" y="21600"/>
                  <a:pt x="21460" y="21459"/>
                </a:cubicBezTo>
                <a:lnTo>
                  <a:pt x="21460" y="21459"/>
                </a:lnTo>
                <a:cubicBezTo>
                  <a:pt x="21600" y="21319"/>
                  <a:pt x="21600" y="21098"/>
                  <a:pt x="21460" y="20958"/>
                </a:cubicBezTo>
                <a:lnTo>
                  <a:pt x="501" y="0"/>
                </a:lnTo>
                <a:lnTo>
                  <a:pt x="321" y="161"/>
                </a:lnTo>
                <a:close/>
              </a:path>
            </a:pathLst>
          </a:custGeom>
          <a:solidFill>
            <a:srgbClr val="C8CACB"/>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3B6E9284-0224-3CF2-6C6F-7D13CE3CB6C7}"/>
              </a:ext>
            </a:extLst>
          </p:cNvPr>
          <p:cNvSpPr/>
          <p:nvPr/>
        </p:nvSpPr>
        <p:spPr>
          <a:xfrm>
            <a:off x="4349620" y="2126252"/>
            <a:ext cx="1489581" cy="886261"/>
          </a:xfrm>
          <a:custGeom>
            <a:avLst/>
            <a:gdLst/>
            <a:ahLst/>
            <a:cxnLst>
              <a:cxn ang="0">
                <a:pos x="wd2" y="hd2"/>
              </a:cxn>
              <a:cxn ang="5400000">
                <a:pos x="wd2" y="hd2"/>
              </a:cxn>
              <a:cxn ang="10800000">
                <a:pos x="wd2" y="hd2"/>
              </a:cxn>
              <a:cxn ang="16200000">
                <a:pos x="wd2" y="hd2"/>
              </a:cxn>
            </a:cxnLst>
            <a:rect l="0" t="0" r="r" b="b"/>
            <a:pathLst>
              <a:path w="21551" h="21493" extrusionOk="0">
                <a:moveTo>
                  <a:pt x="21353" y="20110"/>
                </a:moveTo>
                <a:lnTo>
                  <a:pt x="444" y="0"/>
                </a:lnTo>
                <a:cubicBezTo>
                  <a:pt x="296" y="414"/>
                  <a:pt x="148" y="869"/>
                  <a:pt x="0" y="1283"/>
                </a:cubicBezTo>
                <a:lnTo>
                  <a:pt x="20909" y="21393"/>
                </a:lnTo>
                <a:cubicBezTo>
                  <a:pt x="21131" y="21600"/>
                  <a:pt x="21403" y="21476"/>
                  <a:pt x="21501" y="21103"/>
                </a:cubicBezTo>
                <a:cubicBezTo>
                  <a:pt x="21600" y="20731"/>
                  <a:pt x="21551" y="20317"/>
                  <a:pt x="21353" y="20110"/>
                </a:cubicBezTo>
                <a:close/>
              </a:path>
            </a:pathLst>
          </a:custGeom>
          <a:solidFill>
            <a:schemeClr val="tx1">
              <a:lumMod val="75000"/>
              <a:lumOff val="25000"/>
              <a:alpha val="16000"/>
            </a:schemeClr>
          </a:solidFill>
          <a:ln w="12700">
            <a:miter lim="400000"/>
          </a:ln>
        </p:spPr>
        <p:txBody>
          <a:bodyPr wrap="square" lIns="38100" tIns="38100" rIns="38100" bIns="38100" anchor="ctr">
            <a:noAutofit/>
          </a:bodyPr>
          <a:lstStyle/>
          <a:p>
            <a:endParaRPr sz="3000">
              <a:solidFill>
                <a:srgbClr val="FFFFFF"/>
              </a:solidFill>
            </a:endParaRPr>
          </a:p>
        </p:txBody>
      </p:sp>
      <p:grpSp>
        <p:nvGrpSpPr>
          <p:cNvPr id="16" name="Group 15">
            <a:extLst>
              <a:ext uri="{FF2B5EF4-FFF2-40B4-BE49-F238E27FC236}">
                <a16:creationId xmlns:a16="http://schemas.microsoft.com/office/drawing/2014/main" id="{7A580B66-B7CF-C698-8E3E-7A94D1449A86}"/>
              </a:ext>
            </a:extLst>
          </p:cNvPr>
          <p:cNvGrpSpPr/>
          <p:nvPr/>
        </p:nvGrpSpPr>
        <p:grpSpPr>
          <a:xfrm>
            <a:off x="8927481" y="2947244"/>
            <a:ext cx="2926080" cy="1290153"/>
            <a:chOff x="8921977" y="1466725"/>
            <a:chExt cx="2926080" cy="1290153"/>
          </a:xfrm>
        </p:grpSpPr>
        <p:sp>
          <p:nvSpPr>
            <p:cNvPr id="17" name="TextBox 16">
              <a:extLst>
                <a:ext uri="{FF2B5EF4-FFF2-40B4-BE49-F238E27FC236}">
                  <a16:creationId xmlns:a16="http://schemas.microsoft.com/office/drawing/2014/main" id="{F95DB830-C298-7BBC-8C6C-DDAAD7C1A33E}"/>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accent2"/>
                  </a:solidFill>
                </a:rPr>
                <a:t>Lorem Ipsum</a:t>
              </a:r>
            </a:p>
          </p:txBody>
        </p:sp>
        <p:sp>
          <p:nvSpPr>
            <p:cNvPr id="18" name="TextBox 17">
              <a:extLst>
                <a:ext uri="{FF2B5EF4-FFF2-40B4-BE49-F238E27FC236}">
                  <a16:creationId xmlns:a16="http://schemas.microsoft.com/office/drawing/2014/main" id="{9BE128AE-8037-D61C-2E27-D081C70773C0}"/>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9" name="Group 18">
            <a:extLst>
              <a:ext uri="{FF2B5EF4-FFF2-40B4-BE49-F238E27FC236}">
                <a16:creationId xmlns:a16="http://schemas.microsoft.com/office/drawing/2014/main" id="{A6577D32-F139-4F79-1F69-809BAAED989A}"/>
              </a:ext>
            </a:extLst>
          </p:cNvPr>
          <p:cNvGrpSpPr/>
          <p:nvPr/>
        </p:nvGrpSpPr>
        <p:grpSpPr>
          <a:xfrm>
            <a:off x="8927481" y="4652338"/>
            <a:ext cx="2926080" cy="1290153"/>
            <a:chOff x="8921977" y="4073386"/>
            <a:chExt cx="2926080" cy="1290153"/>
          </a:xfrm>
        </p:grpSpPr>
        <p:sp>
          <p:nvSpPr>
            <p:cNvPr id="20" name="TextBox 19">
              <a:extLst>
                <a:ext uri="{FF2B5EF4-FFF2-40B4-BE49-F238E27FC236}">
                  <a16:creationId xmlns:a16="http://schemas.microsoft.com/office/drawing/2014/main" id="{576B2CDB-99B9-EE85-5A87-4FE1E61A9D5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cap="all" noProof="1">
                  <a:solidFill>
                    <a:schemeClr val="accent3"/>
                  </a:solidFill>
                </a:rPr>
                <a:t>Lorem Ipsum</a:t>
              </a:r>
            </a:p>
          </p:txBody>
        </p:sp>
        <p:sp>
          <p:nvSpPr>
            <p:cNvPr id="21" name="TextBox 20">
              <a:extLst>
                <a:ext uri="{FF2B5EF4-FFF2-40B4-BE49-F238E27FC236}">
                  <a16:creationId xmlns:a16="http://schemas.microsoft.com/office/drawing/2014/main" id="{C35E2E34-9262-0274-9D42-7CF8BDB6C919}"/>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2" name="Group 21">
            <a:extLst>
              <a:ext uri="{FF2B5EF4-FFF2-40B4-BE49-F238E27FC236}">
                <a16:creationId xmlns:a16="http://schemas.microsoft.com/office/drawing/2014/main" id="{A6226D35-429D-EB41-BD1D-8FE3FCAF2638}"/>
              </a:ext>
            </a:extLst>
          </p:cNvPr>
          <p:cNvGrpSpPr/>
          <p:nvPr/>
        </p:nvGrpSpPr>
        <p:grpSpPr>
          <a:xfrm>
            <a:off x="8927481" y="1242150"/>
            <a:ext cx="2926080" cy="1290153"/>
            <a:chOff x="8921977" y="1466725"/>
            <a:chExt cx="2926080" cy="1290153"/>
          </a:xfrm>
        </p:grpSpPr>
        <p:sp>
          <p:nvSpPr>
            <p:cNvPr id="23" name="TextBox 22">
              <a:extLst>
                <a:ext uri="{FF2B5EF4-FFF2-40B4-BE49-F238E27FC236}">
                  <a16:creationId xmlns:a16="http://schemas.microsoft.com/office/drawing/2014/main" id="{CC9AC168-AB20-5194-19A3-5D3F9FCB78B7}"/>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accent4"/>
                  </a:solidFill>
                </a:rPr>
                <a:t>Lorem Ipsum</a:t>
              </a:r>
            </a:p>
          </p:txBody>
        </p:sp>
        <p:sp>
          <p:nvSpPr>
            <p:cNvPr id="24" name="TextBox 23">
              <a:extLst>
                <a:ext uri="{FF2B5EF4-FFF2-40B4-BE49-F238E27FC236}">
                  <a16:creationId xmlns:a16="http://schemas.microsoft.com/office/drawing/2014/main" id="{FF673152-A16A-C7F8-E591-A9FF9675164B}"/>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5" name="Group 24">
            <a:extLst>
              <a:ext uri="{FF2B5EF4-FFF2-40B4-BE49-F238E27FC236}">
                <a16:creationId xmlns:a16="http://schemas.microsoft.com/office/drawing/2014/main" id="{ACAF5312-BA31-579E-2387-2BAC04F616F8}"/>
              </a:ext>
            </a:extLst>
          </p:cNvPr>
          <p:cNvGrpSpPr/>
          <p:nvPr/>
        </p:nvGrpSpPr>
        <p:grpSpPr>
          <a:xfrm>
            <a:off x="655712" y="2259427"/>
            <a:ext cx="2926080" cy="2736703"/>
            <a:chOff x="332936" y="2627766"/>
            <a:chExt cx="2926080" cy="2736703"/>
          </a:xfrm>
        </p:grpSpPr>
        <p:sp>
          <p:nvSpPr>
            <p:cNvPr id="26" name="TextBox 25">
              <a:extLst>
                <a:ext uri="{FF2B5EF4-FFF2-40B4-BE49-F238E27FC236}">
                  <a16:creationId xmlns:a16="http://schemas.microsoft.com/office/drawing/2014/main" id="{159FD531-C02C-9657-A26D-9D361F966A4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solidFill>
                    <a:schemeClr val="bg1"/>
                  </a:solidFill>
                </a:rPr>
                <a:t>Lorem Ipsum</a:t>
              </a:r>
            </a:p>
          </p:txBody>
        </p:sp>
        <p:sp>
          <p:nvSpPr>
            <p:cNvPr id="27" name="TextBox 26">
              <a:extLst>
                <a:ext uri="{FF2B5EF4-FFF2-40B4-BE49-F238E27FC236}">
                  <a16:creationId xmlns:a16="http://schemas.microsoft.com/office/drawing/2014/main" id="{F95CC708-4ADB-0BA3-B40E-7D833EB9E87E}"/>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61050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8496</TotalTime>
  <Words>457</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Arrow On Target w/ 3 Options – Slide Template</vt:lpstr>
      <vt:lpstr>Arrow On Target w/ 3 Options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 On Target w/ 3 Options</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2022-10-10T21:36:11Z</dcterms:modified>
  <cp:category>Graphics &amp; Metaphors</cp:category>
</cp:coreProperties>
</file>