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7" r:id="rId4"/>
    <p:sldId id="33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17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34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84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13" Type="http://schemas.openxmlformats.org/officeDocument/2006/relationships/image" Target="../media/image4.png"/><Relationship Id="rId18" Type="http://schemas.openxmlformats.org/officeDocument/2006/relationships/image" Target="../media/image9.svg"/><Relationship Id="rId3" Type="http://schemas.openxmlformats.org/officeDocument/2006/relationships/image" Target="../media/image18.png"/><Relationship Id="rId7" Type="http://schemas.openxmlformats.org/officeDocument/2006/relationships/image" Target="../media/image14.png"/><Relationship Id="rId12" Type="http://schemas.openxmlformats.org/officeDocument/2006/relationships/image" Target="../media/image3.svg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7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11" Type="http://schemas.openxmlformats.org/officeDocument/2006/relationships/image" Target="../media/image2.png"/><Relationship Id="rId5" Type="http://schemas.openxmlformats.org/officeDocument/2006/relationships/image" Target="../media/image12.png"/><Relationship Id="rId15" Type="http://schemas.openxmlformats.org/officeDocument/2006/relationships/image" Target="../media/image6.png"/><Relationship Id="rId10" Type="http://schemas.openxmlformats.org/officeDocument/2006/relationships/image" Target="../media/image17.svg"/><Relationship Id="rId4" Type="http://schemas.openxmlformats.org/officeDocument/2006/relationships/image" Target="../media/image19.svg"/><Relationship Id="rId9" Type="http://schemas.openxmlformats.org/officeDocument/2006/relationships/image" Target="../media/image16.png"/><Relationship Id="rId1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BCG Matrix for PowerPoint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4F8D49-5E60-4A6F-9F12-E00109EFA2F6}"/>
              </a:ext>
            </a:extLst>
          </p:cNvPr>
          <p:cNvSpPr/>
          <p:nvPr/>
        </p:nvSpPr>
        <p:spPr>
          <a:xfrm>
            <a:off x="5413090" y="2108412"/>
            <a:ext cx="3420202" cy="712414"/>
          </a:xfrm>
          <a:prstGeom prst="rect">
            <a:avLst/>
          </a:prstGeom>
          <a:solidFill>
            <a:schemeClr val="tx1">
              <a:lumMod val="20000"/>
              <a:lumOff val="80000"/>
              <a:alpha val="40000"/>
            </a:schemeClr>
          </a:solidFill>
        </p:spPr>
        <p:txBody>
          <a:bodyPr wrap="square" lIns="137160" tIns="68580" rIns="137160" bIns="68580">
            <a:spAutoFit/>
          </a:bodyPr>
          <a:lstStyle/>
          <a:p>
            <a:pPr>
              <a:lnSpc>
                <a:spcPts val="1350"/>
              </a:lnSpc>
              <a:spcAft>
                <a:spcPts val="1350"/>
              </a:spcAft>
            </a:pPr>
            <a:r>
              <a:rPr lang="en-US" sz="1350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8E31DF-DDFC-4500-8915-E3077B5B1B43}"/>
              </a:ext>
            </a:extLst>
          </p:cNvPr>
          <p:cNvSpPr/>
          <p:nvPr/>
        </p:nvSpPr>
        <p:spPr>
          <a:xfrm>
            <a:off x="5413089" y="2957304"/>
            <a:ext cx="3420202" cy="712414"/>
          </a:xfrm>
          <a:prstGeom prst="rect">
            <a:avLst/>
          </a:prstGeom>
          <a:solidFill>
            <a:schemeClr val="tx1">
              <a:lumMod val="20000"/>
              <a:lumOff val="80000"/>
              <a:alpha val="40000"/>
            </a:schemeClr>
          </a:solidFill>
        </p:spPr>
        <p:txBody>
          <a:bodyPr wrap="square" lIns="137160" tIns="68580" rIns="137160" bIns="68580">
            <a:spAutoFit/>
          </a:bodyPr>
          <a:lstStyle/>
          <a:p>
            <a:pPr>
              <a:lnSpc>
                <a:spcPts val="1350"/>
              </a:lnSpc>
              <a:spcAft>
                <a:spcPts val="1350"/>
              </a:spcAft>
            </a:pPr>
            <a:r>
              <a:rPr lang="en-US" sz="1350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BABDEF-B364-4BD3-B688-D2C4E4BAFF4C}"/>
              </a:ext>
            </a:extLst>
          </p:cNvPr>
          <p:cNvSpPr/>
          <p:nvPr/>
        </p:nvSpPr>
        <p:spPr>
          <a:xfrm>
            <a:off x="5413089" y="3806196"/>
            <a:ext cx="3420202" cy="712414"/>
          </a:xfrm>
          <a:prstGeom prst="rect">
            <a:avLst/>
          </a:prstGeom>
          <a:solidFill>
            <a:schemeClr val="tx1">
              <a:lumMod val="20000"/>
              <a:lumOff val="80000"/>
              <a:alpha val="40000"/>
            </a:schemeClr>
          </a:solidFill>
        </p:spPr>
        <p:txBody>
          <a:bodyPr wrap="square" lIns="137160" tIns="68580" rIns="137160" bIns="68580">
            <a:spAutoFit/>
          </a:bodyPr>
          <a:lstStyle/>
          <a:p>
            <a:pPr>
              <a:lnSpc>
                <a:spcPts val="1350"/>
              </a:lnSpc>
              <a:spcAft>
                <a:spcPts val="1350"/>
              </a:spcAft>
            </a:pPr>
            <a:r>
              <a:rPr lang="en-US" sz="1350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E65ABE-228A-4099-9CAE-332178473929}"/>
              </a:ext>
            </a:extLst>
          </p:cNvPr>
          <p:cNvSpPr/>
          <p:nvPr/>
        </p:nvSpPr>
        <p:spPr>
          <a:xfrm>
            <a:off x="5422383" y="4655089"/>
            <a:ext cx="3420202" cy="712414"/>
          </a:xfrm>
          <a:prstGeom prst="rect">
            <a:avLst/>
          </a:prstGeom>
          <a:solidFill>
            <a:schemeClr val="tx1">
              <a:lumMod val="20000"/>
              <a:lumOff val="80000"/>
              <a:alpha val="40000"/>
            </a:schemeClr>
          </a:solidFill>
        </p:spPr>
        <p:txBody>
          <a:bodyPr wrap="square" lIns="137160" tIns="68580" rIns="137160" bIns="68580">
            <a:spAutoFit/>
          </a:bodyPr>
          <a:lstStyle/>
          <a:p>
            <a:pPr>
              <a:lnSpc>
                <a:spcPts val="1350"/>
              </a:lnSpc>
              <a:spcAft>
                <a:spcPts val="1350"/>
              </a:spcAft>
            </a:pPr>
            <a:r>
              <a:rPr lang="en-US" sz="1350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AAF308-569D-48A9-8A6C-2763965CF1AC}"/>
              </a:ext>
            </a:extLst>
          </p:cNvPr>
          <p:cNvSpPr/>
          <p:nvPr/>
        </p:nvSpPr>
        <p:spPr>
          <a:xfrm>
            <a:off x="956360" y="2093719"/>
            <a:ext cx="1619900" cy="1619426"/>
          </a:xfrm>
          <a:prstGeom prst="rect">
            <a:avLst/>
          </a:prstGeom>
          <a:solidFill>
            <a:schemeClr val="accent3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350" b="1" cap="all"/>
              <a:t>Stars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795138-E7FC-4D9E-AA3D-3198EB530A7C}"/>
              </a:ext>
            </a:extLst>
          </p:cNvPr>
          <p:cNvSpPr/>
          <p:nvPr/>
        </p:nvSpPr>
        <p:spPr>
          <a:xfrm>
            <a:off x="956360" y="3713145"/>
            <a:ext cx="1619900" cy="1619426"/>
          </a:xfrm>
          <a:prstGeom prst="rect">
            <a:avLst/>
          </a:prstGeom>
          <a:solidFill>
            <a:schemeClr val="tx2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350" b="1" cap="all"/>
              <a:t>Cash Cows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033047-ABB0-4B68-89B1-30249D64C16E}"/>
              </a:ext>
            </a:extLst>
          </p:cNvPr>
          <p:cNvSpPr/>
          <p:nvPr/>
        </p:nvSpPr>
        <p:spPr>
          <a:xfrm>
            <a:off x="2576259" y="2093719"/>
            <a:ext cx="1619900" cy="1619426"/>
          </a:xfrm>
          <a:prstGeom prst="rect">
            <a:avLst/>
          </a:prstGeom>
          <a:solidFill>
            <a:schemeClr val="accent4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350" b="1" cap="all"/>
              <a:t>Question Marks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3A125D-89E6-4E88-B72D-B69E95A1392E}"/>
              </a:ext>
            </a:extLst>
          </p:cNvPr>
          <p:cNvSpPr/>
          <p:nvPr/>
        </p:nvSpPr>
        <p:spPr>
          <a:xfrm>
            <a:off x="2576259" y="3713145"/>
            <a:ext cx="1619900" cy="1619426"/>
          </a:xfrm>
          <a:prstGeom prst="rect">
            <a:avLst/>
          </a:prstGeom>
          <a:solidFill>
            <a:schemeClr val="accent5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350" b="1" cap="all"/>
              <a:t>Dogs</a:t>
            </a:r>
          </a:p>
        </p:txBody>
      </p:sp>
      <p:pic>
        <p:nvPicPr>
          <p:cNvPr id="12" name="Graphic 11" descr="Cow">
            <a:extLst>
              <a:ext uri="{FF2B5EF4-FFF2-40B4-BE49-F238E27FC236}">
                <a16:creationId xmlns:a16="http://schemas.microsoft.com/office/drawing/2014/main" id="{E63EE4D3-5930-44F4-88F2-152D5A700B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2793" y="3806196"/>
            <a:ext cx="1287035" cy="1287035"/>
          </a:xfrm>
          <a:prstGeom prst="rect">
            <a:avLst/>
          </a:prstGeom>
        </p:spPr>
      </p:pic>
      <p:pic>
        <p:nvPicPr>
          <p:cNvPr id="13" name="Graphic 12" descr="Shooting star">
            <a:extLst>
              <a:ext uri="{FF2B5EF4-FFF2-40B4-BE49-F238E27FC236}">
                <a16:creationId xmlns:a16="http://schemas.microsoft.com/office/drawing/2014/main" id="{0AF03578-CCF3-4EA8-BF8F-63C40F2948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2793" y="2337843"/>
            <a:ext cx="1287035" cy="1287035"/>
          </a:xfrm>
          <a:prstGeom prst="rect">
            <a:avLst/>
          </a:prstGeom>
        </p:spPr>
      </p:pic>
      <p:pic>
        <p:nvPicPr>
          <p:cNvPr id="14" name="Graphic 13" descr="Help">
            <a:extLst>
              <a:ext uri="{FF2B5EF4-FFF2-40B4-BE49-F238E27FC236}">
                <a16:creationId xmlns:a16="http://schemas.microsoft.com/office/drawing/2014/main" id="{0686FB12-5B47-4039-A1CF-C71C0C2349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42692" y="2337843"/>
            <a:ext cx="1287035" cy="1287035"/>
          </a:xfrm>
          <a:prstGeom prst="rect">
            <a:avLst/>
          </a:prstGeom>
        </p:spPr>
      </p:pic>
      <p:pic>
        <p:nvPicPr>
          <p:cNvPr id="15" name="Graphic 14" descr="Dog">
            <a:extLst>
              <a:ext uri="{FF2B5EF4-FFF2-40B4-BE49-F238E27FC236}">
                <a16:creationId xmlns:a16="http://schemas.microsoft.com/office/drawing/2014/main" id="{3AE056F7-20D8-4212-A4CA-8A5E4414F99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42692" y="3806196"/>
            <a:ext cx="1287035" cy="1287035"/>
          </a:xfrm>
          <a:prstGeom prst="rect">
            <a:avLst/>
          </a:prstGeom>
        </p:spPr>
      </p:pic>
      <p:pic>
        <p:nvPicPr>
          <p:cNvPr id="16" name="Graphic 15" descr="Cow">
            <a:extLst>
              <a:ext uri="{FF2B5EF4-FFF2-40B4-BE49-F238E27FC236}">
                <a16:creationId xmlns:a16="http://schemas.microsoft.com/office/drawing/2014/main" id="{65A84090-4998-4370-8237-EFCC876BB34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12432" y="3791503"/>
            <a:ext cx="721559" cy="721559"/>
          </a:xfrm>
          <a:prstGeom prst="rect">
            <a:avLst/>
          </a:prstGeom>
        </p:spPr>
      </p:pic>
      <p:pic>
        <p:nvPicPr>
          <p:cNvPr id="17" name="Graphic 16" descr="Shooting star">
            <a:extLst>
              <a:ext uri="{FF2B5EF4-FFF2-40B4-BE49-F238E27FC236}">
                <a16:creationId xmlns:a16="http://schemas.microsoft.com/office/drawing/2014/main" id="{747A13E3-63E0-4967-8AB5-6E6F0F8B7E1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612432" y="2093719"/>
            <a:ext cx="721559" cy="721559"/>
          </a:xfrm>
          <a:prstGeom prst="rect">
            <a:avLst/>
          </a:prstGeom>
        </p:spPr>
      </p:pic>
      <p:pic>
        <p:nvPicPr>
          <p:cNvPr id="18" name="Graphic 17" descr="Help">
            <a:extLst>
              <a:ext uri="{FF2B5EF4-FFF2-40B4-BE49-F238E27FC236}">
                <a16:creationId xmlns:a16="http://schemas.microsoft.com/office/drawing/2014/main" id="{28FD187E-FC0B-4050-8E76-D0F086276F4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612432" y="2942611"/>
            <a:ext cx="721559" cy="721559"/>
          </a:xfrm>
          <a:prstGeom prst="rect">
            <a:avLst/>
          </a:prstGeom>
        </p:spPr>
      </p:pic>
      <p:pic>
        <p:nvPicPr>
          <p:cNvPr id="19" name="Graphic 18" descr="Dog">
            <a:extLst>
              <a:ext uri="{FF2B5EF4-FFF2-40B4-BE49-F238E27FC236}">
                <a16:creationId xmlns:a16="http://schemas.microsoft.com/office/drawing/2014/main" id="{3DDE4968-352D-4FFE-8248-3EBD4721906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612432" y="4640396"/>
            <a:ext cx="721559" cy="721559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16499E7E-0BDE-4ACF-A593-8482A12DF138}"/>
              </a:ext>
            </a:extLst>
          </p:cNvPr>
          <p:cNvSpPr txBox="1"/>
          <p:nvPr/>
        </p:nvSpPr>
        <p:spPr>
          <a:xfrm>
            <a:off x="1289080" y="1400642"/>
            <a:ext cx="2574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algn="ctr">
              <a:defRPr sz="2400" cap="all"/>
            </a:lvl1pPr>
          </a:lstStyle>
          <a:p>
            <a:r>
              <a:rPr lang="en-US" sz="1800">
                <a:solidFill>
                  <a:schemeClr val="tx2"/>
                </a:solidFill>
              </a:rPr>
              <a:t>Relative Market Share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5A1522F-A0AB-4BC9-8CB0-86A88F06D345}"/>
              </a:ext>
            </a:extLst>
          </p:cNvPr>
          <p:cNvSpPr txBox="1"/>
          <p:nvPr/>
        </p:nvSpPr>
        <p:spPr>
          <a:xfrm rot="16200000">
            <a:off x="-841545" y="3528481"/>
            <a:ext cx="2434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cap="all">
                <a:solidFill>
                  <a:schemeClr val="tx2"/>
                </a:solidFill>
              </a:rPr>
              <a:t>Market Growth Rate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4483A6F-C417-4B10-A3E8-375499608C56}"/>
              </a:ext>
            </a:extLst>
          </p:cNvPr>
          <p:cNvGrpSpPr/>
          <p:nvPr/>
        </p:nvGrpSpPr>
        <p:grpSpPr>
          <a:xfrm>
            <a:off x="1520435" y="1741275"/>
            <a:ext cx="2102233" cy="291442"/>
            <a:chOff x="2086535" y="1740513"/>
            <a:chExt cx="2664069" cy="369332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67812CC-D303-4E05-ACDC-190AE46D9DEF}"/>
                </a:ext>
              </a:extLst>
            </p:cNvPr>
            <p:cNvSpPr txBox="1"/>
            <p:nvPr/>
          </p:nvSpPr>
          <p:spPr>
            <a:xfrm>
              <a:off x="2086535" y="1740513"/>
              <a:ext cx="624531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High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11059FD-B174-4BC3-90E3-C0A3E60FE75B}"/>
                </a:ext>
              </a:extLst>
            </p:cNvPr>
            <p:cNvSpPr txBox="1"/>
            <p:nvPr/>
          </p:nvSpPr>
          <p:spPr>
            <a:xfrm>
              <a:off x="4163177" y="1740513"/>
              <a:ext cx="587427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Low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56D1484-28CF-4179-A5B0-4B6C64BE3654}"/>
              </a:ext>
            </a:extLst>
          </p:cNvPr>
          <p:cNvGrpSpPr/>
          <p:nvPr/>
        </p:nvGrpSpPr>
        <p:grpSpPr>
          <a:xfrm rot="16200000">
            <a:off x="-359449" y="3552986"/>
            <a:ext cx="2102232" cy="291443"/>
            <a:chOff x="2105087" y="1740514"/>
            <a:chExt cx="2664067" cy="36933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5D27485-09AF-49AB-B4E4-56A91B859169}"/>
                </a:ext>
              </a:extLst>
            </p:cNvPr>
            <p:cNvSpPr txBox="1"/>
            <p:nvPr/>
          </p:nvSpPr>
          <p:spPr>
            <a:xfrm>
              <a:off x="2105087" y="1740515"/>
              <a:ext cx="587427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Low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D5D425B-D581-41DD-A071-45AE0FBAF45C}"/>
                </a:ext>
              </a:extLst>
            </p:cNvPr>
            <p:cNvSpPr txBox="1"/>
            <p:nvPr/>
          </p:nvSpPr>
          <p:spPr>
            <a:xfrm>
              <a:off x="4144623" y="1740514"/>
              <a:ext cx="624531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High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6984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BCG Matrix for PowerPoint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F0395E1-4846-4169-A0D0-704ECBB65468}"/>
              </a:ext>
            </a:extLst>
          </p:cNvPr>
          <p:cNvSpPr/>
          <p:nvPr/>
        </p:nvSpPr>
        <p:spPr>
          <a:xfrm>
            <a:off x="5413090" y="2108412"/>
            <a:ext cx="3420202" cy="712414"/>
          </a:xfrm>
          <a:prstGeom prst="rect">
            <a:avLst/>
          </a:prstGeom>
          <a:solidFill>
            <a:schemeClr val="tx1">
              <a:lumMod val="20000"/>
              <a:lumOff val="80000"/>
              <a:alpha val="50000"/>
            </a:schemeClr>
          </a:solidFill>
        </p:spPr>
        <p:txBody>
          <a:bodyPr wrap="square" lIns="137160" tIns="68580" rIns="137160" bIns="68580">
            <a:spAutoFit/>
          </a:bodyPr>
          <a:lstStyle/>
          <a:p>
            <a:pPr>
              <a:lnSpc>
                <a:spcPts val="1350"/>
              </a:lnSpc>
              <a:spcAft>
                <a:spcPts val="1350"/>
              </a:spcAft>
            </a:pPr>
            <a:r>
              <a:rPr lang="en-US" sz="1350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1AAC09D-A1C0-4C0B-804E-8BDCDC6D0B12}"/>
              </a:ext>
            </a:extLst>
          </p:cNvPr>
          <p:cNvSpPr/>
          <p:nvPr/>
        </p:nvSpPr>
        <p:spPr>
          <a:xfrm>
            <a:off x="5413089" y="2957304"/>
            <a:ext cx="3420202" cy="712414"/>
          </a:xfrm>
          <a:prstGeom prst="rect">
            <a:avLst/>
          </a:prstGeom>
          <a:solidFill>
            <a:schemeClr val="tx1">
              <a:lumMod val="20000"/>
              <a:lumOff val="80000"/>
              <a:alpha val="50000"/>
            </a:schemeClr>
          </a:solidFill>
        </p:spPr>
        <p:txBody>
          <a:bodyPr wrap="square" lIns="137160" tIns="68580" rIns="137160" bIns="68580">
            <a:spAutoFit/>
          </a:bodyPr>
          <a:lstStyle/>
          <a:p>
            <a:pPr>
              <a:lnSpc>
                <a:spcPts val="1350"/>
              </a:lnSpc>
              <a:spcAft>
                <a:spcPts val="1350"/>
              </a:spcAft>
            </a:pPr>
            <a:r>
              <a:rPr lang="en-US" sz="1350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7DB6F8D-6CF5-42C8-AC73-BAA9D45E5FC6}"/>
              </a:ext>
            </a:extLst>
          </p:cNvPr>
          <p:cNvSpPr/>
          <p:nvPr/>
        </p:nvSpPr>
        <p:spPr>
          <a:xfrm>
            <a:off x="5413089" y="3806196"/>
            <a:ext cx="3420202" cy="712414"/>
          </a:xfrm>
          <a:prstGeom prst="rect">
            <a:avLst/>
          </a:prstGeom>
          <a:solidFill>
            <a:schemeClr val="tx1">
              <a:lumMod val="20000"/>
              <a:lumOff val="80000"/>
              <a:alpha val="50000"/>
            </a:schemeClr>
          </a:solidFill>
        </p:spPr>
        <p:txBody>
          <a:bodyPr wrap="square" lIns="137160" tIns="68580" rIns="137160" bIns="68580">
            <a:spAutoFit/>
          </a:bodyPr>
          <a:lstStyle/>
          <a:p>
            <a:pPr>
              <a:lnSpc>
                <a:spcPts val="1350"/>
              </a:lnSpc>
              <a:spcAft>
                <a:spcPts val="1350"/>
              </a:spcAft>
            </a:pPr>
            <a:r>
              <a:rPr lang="en-US" sz="1350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CFFE569-4634-42E6-ACD6-7810818D09E1}"/>
              </a:ext>
            </a:extLst>
          </p:cNvPr>
          <p:cNvSpPr/>
          <p:nvPr/>
        </p:nvSpPr>
        <p:spPr>
          <a:xfrm>
            <a:off x="5422383" y="4655089"/>
            <a:ext cx="3420202" cy="712414"/>
          </a:xfrm>
          <a:prstGeom prst="rect">
            <a:avLst/>
          </a:prstGeom>
          <a:solidFill>
            <a:schemeClr val="tx1">
              <a:lumMod val="20000"/>
              <a:lumOff val="80000"/>
              <a:alpha val="50000"/>
            </a:schemeClr>
          </a:solidFill>
        </p:spPr>
        <p:txBody>
          <a:bodyPr wrap="square" lIns="137160" tIns="68580" rIns="137160" bIns="68580">
            <a:spAutoFit/>
          </a:bodyPr>
          <a:lstStyle/>
          <a:p>
            <a:pPr>
              <a:lnSpc>
                <a:spcPts val="1350"/>
              </a:lnSpc>
              <a:spcAft>
                <a:spcPts val="1350"/>
              </a:spcAft>
            </a:pPr>
            <a:r>
              <a:rPr lang="en-US" sz="1350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B44197A-AF42-4640-B358-4016DFBC190A}"/>
              </a:ext>
            </a:extLst>
          </p:cNvPr>
          <p:cNvSpPr/>
          <p:nvPr/>
        </p:nvSpPr>
        <p:spPr>
          <a:xfrm>
            <a:off x="956360" y="2093719"/>
            <a:ext cx="1619900" cy="1619426"/>
          </a:xfrm>
          <a:prstGeom prst="rect">
            <a:avLst/>
          </a:prstGeom>
          <a:solidFill>
            <a:schemeClr val="accent3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350" b="1" cap="all"/>
              <a:t>Stars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418A168-EC0E-4978-8EDB-8ABFA8D78622}"/>
              </a:ext>
            </a:extLst>
          </p:cNvPr>
          <p:cNvSpPr/>
          <p:nvPr/>
        </p:nvSpPr>
        <p:spPr>
          <a:xfrm>
            <a:off x="956360" y="3713145"/>
            <a:ext cx="1619900" cy="1619426"/>
          </a:xfrm>
          <a:prstGeom prst="rect">
            <a:avLst/>
          </a:prstGeom>
          <a:solidFill>
            <a:schemeClr val="accent6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350" b="1" cap="all"/>
              <a:t>Cash Cows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78C6EEA-29BA-45CE-9D9E-56380930A035}"/>
              </a:ext>
            </a:extLst>
          </p:cNvPr>
          <p:cNvSpPr/>
          <p:nvPr/>
        </p:nvSpPr>
        <p:spPr>
          <a:xfrm>
            <a:off x="2576259" y="2093719"/>
            <a:ext cx="1619900" cy="1619426"/>
          </a:xfrm>
          <a:prstGeom prst="rect">
            <a:avLst/>
          </a:prstGeom>
          <a:solidFill>
            <a:schemeClr val="accent4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350" b="1" cap="all"/>
              <a:t>Question Marks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10AF4CE-5077-45BD-AD37-FE60822FB27C}"/>
              </a:ext>
            </a:extLst>
          </p:cNvPr>
          <p:cNvSpPr/>
          <p:nvPr/>
        </p:nvSpPr>
        <p:spPr>
          <a:xfrm>
            <a:off x="2576259" y="3713145"/>
            <a:ext cx="1619900" cy="1619426"/>
          </a:xfrm>
          <a:prstGeom prst="rect">
            <a:avLst/>
          </a:prstGeom>
          <a:solidFill>
            <a:schemeClr val="accent5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350" b="1" cap="all"/>
              <a:t>Dogs</a:t>
            </a:r>
          </a:p>
        </p:txBody>
      </p:sp>
      <p:pic>
        <p:nvPicPr>
          <p:cNvPr id="40" name="Graphic 39" descr="Cow">
            <a:extLst>
              <a:ext uri="{FF2B5EF4-FFF2-40B4-BE49-F238E27FC236}">
                <a16:creationId xmlns:a16="http://schemas.microsoft.com/office/drawing/2014/main" id="{045F766E-F51B-4E08-AB78-78CF7DAA3E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12432" y="3791503"/>
            <a:ext cx="721559" cy="721559"/>
          </a:xfrm>
          <a:prstGeom prst="rect">
            <a:avLst/>
          </a:prstGeom>
        </p:spPr>
      </p:pic>
      <p:pic>
        <p:nvPicPr>
          <p:cNvPr id="41" name="Graphic 40" descr="Shooting star">
            <a:extLst>
              <a:ext uri="{FF2B5EF4-FFF2-40B4-BE49-F238E27FC236}">
                <a16:creationId xmlns:a16="http://schemas.microsoft.com/office/drawing/2014/main" id="{88DC2C1D-AABE-4C42-8200-C35F2E2085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12432" y="2093719"/>
            <a:ext cx="721559" cy="721559"/>
          </a:xfrm>
          <a:prstGeom prst="rect">
            <a:avLst/>
          </a:prstGeom>
        </p:spPr>
      </p:pic>
      <p:pic>
        <p:nvPicPr>
          <p:cNvPr id="42" name="Graphic 41" descr="Help">
            <a:extLst>
              <a:ext uri="{FF2B5EF4-FFF2-40B4-BE49-F238E27FC236}">
                <a16:creationId xmlns:a16="http://schemas.microsoft.com/office/drawing/2014/main" id="{DE4CD323-7F78-4D1C-AAB3-3E111545AE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12432" y="2942611"/>
            <a:ext cx="721559" cy="721559"/>
          </a:xfrm>
          <a:prstGeom prst="rect">
            <a:avLst/>
          </a:prstGeom>
        </p:spPr>
      </p:pic>
      <p:pic>
        <p:nvPicPr>
          <p:cNvPr id="43" name="Graphic 42" descr="Dog">
            <a:extLst>
              <a:ext uri="{FF2B5EF4-FFF2-40B4-BE49-F238E27FC236}">
                <a16:creationId xmlns:a16="http://schemas.microsoft.com/office/drawing/2014/main" id="{38E84225-8143-4BA7-A8FB-53E7565D8CB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12432" y="4640396"/>
            <a:ext cx="721559" cy="721559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0522E98F-9EEE-47F2-8601-8AA5CEDEEEFD}"/>
              </a:ext>
            </a:extLst>
          </p:cNvPr>
          <p:cNvSpPr txBox="1"/>
          <p:nvPr/>
        </p:nvSpPr>
        <p:spPr>
          <a:xfrm>
            <a:off x="1289080" y="1400642"/>
            <a:ext cx="2574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algn="ctr">
              <a:defRPr sz="2400" cap="all"/>
            </a:lvl1pPr>
          </a:lstStyle>
          <a:p>
            <a:r>
              <a:rPr lang="en-US" sz="1800">
                <a:solidFill>
                  <a:schemeClr val="bg1"/>
                </a:solidFill>
              </a:rPr>
              <a:t>Relative Market Share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AEF1ED5-473A-4B50-9C8E-9DBF2E54816E}"/>
              </a:ext>
            </a:extLst>
          </p:cNvPr>
          <p:cNvSpPr txBox="1"/>
          <p:nvPr/>
        </p:nvSpPr>
        <p:spPr>
          <a:xfrm rot="16200000">
            <a:off x="-841545" y="3528481"/>
            <a:ext cx="2434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cap="all">
                <a:solidFill>
                  <a:schemeClr val="bg1"/>
                </a:solidFill>
              </a:rPr>
              <a:t>Market Growth Rate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83EDF5C-4018-41BD-BAA5-037938F05779}"/>
              </a:ext>
            </a:extLst>
          </p:cNvPr>
          <p:cNvGrpSpPr/>
          <p:nvPr/>
        </p:nvGrpSpPr>
        <p:grpSpPr>
          <a:xfrm>
            <a:off x="1520435" y="1741275"/>
            <a:ext cx="2102233" cy="291442"/>
            <a:chOff x="2086535" y="1740513"/>
            <a:chExt cx="2664069" cy="369332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02193D3-9855-4AC3-B2DC-DE5B6E178E6E}"/>
                </a:ext>
              </a:extLst>
            </p:cNvPr>
            <p:cNvSpPr txBox="1"/>
            <p:nvPr/>
          </p:nvSpPr>
          <p:spPr>
            <a:xfrm>
              <a:off x="2086535" y="1740513"/>
              <a:ext cx="624531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High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BC97986-FF4F-4AD8-878E-5EF8BBA03459}"/>
                </a:ext>
              </a:extLst>
            </p:cNvPr>
            <p:cNvSpPr txBox="1"/>
            <p:nvPr/>
          </p:nvSpPr>
          <p:spPr>
            <a:xfrm>
              <a:off x="4163177" y="1740513"/>
              <a:ext cx="587427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Low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9753702-F867-4AA3-97E3-17D4652F646A}"/>
              </a:ext>
            </a:extLst>
          </p:cNvPr>
          <p:cNvGrpSpPr/>
          <p:nvPr/>
        </p:nvGrpSpPr>
        <p:grpSpPr>
          <a:xfrm rot="16200000">
            <a:off x="-359449" y="3552986"/>
            <a:ext cx="2102232" cy="291443"/>
            <a:chOff x="2105087" y="1740514"/>
            <a:chExt cx="2664067" cy="36933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7323C62-9E87-4248-B18F-A709FD3E7EB6}"/>
                </a:ext>
              </a:extLst>
            </p:cNvPr>
            <p:cNvSpPr txBox="1"/>
            <p:nvPr/>
          </p:nvSpPr>
          <p:spPr>
            <a:xfrm>
              <a:off x="2105087" y="1740515"/>
              <a:ext cx="587427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Low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FC05976-741D-431C-B645-E6127D40A173}"/>
                </a:ext>
              </a:extLst>
            </p:cNvPr>
            <p:cNvSpPr txBox="1"/>
            <p:nvPr/>
          </p:nvSpPr>
          <p:spPr>
            <a:xfrm>
              <a:off x="4144623" y="1740514"/>
              <a:ext cx="624531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High</a:t>
              </a:r>
            </a:p>
          </p:txBody>
        </p:sp>
      </p:grpSp>
      <p:pic>
        <p:nvPicPr>
          <p:cNvPr id="27" name="Graphic 26" descr="Cow">
            <a:extLst>
              <a:ext uri="{FF2B5EF4-FFF2-40B4-BE49-F238E27FC236}">
                <a16:creationId xmlns:a16="http://schemas.microsoft.com/office/drawing/2014/main" id="{3248092F-9049-4AA7-A2DF-C33D4BC78B4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22793" y="3806196"/>
            <a:ext cx="1287035" cy="1287035"/>
          </a:xfrm>
          <a:prstGeom prst="rect">
            <a:avLst/>
          </a:prstGeom>
        </p:spPr>
      </p:pic>
      <p:pic>
        <p:nvPicPr>
          <p:cNvPr id="52" name="Graphic 51" descr="Shooting star">
            <a:extLst>
              <a:ext uri="{FF2B5EF4-FFF2-40B4-BE49-F238E27FC236}">
                <a16:creationId xmlns:a16="http://schemas.microsoft.com/office/drawing/2014/main" id="{26885445-F7D3-4802-BF7E-9FEC4C107F4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22793" y="2337843"/>
            <a:ext cx="1287035" cy="1287035"/>
          </a:xfrm>
          <a:prstGeom prst="rect">
            <a:avLst/>
          </a:prstGeom>
        </p:spPr>
      </p:pic>
      <p:pic>
        <p:nvPicPr>
          <p:cNvPr id="53" name="Graphic 52" descr="Help">
            <a:extLst>
              <a:ext uri="{FF2B5EF4-FFF2-40B4-BE49-F238E27FC236}">
                <a16:creationId xmlns:a16="http://schemas.microsoft.com/office/drawing/2014/main" id="{F9435A47-75A1-4A35-853A-B4701CA163A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742692" y="2337843"/>
            <a:ext cx="1287035" cy="1287035"/>
          </a:xfrm>
          <a:prstGeom prst="rect">
            <a:avLst/>
          </a:prstGeom>
        </p:spPr>
      </p:pic>
      <p:pic>
        <p:nvPicPr>
          <p:cNvPr id="54" name="Graphic 53" descr="Dog">
            <a:extLst>
              <a:ext uri="{FF2B5EF4-FFF2-40B4-BE49-F238E27FC236}">
                <a16:creationId xmlns:a16="http://schemas.microsoft.com/office/drawing/2014/main" id="{3048F72C-A7FF-4523-B39C-25AE3F0F76F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742692" y="3806196"/>
            <a:ext cx="1287035" cy="1287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41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9971</TotalTime>
  <Words>228</Words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BCG Matrix for PowerPoint</vt:lpstr>
      <vt:lpstr>BCG Matrix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BCG Matrix for PowerPoint</dc:title>
  <dc:creator>PresentationGo.com</dc:creator>
  <dc:description>© Copyright PresentationGo.com</dc:description>
  <dcterms:created xsi:type="dcterms:W3CDTF">2014-11-26T05:14:11Z</dcterms:created>
  <dcterms:modified xsi:type="dcterms:W3CDTF">2017-07-07T20:20:09Z</dcterms:modified>
  <cp:category>Charts &amp; Diagrams</cp:category>
</cp:coreProperties>
</file>