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93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04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BCG Matrix – Slide Template</a:t>
            </a:r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3952B5C5-F8DB-4BD5-9C9D-62C4CB6D664B}"/>
              </a:ext>
            </a:extLst>
          </p:cNvPr>
          <p:cNvSpPr/>
          <p:nvPr/>
        </p:nvSpPr>
        <p:spPr>
          <a:xfrm>
            <a:off x="4570368" y="1234440"/>
            <a:ext cx="3840480" cy="2194560"/>
          </a:xfrm>
          <a:custGeom>
            <a:avLst/>
            <a:gdLst>
              <a:gd name="connsiteX0" fmla="*/ 3840480 w 3840480"/>
              <a:gd name="connsiteY0" fmla="*/ 2194558 h 2194560"/>
              <a:gd name="connsiteX1" fmla="*/ 3840480 w 3840480"/>
              <a:gd name="connsiteY1" fmla="*/ 2194560 h 2194560"/>
              <a:gd name="connsiteX2" fmla="*/ 3840478 w 3840480"/>
              <a:gd name="connsiteY2" fmla="*/ 2194560 h 2194560"/>
              <a:gd name="connsiteX3" fmla="*/ 0 w 3840480"/>
              <a:gd name="connsiteY3" fmla="*/ 0 h 2194560"/>
              <a:gd name="connsiteX4" fmla="*/ 3840480 w 3840480"/>
              <a:gd name="connsiteY4" fmla="*/ 0 h 2194560"/>
              <a:gd name="connsiteX5" fmla="*/ 3840480 w 3840480"/>
              <a:gd name="connsiteY5" fmla="*/ 2194556 h 2194560"/>
              <a:gd name="connsiteX6" fmla="*/ 3652702 w 3840480"/>
              <a:gd name="connsiteY6" fmla="*/ 2017664 h 2194560"/>
              <a:gd name="connsiteX7" fmla="*/ 3652702 w 3840480"/>
              <a:gd name="connsiteY7" fmla="*/ 2139750 h 2194560"/>
              <a:gd name="connsiteX8" fmla="*/ 56440 w 3840480"/>
              <a:gd name="connsiteY8" fmla="*/ 2139750 h 2194560"/>
              <a:gd name="connsiteX9" fmla="*/ 56440 w 3840480"/>
              <a:gd name="connsiteY9" fmla="*/ 187783 h 2194560"/>
              <a:gd name="connsiteX10" fmla="*/ 178526 w 3840480"/>
              <a:gd name="connsiteY10" fmla="*/ 187783 h 2194560"/>
              <a:gd name="connsiteX11" fmla="*/ 1633 w 3840480"/>
              <a:gd name="connsiteY11" fmla="*/ 4 h 2194560"/>
              <a:gd name="connsiteX12" fmla="*/ 0 w 3840480"/>
              <a:gd name="connsiteY12" fmla="*/ 1737 h 2194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40480" h="2194560">
                <a:moveTo>
                  <a:pt x="3840480" y="2194558"/>
                </a:moveTo>
                <a:lnTo>
                  <a:pt x="3840480" y="2194560"/>
                </a:lnTo>
                <a:lnTo>
                  <a:pt x="3840478" y="2194560"/>
                </a:lnTo>
                <a:close/>
                <a:moveTo>
                  <a:pt x="0" y="0"/>
                </a:moveTo>
                <a:lnTo>
                  <a:pt x="3840480" y="0"/>
                </a:lnTo>
                <a:lnTo>
                  <a:pt x="3840480" y="2194556"/>
                </a:lnTo>
                <a:lnTo>
                  <a:pt x="3652702" y="2017664"/>
                </a:lnTo>
                <a:lnTo>
                  <a:pt x="3652702" y="2139750"/>
                </a:lnTo>
                <a:lnTo>
                  <a:pt x="56440" y="2139750"/>
                </a:lnTo>
                <a:lnTo>
                  <a:pt x="56440" y="187783"/>
                </a:lnTo>
                <a:lnTo>
                  <a:pt x="178526" y="187783"/>
                </a:lnTo>
                <a:lnTo>
                  <a:pt x="1633" y="4"/>
                </a:lnTo>
                <a:lnTo>
                  <a:pt x="0" y="173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algn="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Stars</a:t>
            </a:r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3C46DB8D-CB93-47A5-BBF3-AB65EAD36FAD}"/>
              </a:ext>
            </a:extLst>
          </p:cNvPr>
          <p:cNvSpPr/>
          <p:nvPr/>
        </p:nvSpPr>
        <p:spPr>
          <a:xfrm>
            <a:off x="4570368" y="3429000"/>
            <a:ext cx="3840480" cy="2194560"/>
          </a:xfrm>
          <a:custGeom>
            <a:avLst/>
            <a:gdLst>
              <a:gd name="connsiteX0" fmla="*/ 0 w 3840480"/>
              <a:gd name="connsiteY0" fmla="*/ 2192830 h 2194560"/>
              <a:gd name="connsiteX1" fmla="*/ 1630 w 3840480"/>
              <a:gd name="connsiteY1" fmla="*/ 2194560 h 2194560"/>
              <a:gd name="connsiteX2" fmla="*/ 0 w 3840480"/>
              <a:gd name="connsiteY2" fmla="*/ 2194560 h 2194560"/>
              <a:gd name="connsiteX3" fmla="*/ 3840478 w 3840480"/>
              <a:gd name="connsiteY3" fmla="*/ 0 h 2194560"/>
              <a:gd name="connsiteX4" fmla="*/ 3840480 w 3840480"/>
              <a:gd name="connsiteY4" fmla="*/ 0 h 2194560"/>
              <a:gd name="connsiteX5" fmla="*/ 3840480 w 3840480"/>
              <a:gd name="connsiteY5" fmla="*/ 2194560 h 2194560"/>
              <a:gd name="connsiteX6" fmla="*/ 1635 w 3840480"/>
              <a:gd name="connsiteY6" fmla="*/ 2194560 h 2194560"/>
              <a:gd name="connsiteX7" fmla="*/ 178526 w 3840480"/>
              <a:gd name="connsiteY7" fmla="*/ 2006784 h 2194560"/>
              <a:gd name="connsiteX8" fmla="*/ 56440 w 3840480"/>
              <a:gd name="connsiteY8" fmla="*/ 2006784 h 2194560"/>
              <a:gd name="connsiteX9" fmla="*/ 56440 w 3840480"/>
              <a:gd name="connsiteY9" fmla="*/ 54804 h 2194560"/>
              <a:gd name="connsiteX10" fmla="*/ 3652702 w 3840480"/>
              <a:gd name="connsiteY10" fmla="*/ 54804 h 2194560"/>
              <a:gd name="connsiteX11" fmla="*/ 3652702 w 3840480"/>
              <a:gd name="connsiteY11" fmla="*/ 176890 h 2194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40480" h="2194560">
                <a:moveTo>
                  <a:pt x="0" y="2192830"/>
                </a:moveTo>
                <a:lnTo>
                  <a:pt x="1630" y="2194560"/>
                </a:lnTo>
                <a:lnTo>
                  <a:pt x="0" y="2194560"/>
                </a:lnTo>
                <a:close/>
                <a:moveTo>
                  <a:pt x="3840478" y="0"/>
                </a:moveTo>
                <a:lnTo>
                  <a:pt x="3840480" y="0"/>
                </a:lnTo>
                <a:lnTo>
                  <a:pt x="3840480" y="2194560"/>
                </a:lnTo>
                <a:lnTo>
                  <a:pt x="1635" y="2194560"/>
                </a:lnTo>
                <a:lnTo>
                  <a:pt x="178526" y="2006784"/>
                </a:lnTo>
                <a:lnTo>
                  <a:pt x="56440" y="2006784"/>
                </a:lnTo>
                <a:lnTo>
                  <a:pt x="56440" y="54804"/>
                </a:lnTo>
                <a:lnTo>
                  <a:pt x="3652702" y="54804"/>
                </a:lnTo>
                <a:lnTo>
                  <a:pt x="3652702" y="17689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b">
            <a:noAutofit/>
          </a:bodyPr>
          <a:lstStyle/>
          <a:p>
            <a:pPr algn="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Cash Cows</a:t>
            </a:r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20ACAFA2-3412-40AB-874F-24A89573D2F8}"/>
              </a:ext>
            </a:extLst>
          </p:cNvPr>
          <p:cNvSpPr/>
          <p:nvPr/>
        </p:nvSpPr>
        <p:spPr>
          <a:xfrm>
            <a:off x="733152" y="1234440"/>
            <a:ext cx="3840480" cy="2194560"/>
          </a:xfrm>
          <a:custGeom>
            <a:avLst/>
            <a:gdLst>
              <a:gd name="connsiteX0" fmla="*/ 0 w 3840480"/>
              <a:gd name="connsiteY0" fmla="*/ 0 h 2194560"/>
              <a:gd name="connsiteX1" fmla="*/ 3840480 w 3840480"/>
              <a:gd name="connsiteY1" fmla="*/ 0 h 2194560"/>
              <a:gd name="connsiteX2" fmla="*/ 3840480 w 3840480"/>
              <a:gd name="connsiteY2" fmla="*/ 1735 h 2194560"/>
              <a:gd name="connsiteX3" fmla="*/ 3838849 w 3840480"/>
              <a:gd name="connsiteY3" fmla="*/ 4 h 2194560"/>
              <a:gd name="connsiteX4" fmla="*/ 3661956 w 3840480"/>
              <a:gd name="connsiteY4" fmla="*/ 187783 h 2194560"/>
              <a:gd name="connsiteX5" fmla="*/ 3784042 w 3840480"/>
              <a:gd name="connsiteY5" fmla="*/ 187783 h 2194560"/>
              <a:gd name="connsiteX6" fmla="*/ 3784042 w 3840480"/>
              <a:gd name="connsiteY6" fmla="*/ 2139750 h 2194560"/>
              <a:gd name="connsiteX7" fmla="*/ 187780 w 3840480"/>
              <a:gd name="connsiteY7" fmla="*/ 2139750 h 2194560"/>
              <a:gd name="connsiteX8" fmla="*/ 187780 w 3840480"/>
              <a:gd name="connsiteY8" fmla="*/ 2017664 h 2194560"/>
              <a:gd name="connsiteX9" fmla="*/ 1 w 3840480"/>
              <a:gd name="connsiteY9" fmla="*/ 2194557 h 2194560"/>
              <a:gd name="connsiteX10" fmla="*/ 4 w 3840480"/>
              <a:gd name="connsiteY10" fmla="*/ 2194560 h 2194560"/>
              <a:gd name="connsiteX11" fmla="*/ 0 w 3840480"/>
              <a:gd name="connsiteY11" fmla="*/ 2194560 h 2194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40480" h="2194560">
                <a:moveTo>
                  <a:pt x="0" y="0"/>
                </a:moveTo>
                <a:lnTo>
                  <a:pt x="3840480" y="0"/>
                </a:lnTo>
                <a:lnTo>
                  <a:pt x="3840480" y="1735"/>
                </a:lnTo>
                <a:lnTo>
                  <a:pt x="3838849" y="4"/>
                </a:lnTo>
                <a:lnTo>
                  <a:pt x="3661956" y="187783"/>
                </a:lnTo>
                <a:lnTo>
                  <a:pt x="3784042" y="187783"/>
                </a:lnTo>
                <a:lnTo>
                  <a:pt x="3784042" y="2139750"/>
                </a:lnTo>
                <a:lnTo>
                  <a:pt x="187780" y="2139750"/>
                </a:lnTo>
                <a:lnTo>
                  <a:pt x="187780" y="2017664"/>
                </a:lnTo>
                <a:lnTo>
                  <a:pt x="1" y="2194557"/>
                </a:lnTo>
                <a:lnTo>
                  <a:pt x="4" y="2194560"/>
                </a:lnTo>
                <a:lnTo>
                  <a:pt x="0" y="219456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Question Marks</a:t>
            </a:r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1E709015-25DE-457D-97A4-14C6909AAC0C}"/>
              </a:ext>
            </a:extLst>
          </p:cNvPr>
          <p:cNvSpPr/>
          <p:nvPr/>
        </p:nvSpPr>
        <p:spPr>
          <a:xfrm>
            <a:off x="733152" y="3429000"/>
            <a:ext cx="3840480" cy="2194560"/>
          </a:xfrm>
          <a:custGeom>
            <a:avLst/>
            <a:gdLst>
              <a:gd name="connsiteX0" fmla="*/ 3840480 w 3840480"/>
              <a:gd name="connsiteY0" fmla="*/ 2192831 h 2194560"/>
              <a:gd name="connsiteX1" fmla="*/ 3840480 w 3840480"/>
              <a:gd name="connsiteY1" fmla="*/ 2194560 h 2194560"/>
              <a:gd name="connsiteX2" fmla="*/ 3838851 w 3840480"/>
              <a:gd name="connsiteY2" fmla="*/ 2194560 h 2194560"/>
              <a:gd name="connsiteX3" fmla="*/ 0 w 3840480"/>
              <a:gd name="connsiteY3" fmla="*/ 0 h 2194560"/>
              <a:gd name="connsiteX4" fmla="*/ 4 w 3840480"/>
              <a:gd name="connsiteY4" fmla="*/ 0 h 2194560"/>
              <a:gd name="connsiteX5" fmla="*/ 187780 w 3840480"/>
              <a:gd name="connsiteY5" fmla="*/ 176890 h 2194560"/>
              <a:gd name="connsiteX6" fmla="*/ 187780 w 3840480"/>
              <a:gd name="connsiteY6" fmla="*/ 54804 h 2194560"/>
              <a:gd name="connsiteX7" fmla="*/ 3784042 w 3840480"/>
              <a:gd name="connsiteY7" fmla="*/ 54804 h 2194560"/>
              <a:gd name="connsiteX8" fmla="*/ 3784042 w 3840480"/>
              <a:gd name="connsiteY8" fmla="*/ 2006784 h 2194560"/>
              <a:gd name="connsiteX9" fmla="*/ 3661956 w 3840480"/>
              <a:gd name="connsiteY9" fmla="*/ 2006784 h 2194560"/>
              <a:gd name="connsiteX10" fmla="*/ 3838846 w 3840480"/>
              <a:gd name="connsiteY10" fmla="*/ 2194560 h 2194560"/>
              <a:gd name="connsiteX11" fmla="*/ 0 w 3840480"/>
              <a:gd name="connsiteY11" fmla="*/ 2194560 h 2194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40480" h="2194560">
                <a:moveTo>
                  <a:pt x="3840480" y="2192831"/>
                </a:moveTo>
                <a:lnTo>
                  <a:pt x="3840480" y="2194560"/>
                </a:lnTo>
                <a:lnTo>
                  <a:pt x="3838851" y="2194560"/>
                </a:lnTo>
                <a:close/>
                <a:moveTo>
                  <a:pt x="0" y="0"/>
                </a:moveTo>
                <a:lnTo>
                  <a:pt x="4" y="0"/>
                </a:lnTo>
                <a:lnTo>
                  <a:pt x="187780" y="176890"/>
                </a:lnTo>
                <a:lnTo>
                  <a:pt x="187780" y="54804"/>
                </a:lnTo>
                <a:lnTo>
                  <a:pt x="3784042" y="54804"/>
                </a:lnTo>
                <a:lnTo>
                  <a:pt x="3784042" y="2006784"/>
                </a:lnTo>
                <a:lnTo>
                  <a:pt x="3661956" y="2006784"/>
                </a:lnTo>
                <a:lnTo>
                  <a:pt x="3838846" y="2194560"/>
                </a:lnTo>
                <a:lnTo>
                  <a:pt x="0" y="219456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b">
            <a:no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Dogs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625938B4-88A9-4A57-8BCD-793FBD389936}"/>
              </a:ext>
            </a:extLst>
          </p:cNvPr>
          <p:cNvSpPr txBox="1"/>
          <p:nvPr/>
        </p:nvSpPr>
        <p:spPr>
          <a:xfrm>
            <a:off x="3929519" y="5623560"/>
            <a:ext cx="129073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cap="all" dirty="0"/>
              <a:t>Market SHARE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A9C9F28A-7014-4240-BBA9-BD09F141DEC1}"/>
              </a:ext>
            </a:extLst>
          </p:cNvPr>
          <p:cNvSpPr txBox="1"/>
          <p:nvPr/>
        </p:nvSpPr>
        <p:spPr>
          <a:xfrm rot="16200000">
            <a:off x="-161514" y="3275477"/>
            <a:ext cx="148598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cap="all" dirty="0"/>
              <a:t>Market GROWTH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35771B7-CA48-4A0D-B8A5-00DB93EADB37}"/>
              </a:ext>
            </a:extLst>
          </p:cNvPr>
          <p:cNvSpPr txBox="1"/>
          <p:nvPr/>
        </p:nvSpPr>
        <p:spPr>
          <a:xfrm>
            <a:off x="734786" y="5623560"/>
            <a:ext cx="428131" cy="30008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1350" cap="all" dirty="0">
                <a:solidFill>
                  <a:schemeClr val="bg2">
                    <a:lumMod val="90000"/>
                  </a:schemeClr>
                </a:solidFill>
              </a:rPr>
              <a:t>LOW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72FC2159-BBD0-40A9-A53F-1E3B3C6E8BC9}"/>
              </a:ext>
            </a:extLst>
          </p:cNvPr>
          <p:cNvSpPr txBox="1"/>
          <p:nvPr/>
        </p:nvSpPr>
        <p:spPr>
          <a:xfrm>
            <a:off x="7949793" y="5623560"/>
            <a:ext cx="459421" cy="300082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pPr algn="r"/>
            <a:r>
              <a:rPr lang="en-US" sz="1350" cap="all" dirty="0">
                <a:solidFill>
                  <a:schemeClr val="bg2">
                    <a:lumMod val="90000"/>
                  </a:schemeClr>
                </a:solidFill>
              </a:rPr>
              <a:t>HIGH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577CA8A0-98DB-4536-BDEB-E287C5D5129E}"/>
              </a:ext>
            </a:extLst>
          </p:cNvPr>
          <p:cNvSpPr txBox="1"/>
          <p:nvPr/>
        </p:nvSpPr>
        <p:spPr>
          <a:xfrm rot="16200000">
            <a:off x="351766" y="1314110"/>
            <a:ext cx="459421" cy="300082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>
            <a:defPPr>
              <a:defRPr lang="en-US"/>
            </a:defPPr>
            <a:lvl1pPr algn="r">
              <a:defRPr sz="1350" cap="all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dirty="0"/>
              <a:t>HIGH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7DB31550-4035-4F2E-9D1F-6AB346A44F2C}"/>
              </a:ext>
            </a:extLst>
          </p:cNvPr>
          <p:cNvSpPr txBox="1"/>
          <p:nvPr/>
        </p:nvSpPr>
        <p:spPr>
          <a:xfrm rot="16200000">
            <a:off x="367411" y="5259453"/>
            <a:ext cx="428131" cy="30008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>
            <a:defPPr>
              <a:defRPr lang="en-US"/>
            </a:defPPr>
            <a:lvl1pPr>
              <a:defRPr sz="1350" cap="all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dirty="0"/>
              <a:t>LOW</a:t>
            </a:r>
          </a:p>
        </p:txBody>
      </p:sp>
      <p:grpSp>
        <p:nvGrpSpPr>
          <p:cNvPr id="87" name="Group 86">
            <a:extLst>
              <a:ext uri="{FF2B5EF4-FFF2-40B4-BE49-F238E27FC236}">
                <a16:creationId xmlns:a16="http://schemas.microsoft.com/office/drawing/2014/main" id="{3360AD1C-756D-4868-9232-EF93F5CF2E2B}"/>
              </a:ext>
            </a:extLst>
          </p:cNvPr>
          <p:cNvGrpSpPr/>
          <p:nvPr/>
        </p:nvGrpSpPr>
        <p:grpSpPr>
          <a:xfrm>
            <a:off x="6655407" y="1691142"/>
            <a:ext cx="1515772" cy="522883"/>
            <a:chOff x="5938157" y="2023976"/>
            <a:chExt cx="2569464" cy="551054"/>
          </a:xfrm>
        </p:grpSpPr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AF52AFE5-B7AA-482E-8930-EB3A7A447447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8F54D689-E560-4087-A737-4A4D091A017B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595071B4-79EC-4C38-9C1F-AAA5AC2FC835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B31403CA-EBFD-42CC-8561-ADCF913E651E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C9FB6D08-9397-4CD3-A49E-4A34B9313099}"/>
              </a:ext>
            </a:extLst>
          </p:cNvPr>
          <p:cNvGrpSpPr/>
          <p:nvPr/>
        </p:nvGrpSpPr>
        <p:grpSpPr>
          <a:xfrm>
            <a:off x="6235322" y="4034165"/>
            <a:ext cx="1515772" cy="701273"/>
            <a:chOff x="5938157" y="1835974"/>
            <a:chExt cx="2569464" cy="739056"/>
          </a:xfrm>
        </p:grpSpPr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7B9E8722-A77F-4CB8-BBC6-561F7CB23D88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cap="all" noProof="1"/>
            </a:p>
          </p:txBody>
        </p: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F6DA2E0F-09D0-42DD-8F9F-12468AC8C3C5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E378B4BB-0792-4B52-854A-9229915A1588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b="1" cap="all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sz="1350" b="1" cap="all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D1C9F925-26C1-4551-A724-D8D7CF297B40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cap="all" noProof="1"/>
              </a:p>
            </p:txBody>
          </p:sp>
        </p:grp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EED6DF24-2EF2-4D04-87D8-00A238DDD08E}"/>
              </a:ext>
            </a:extLst>
          </p:cNvPr>
          <p:cNvGrpSpPr/>
          <p:nvPr/>
        </p:nvGrpSpPr>
        <p:grpSpPr>
          <a:xfrm>
            <a:off x="861290" y="1647156"/>
            <a:ext cx="1515772" cy="701273"/>
            <a:chOff x="5938157" y="1835974"/>
            <a:chExt cx="2569464" cy="739056"/>
          </a:xfrm>
        </p:grpSpPr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78355C15-3250-435B-B30F-AE06B4F11797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cap="all" noProof="1"/>
            </a:p>
          </p:txBody>
        </p: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E0E629A2-56F1-453B-8735-3024AB56B433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5AF18253-F00C-46B4-AB91-FD433E8558D0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b="1" cap="all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sz="1350" b="1" cap="all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A6B96A4A-F6B3-4954-9FDB-523C276C1C69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cap="all" noProof="1"/>
              </a:p>
            </p:txBody>
          </p:sp>
        </p:grp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9612E2B5-CC4C-4D94-BE3D-7C186089501E}"/>
              </a:ext>
            </a:extLst>
          </p:cNvPr>
          <p:cNvGrpSpPr/>
          <p:nvPr/>
        </p:nvGrpSpPr>
        <p:grpSpPr>
          <a:xfrm>
            <a:off x="1560954" y="2717036"/>
            <a:ext cx="1515772" cy="522883"/>
            <a:chOff x="5938157" y="2023976"/>
            <a:chExt cx="2569464" cy="551054"/>
          </a:xfrm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16751432-7604-4758-A17A-BBA158B7A62C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1E97027E-AE28-400D-8B41-576B6B4B48BE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05" name="Rectangle 104">
                <a:extLst>
                  <a:ext uri="{FF2B5EF4-FFF2-40B4-BE49-F238E27FC236}">
                    <a16:creationId xmlns:a16="http://schemas.microsoft.com/office/drawing/2014/main" id="{5B7889C2-B5D9-4C6B-A6E0-8922A6D64285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6F995B1E-919F-45B9-962B-7093856A90BB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38B46E7A-532E-44B2-8435-910C01510C6B}"/>
              </a:ext>
            </a:extLst>
          </p:cNvPr>
          <p:cNvGrpSpPr/>
          <p:nvPr/>
        </p:nvGrpSpPr>
        <p:grpSpPr>
          <a:xfrm>
            <a:off x="2808627" y="2295997"/>
            <a:ext cx="1515772" cy="522883"/>
            <a:chOff x="5938157" y="2023976"/>
            <a:chExt cx="2569464" cy="551054"/>
          </a:xfrm>
        </p:grpSpPr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1018BEE5-F8CF-4C83-8C11-CFAB92559163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12B5CCAE-45AE-40A4-A1C2-DD2EBE3F7159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10" name="Rectangle 109">
                <a:extLst>
                  <a:ext uri="{FF2B5EF4-FFF2-40B4-BE49-F238E27FC236}">
                    <a16:creationId xmlns:a16="http://schemas.microsoft.com/office/drawing/2014/main" id="{448EE5A1-AABA-4E5D-84BC-925B55EC5BF9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55B5EADA-5ED4-480A-982B-907907C3E5C7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05E7F3FA-EB2C-4A08-9CA4-F9B633BD5F95}"/>
              </a:ext>
            </a:extLst>
          </p:cNvPr>
          <p:cNvGrpSpPr/>
          <p:nvPr/>
        </p:nvGrpSpPr>
        <p:grpSpPr>
          <a:xfrm>
            <a:off x="2398108" y="3861918"/>
            <a:ext cx="1515772" cy="522883"/>
            <a:chOff x="5938157" y="2023976"/>
            <a:chExt cx="2569464" cy="551054"/>
          </a:xfrm>
        </p:grpSpPr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AC34F7F3-1FC2-4A3D-9156-5EF780F9077F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40F0E7FD-A7ED-48F4-A9E4-B8551BDEA6D1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DB97D0D0-BCD7-4F5E-8B32-D71A60D8B0D2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8EBF5CFE-FCC9-43E8-AAB8-F6FED960C0DD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3BD6CDCD-57E5-46C8-96A6-A7289F45F70D}"/>
              </a:ext>
            </a:extLst>
          </p:cNvPr>
          <p:cNvGrpSpPr/>
          <p:nvPr/>
        </p:nvGrpSpPr>
        <p:grpSpPr>
          <a:xfrm>
            <a:off x="4324399" y="4587394"/>
            <a:ext cx="1515772" cy="522883"/>
            <a:chOff x="5938157" y="2023976"/>
            <a:chExt cx="2569464" cy="551054"/>
          </a:xfrm>
        </p:grpSpPr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738FA9FB-EDEE-44C5-9A41-C3F8D1745FE8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AA4C1B27-9BE3-4DB1-AD44-89335421E7CF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81E80E74-1D2B-4538-BE38-EFFA00A96170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E5DD15F8-8496-4AE3-9A24-BBB4A304706B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5F97F3B2-35F0-4A41-ABFD-F66CA9090729}"/>
              </a:ext>
            </a:extLst>
          </p:cNvPr>
          <p:cNvGrpSpPr/>
          <p:nvPr/>
        </p:nvGrpSpPr>
        <p:grpSpPr>
          <a:xfrm>
            <a:off x="6372365" y="2606340"/>
            <a:ext cx="1515772" cy="522883"/>
            <a:chOff x="5938157" y="2023976"/>
            <a:chExt cx="2569464" cy="551054"/>
          </a:xfrm>
        </p:grpSpPr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CE3EA247-E6EB-4ACA-9BCC-A209E8EDDC82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24" name="Group 123">
              <a:extLst>
                <a:ext uri="{FF2B5EF4-FFF2-40B4-BE49-F238E27FC236}">
                  <a16:creationId xmlns:a16="http://schemas.microsoft.com/office/drawing/2014/main" id="{9DBEE893-C8CD-4FA5-9236-A52C73C716BA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087E675E-15C3-485D-95C7-4D1B849249BA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87B9FAD-B331-4A73-9F12-1524A6CF4075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1277FB40-781A-4E4A-9DA2-1BD055F623AB}"/>
              </a:ext>
            </a:extLst>
          </p:cNvPr>
          <p:cNvGrpSpPr/>
          <p:nvPr/>
        </p:nvGrpSpPr>
        <p:grpSpPr>
          <a:xfrm>
            <a:off x="5094684" y="3060318"/>
            <a:ext cx="1515772" cy="522883"/>
            <a:chOff x="5938157" y="2023976"/>
            <a:chExt cx="2569464" cy="551054"/>
          </a:xfrm>
        </p:grpSpPr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BD51129D-BD7B-488F-A006-01B8B08931DE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29" name="Group 128">
              <a:extLst>
                <a:ext uri="{FF2B5EF4-FFF2-40B4-BE49-F238E27FC236}">
                  <a16:creationId xmlns:a16="http://schemas.microsoft.com/office/drawing/2014/main" id="{B437DC13-EF4C-4BF1-9EE3-445C4F0BDEAE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30" name="Rectangle 129">
                <a:extLst>
                  <a:ext uri="{FF2B5EF4-FFF2-40B4-BE49-F238E27FC236}">
                    <a16:creationId xmlns:a16="http://schemas.microsoft.com/office/drawing/2014/main" id="{D1D5180E-B811-40A1-84E1-A7BE16CAB6BE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31" name="Rectangle 130">
                <a:extLst>
                  <a:ext uri="{FF2B5EF4-FFF2-40B4-BE49-F238E27FC236}">
                    <a16:creationId xmlns:a16="http://schemas.microsoft.com/office/drawing/2014/main" id="{8319CA20-E6CE-456B-BC3E-C7F1E09086FB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11291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BCG Matrix – Slide Template</a:t>
            </a:r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22D77C1E-69B7-467C-8E92-56002F51552C}"/>
              </a:ext>
            </a:extLst>
          </p:cNvPr>
          <p:cNvSpPr/>
          <p:nvPr/>
        </p:nvSpPr>
        <p:spPr>
          <a:xfrm>
            <a:off x="4570368" y="1234440"/>
            <a:ext cx="3840480" cy="2194560"/>
          </a:xfrm>
          <a:custGeom>
            <a:avLst/>
            <a:gdLst>
              <a:gd name="connsiteX0" fmla="*/ 3840480 w 3840480"/>
              <a:gd name="connsiteY0" fmla="*/ 2194558 h 2194560"/>
              <a:gd name="connsiteX1" fmla="*/ 3840480 w 3840480"/>
              <a:gd name="connsiteY1" fmla="*/ 2194560 h 2194560"/>
              <a:gd name="connsiteX2" fmla="*/ 3840478 w 3840480"/>
              <a:gd name="connsiteY2" fmla="*/ 2194560 h 2194560"/>
              <a:gd name="connsiteX3" fmla="*/ 0 w 3840480"/>
              <a:gd name="connsiteY3" fmla="*/ 0 h 2194560"/>
              <a:gd name="connsiteX4" fmla="*/ 3840480 w 3840480"/>
              <a:gd name="connsiteY4" fmla="*/ 0 h 2194560"/>
              <a:gd name="connsiteX5" fmla="*/ 3840480 w 3840480"/>
              <a:gd name="connsiteY5" fmla="*/ 2194556 h 2194560"/>
              <a:gd name="connsiteX6" fmla="*/ 3652702 w 3840480"/>
              <a:gd name="connsiteY6" fmla="*/ 2017664 h 2194560"/>
              <a:gd name="connsiteX7" fmla="*/ 3652702 w 3840480"/>
              <a:gd name="connsiteY7" fmla="*/ 2139750 h 2194560"/>
              <a:gd name="connsiteX8" fmla="*/ 56440 w 3840480"/>
              <a:gd name="connsiteY8" fmla="*/ 2139750 h 2194560"/>
              <a:gd name="connsiteX9" fmla="*/ 56440 w 3840480"/>
              <a:gd name="connsiteY9" fmla="*/ 187783 h 2194560"/>
              <a:gd name="connsiteX10" fmla="*/ 178526 w 3840480"/>
              <a:gd name="connsiteY10" fmla="*/ 187783 h 2194560"/>
              <a:gd name="connsiteX11" fmla="*/ 1633 w 3840480"/>
              <a:gd name="connsiteY11" fmla="*/ 4 h 2194560"/>
              <a:gd name="connsiteX12" fmla="*/ 0 w 3840480"/>
              <a:gd name="connsiteY12" fmla="*/ 1737 h 2194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40480" h="2194560">
                <a:moveTo>
                  <a:pt x="3840480" y="2194558"/>
                </a:moveTo>
                <a:lnTo>
                  <a:pt x="3840480" y="2194560"/>
                </a:lnTo>
                <a:lnTo>
                  <a:pt x="3840478" y="2194560"/>
                </a:lnTo>
                <a:close/>
                <a:moveTo>
                  <a:pt x="0" y="0"/>
                </a:moveTo>
                <a:lnTo>
                  <a:pt x="3840480" y="0"/>
                </a:lnTo>
                <a:lnTo>
                  <a:pt x="3840480" y="2194556"/>
                </a:lnTo>
                <a:lnTo>
                  <a:pt x="3652702" y="2017664"/>
                </a:lnTo>
                <a:lnTo>
                  <a:pt x="3652702" y="2139750"/>
                </a:lnTo>
                <a:lnTo>
                  <a:pt x="56440" y="2139750"/>
                </a:lnTo>
                <a:lnTo>
                  <a:pt x="56440" y="187783"/>
                </a:lnTo>
                <a:lnTo>
                  <a:pt x="178526" y="187783"/>
                </a:lnTo>
                <a:lnTo>
                  <a:pt x="1633" y="4"/>
                </a:lnTo>
                <a:lnTo>
                  <a:pt x="0" y="173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algn="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Stars</a:t>
            </a: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031FFF65-C70A-4DBE-9CB8-395BE085E8E3}"/>
              </a:ext>
            </a:extLst>
          </p:cNvPr>
          <p:cNvSpPr/>
          <p:nvPr/>
        </p:nvSpPr>
        <p:spPr>
          <a:xfrm>
            <a:off x="4570368" y="3429000"/>
            <a:ext cx="3840480" cy="2194560"/>
          </a:xfrm>
          <a:custGeom>
            <a:avLst/>
            <a:gdLst>
              <a:gd name="connsiteX0" fmla="*/ 0 w 3840480"/>
              <a:gd name="connsiteY0" fmla="*/ 2192830 h 2194560"/>
              <a:gd name="connsiteX1" fmla="*/ 1630 w 3840480"/>
              <a:gd name="connsiteY1" fmla="*/ 2194560 h 2194560"/>
              <a:gd name="connsiteX2" fmla="*/ 0 w 3840480"/>
              <a:gd name="connsiteY2" fmla="*/ 2194560 h 2194560"/>
              <a:gd name="connsiteX3" fmla="*/ 3840478 w 3840480"/>
              <a:gd name="connsiteY3" fmla="*/ 0 h 2194560"/>
              <a:gd name="connsiteX4" fmla="*/ 3840480 w 3840480"/>
              <a:gd name="connsiteY4" fmla="*/ 0 h 2194560"/>
              <a:gd name="connsiteX5" fmla="*/ 3840480 w 3840480"/>
              <a:gd name="connsiteY5" fmla="*/ 2194560 h 2194560"/>
              <a:gd name="connsiteX6" fmla="*/ 1635 w 3840480"/>
              <a:gd name="connsiteY6" fmla="*/ 2194560 h 2194560"/>
              <a:gd name="connsiteX7" fmla="*/ 178526 w 3840480"/>
              <a:gd name="connsiteY7" fmla="*/ 2006784 h 2194560"/>
              <a:gd name="connsiteX8" fmla="*/ 56440 w 3840480"/>
              <a:gd name="connsiteY8" fmla="*/ 2006784 h 2194560"/>
              <a:gd name="connsiteX9" fmla="*/ 56440 w 3840480"/>
              <a:gd name="connsiteY9" fmla="*/ 54804 h 2194560"/>
              <a:gd name="connsiteX10" fmla="*/ 3652702 w 3840480"/>
              <a:gd name="connsiteY10" fmla="*/ 54804 h 2194560"/>
              <a:gd name="connsiteX11" fmla="*/ 3652702 w 3840480"/>
              <a:gd name="connsiteY11" fmla="*/ 176890 h 2194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40480" h="2194560">
                <a:moveTo>
                  <a:pt x="0" y="2192830"/>
                </a:moveTo>
                <a:lnTo>
                  <a:pt x="1630" y="2194560"/>
                </a:lnTo>
                <a:lnTo>
                  <a:pt x="0" y="2194560"/>
                </a:lnTo>
                <a:close/>
                <a:moveTo>
                  <a:pt x="3840478" y="0"/>
                </a:moveTo>
                <a:lnTo>
                  <a:pt x="3840480" y="0"/>
                </a:lnTo>
                <a:lnTo>
                  <a:pt x="3840480" y="2194560"/>
                </a:lnTo>
                <a:lnTo>
                  <a:pt x="1635" y="2194560"/>
                </a:lnTo>
                <a:lnTo>
                  <a:pt x="178526" y="2006784"/>
                </a:lnTo>
                <a:lnTo>
                  <a:pt x="56440" y="2006784"/>
                </a:lnTo>
                <a:lnTo>
                  <a:pt x="56440" y="54804"/>
                </a:lnTo>
                <a:lnTo>
                  <a:pt x="3652702" y="54804"/>
                </a:lnTo>
                <a:lnTo>
                  <a:pt x="3652702" y="17689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b">
            <a:noAutofit/>
          </a:bodyPr>
          <a:lstStyle/>
          <a:p>
            <a:pPr algn="r"/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Cash Cows</a:t>
            </a: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F3DAF380-AD57-4FAE-BECE-C866A5D2A759}"/>
              </a:ext>
            </a:extLst>
          </p:cNvPr>
          <p:cNvSpPr/>
          <p:nvPr/>
        </p:nvSpPr>
        <p:spPr>
          <a:xfrm>
            <a:off x="733152" y="1234440"/>
            <a:ext cx="3840480" cy="2194560"/>
          </a:xfrm>
          <a:custGeom>
            <a:avLst/>
            <a:gdLst>
              <a:gd name="connsiteX0" fmla="*/ 0 w 3840480"/>
              <a:gd name="connsiteY0" fmla="*/ 0 h 2194560"/>
              <a:gd name="connsiteX1" fmla="*/ 3840480 w 3840480"/>
              <a:gd name="connsiteY1" fmla="*/ 0 h 2194560"/>
              <a:gd name="connsiteX2" fmla="*/ 3840480 w 3840480"/>
              <a:gd name="connsiteY2" fmla="*/ 1735 h 2194560"/>
              <a:gd name="connsiteX3" fmla="*/ 3838849 w 3840480"/>
              <a:gd name="connsiteY3" fmla="*/ 4 h 2194560"/>
              <a:gd name="connsiteX4" fmla="*/ 3661956 w 3840480"/>
              <a:gd name="connsiteY4" fmla="*/ 187783 h 2194560"/>
              <a:gd name="connsiteX5" fmla="*/ 3784042 w 3840480"/>
              <a:gd name="connsiteY5" fmla="*/ 187783 h 2194560"/>
              <a:gd name="connsiteX6" fmla="*/ 3784042 w 3840480"/>
              <a:gd name="connsiteY6" fmla="*/ 2139750 h 2194560"/>
              <a:gd name="connsiteX7" fmla="*/ 187780 w 3840480"/>
              <a:gd name="connsiteY7" fmla="*/ 2139750 h 2194560"/>
              <a:gd name="connsiteX8" fmla="*/ 187780 w 3840480"/>
              <a:gd name="connsiteY8" fmla="*/ 2017664 h 2194560"/>
              <a:gd name="connsiteX9" fmla="*/ 1 w 3840480"/>
              <a:gd name="connsiteY9" fmla="*/ 2194557 h 2194560"/>
              <a:gd name="connsiteX10" fmla="*/ 4 w 3840480"/>
              <a:gd name="connsiteY10" fmla="*/ 2194560 h 2194560"/>
              <a:gd name="connsiteX11" fmla="*/ 0 w 3840480"/>
              <a:gd name="connsiteY11" fmla="*/ 2194560 h 2194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40480" h="2194560">
                <a:moveTo>
                  <a:pt x="0" y="0"/>
                </a:moveTo>
                <a:lnTo>
                  <a:pt x="3840480" y="0"/>
                </a:lnTo>
                <a:lnTo>
                  <a:pt x="3840480" y="1735"/>
                </a:lnTo>
                <a:lnTo>
                  <a:pt x="3838849" y="4"/>
                </a:lnTo>
                <a:lnTo>
                  <a:pt x="3661956" y="187783"/>
                </a:lnTo>
                <a:lnTo>
                  <a:pt x="3784042" y="187783"/>
                </a:lnTo>
                <a:lnTo>
                  <a:pt x="3784042" y="2139750"/>
                </a:lnTo>
                <a:lnTo>
                  <a:pt x="187780" y="2139750"/>
                </a:lnTo>
                <a:lnTo>
                  <a:pt x="187780" y="2017664"/>
                </a:lnTo>
                <a:lnTo>
                  <a:pt x="1" y="2194557"/>
                </a:lnTo>
                <a:lnTo>
                  <a:pt x="4" y="2194560"/>
                </a:lnTo>
                <a:lnTo>
                  <a:pt x="0" y="219456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Question Marks</a:t>
            </a: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C08088A0-CF4F-4A28-B769-985E7A361733}"/>
              </a:ext>
            </a:extLst>
          </p:cNvPr>
          <p:cNvSpPr/>
          <p:nvPr/>
        </p:nvSpPr>
        <p:spPr>
          <a:xfrm>
            <a:off x="733152" y="3429000"/>
            <a:ext cx="3840480" cy="2194560"/>
          </a:xfrm>
          <a:custGeom>
            <a:avLst/>
            <a:gdLst>
              <a:gd name="connsiteX0" fmla="*/ 3840480 w 3840480"/>
              <a:gd name="connsiteY0" fmla="*/ 2192831 h 2194560"/>
              <a:gd name="connsiteX1" fmla="*/ 3840480 w 3840480"/>
              <a:gd name="connsiteY1" fmla="*/ 2194560 h 2194560"/>
              <a:gd name="connsiteX2" fmla="*/ 3838851 w 3840480"/>
              <a:gd name="connsiteY2" fmla="*/ 2194560 h 2194560"/>
              <a:gd name="connsiteX3" fmla="*/ 0 w 3840480"/>
              <a:gd name="connsiteY3" fmla="*/ 0 h 2194560"/>
              <a:gd name="connsiteX4" fmla="*/ 4 w 3840480"/>
              <a:gd name="connsiteY4" fmla="*/ 0 h 2194560"/>
              <a:gd name="connsiteX5" fmla="*/ 187780 w 3840480"/>
              <a:gd name="connsiteY5" fmla="*/ 176890 h 2194560"/>
              <a:gd name="connsiteX6" fmla="*/ 187780 w 3840480"/>
              <a:gd name="connsiteY6" fmla="*/ 54804 h 2194560"/>
              <a:gd name="connsiteX7" fmla="*/ 3784042 w 3840480"/>
              <a:gd name="connsiteY7" fmla="*/ 54804 h 2194560"/>
              <a:gd name="connsiteX8" fmla="*/ 3784042 w 3840480"/>
              <a:gd name="connsiteY8" fmla="*/ 2006784 h 2194560"/>
              <a:gd name="connsiteX9" fmla="*/ 3661956 w 3840480"/>
              <a:gd name="connsiteY9" fmla="*/ 2006784 h 2194560"/>
              <a:gd name="connsiteX10" fmla="*/ 3838846 w 3840480"/>
              <a:gd name="connsiteY10" fmla="*/ 2194560 h 2194560"/>
              <a:gd name="connsiteX11" fmla="*/ 0 w 3840480"/>
              <a:gd name="connsiteY11" fmla="*/ 2194560 h 2194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40480" h="2194560">
                <a:moveTo>
                  <a:pt x="3840480" y="2192831"/>
                </a:moveTo>
                <a:lnTo>
                  <a:pt x="3840480" y="2194560"/>
                </a:lnTo>
                <a:lnTo>
                  <a:pt x="3838851" y="2194560"/>
                </a:lnTo>
                <a:close/>
                <a:moveTo>
                  <a:pt x="0" y="0"/>
                </a:moveTo>
                <a:lnTo>
                  <a:pt x="4" y="0"/>
                </a:lnTo>
                <a:lnTo>
                  <a:pt x="187780" y="176890"/>
                </a:lnTo>
                <a:lnTo>
                  <a:pt x="187780" y="54804"/>
                </a:lnTo>
                <a:lnTo>
                  <a:pt x="3784042" y="54804"/>
                </a:lnTo>
                <a:lnTo>
                  <a:pt x="3784042" y="2006784"/>
                </a:lnTo>
                <a:lnTo>
                  <a:pt x="3661956" y="2006784"/>
                </a:lnTo>
                <a:lnTo>
                  <a:pt x="3838846" y="2194560"/>
                </a:lnTo>
                <a:lnTo>
                  <a:pt x="0" y="219456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b">
            <a:noAutofit/>
          </a:bodyPr>
          <a:lstStyle/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Dogs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0E95B70-279A-4DCA-AA57-7C0C8D77BF69}"/>
              </a:ext>
            </a:extLst>
          </p:cNvPr>
          <p:cNvSpPr txBox="1"/>
          <p:nvPr/>
        </p:nvSpPr>
        <p:spPr>
          <a:xfrm rot="16200000">
            <a:off x="-161514" y="3275477"/>
            <a:ext cx="148598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cap="all" dirty="0">
                <a:solidFill>
                  <a:schemeClr val="bg1"/>
                </a:solidFill>
              </a:rPr>
              <a:t>Market GROWTH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E74C5224-2BD1-4141-A453-39544E9BD7B6}"/>
              </a:ext>
            </a:extLst>
          </p:cNvPr>
          <p:cNvSpPr txBox="1"/>
          <p:nvPr/>
        </p:nvSpPr>
        <p:spPr>
          <a:xfrm rot="16200000">
            <a:off x="351766" y="1314110"/>
            <a:ext cx="459421" cy="300082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>
            <a:defPPr>
              <a:defRPr lang="en-US"/>
            </a:defPPr>
            <a:lvl1pPr algn="r">
              <a:defRPr sz="1350" cap="all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HIGH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8A6AE84-FD12-4D84-AE17-F0E788737EB7}"/>
              </a:ext>
            </a:extLst>
          </p:cNvPr>
          <p:cNvSpPr txBox="1"/>
          <p:nvPr/>
        </p:nvSpPr>
        <p:spPr>
          <a:xfrm rot="16200000">
            <a:off x="367411" y="5259453"/>
            <a:ext cx="428131" cy="30008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>
            <a:defPPr>
              <a:defRPr lang="en-US"/>
            </a:defPPr>
            <a:lvl1pPr>
              <a:defRPr sz="1350" cap="all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LOW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0D952B43-2BBE-439D-8B7D-3811F858069E}"/>
              </a:ext>
            </a:extLst>
          </p:cNvPr>
          <p:cNvGrpSpPr/>
          <p:nvPr/>
        </p:nvGrpSpPr>
        <p:grpSpPr>
          <a:xfrm>
            <a:off x="6655407" y="1691142"/>
            <a:ext cx="1515772" cy="522883"/>
            <a:chOff x="5938157" y="2023976"/>
            <a:chExt cx="2569464" cy="551054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0AB2EAE4-1554-4790-8A15-8251DEAB3414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25A7FEB9-A73B-4860-AAF7-F4D02E7BAC23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BAE9CA84-0F10-4047-A4B9-2D3F6EBAC3A4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00AEEBA4-C14B-424E-9BF2-30A9E1BA28B0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12A9751E-8656-4330-970A-72C7D627E7C7}"/>
              </a:ext>
            </a:extLst>
          </p:cNvPr>
          <p:cNvGrpSpPr/>
          <p:nvPr/>
        </p:nvGrpSpPr>
        <p:grpSpPr>
          <a:xfrm>
            <a:off x="6235322" y="4034165"/>
            <a:ext cx="1515772" cy="701273"/>
            <a:chOff x="5938157" y="1835974"/>
            <a:chExt cx="2569464" cy="739056"/>
          </a:xfrm>
        </p:grpSpPr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60D43776-9186-4558-A929-5EDF2158C570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cap="all" noProof="1"/>
            </a:p>
          </p:txBody>
        </p: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5F0BEC01-C303-48F8-9244-B71F016841C9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995AD883-0327-4A9C-AE2B-E53F10EED7E1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b="1" cap="all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sz="1350" b="1" cap="all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32" name="Rectangle 131">
                <a:extLst>
                  <a:ext uri="{FF2B5EF4-FFF2-40B4-BE49-F238E27FC236}">
                    <a16:creationId xmlns:a16="http://schemas.microsoft.com/office/drawing/2014/main" id="{4BA92BAC-6492-4C2C-B018-4039F64DBB6F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cap="all" noProof="1"/>
              </a:p>
            </p:txBody>
          </p:sp>
        </p:grp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7CD570CC-21B7-4F91-B46F-196D1B717D3F}"/>
              </a:ext>
            </a:extLst>
          </p:cNvPr>
          <p:cNvGrpSpPr/>
          <p:nvPr/>
        </p:nvGrpSpPr>
        <p:grpSpPr>
          <a:xfrm>
            <a:off x="861290" y="1647156"/>
            <a:ext cx="1515772" cy="701273"/>
            <a:chOff x="5938157" y="1835974"/>
            <a:chExt cx="2569464" cy="739056"/>
          </a:xfrm>
        </p:grpSpPr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5C3860B8-8421-4651-A349-DC2ED55D4393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b="1" cap="all" noProof="1"/>
            </a:p>
          </p:txBody>
        </p: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CA4E7D7D-DF2E-4DC0-8E52-A5C06FE6AAC3}"/>
                </a:ext>
              </a:extLst>
            </p:cNvPr>
            <p:cNvGrpSpPr/>
            <p:nvPr/>
          </p:nvGrpSpPr>
          <p:grpSpPr>
            <a:xfrm>
              <a:off x="5938157" y="1835974"/>
              <a:ext cx="2569464" cy="739056"/>
              <a:chOff x="5921828" y="3429000"/>
              <a:chExt cx="2569464" cy="739056"/>
            </a:xfrm>
            <a:effectLst/>
          </p:grpSpPr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ABC469AB-708E-4146-8F7F-B65FF287097C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2569464" cy="739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b="1" cap="all" noProof="1">
                    <a:solidFill>
                      <a:schemeClr val="tx1"/>
                    </a:solidFill>
                  </a:rPr>
                  <a:t>Lorem Ipsum</a:t>
                </a:r>
              </a:p>
              <a:p>
                <a:pPr algn="ctr"/>
                <a:r>
                  <a:rPr lang="en-US" sz="1350" b="1" cap="all" noProof="1">
                    <a:solidFill>
                      <a:schemeClr val="tx1"/>
                    </a:solidFill>
                  </a:rPr>
                  <a:t>Dolor Sit Amet</a:t>
                </a:r>
              </a:p>
            </p:txBody>
          </p:sp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42CD7A1F-A6DA-4836-8900-A82EB481CC1C}"/>
                  </a:ext>
                </a:extLst>
              </p:cNvPr>
              <p:cNvSpPr/>
              <p:nvPr/>
            </p:nvSpPr>
            <p:spPr>
              <a:xfrm>
                <a:off x="5921828" y="3429000"/>
                <a:ext cx="740664" cy="739056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b="1" cap="all" noProof="1"/>
              </a:p>
            </p:txBody>
          </p:sp>
        </p:grp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A4EA2299-CCFE-4534-876C-5F858A97D6E8}"/>
              </a:ext>
            </a:extLst>
          </p:cNvPr>
          <p:cNvGrpSpPr/>
          <p:nvPr/>
        </p:nvGrpSpPr>
        <p:grpSpPr>
          <a:xfrm>
            <a:off x="1560954" y="2717036"/>
            <a:ext cx="1515772" cy="522883"/>
            <a:chOff x="5938157" y="2023976"/>
            <a:chExt cx="2569464" cy="551054"/>
          </a:xfrm>
        </p:grpSpPr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AFA5CB62-5896-4FDD-972B-53DFEF560B01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40" name="Group 139">
              <a:extLst>
                <a:ext uri="{FF2B5EF4-FFF2-40B4-BE49-F238E27FC236}">
                  <a16:creationId xmlns:a16="http://schemas.microsoft.com/office/drawing/2014/main" id="{E08787F2-A693-4D71-991F-154C151FFCD6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41" name="Rectangle 140">
                <a:extLst>
                  <a:ext uri="{FF2B5EF4-FFF2-40B4-BE49-F238E27FC236}">
                    <a16:creationId xmlns:a16="http://schemas.microsoft.com/office/drawing/2014/main" id="{61C4C7FD-30AA-4A0C-BC2C-5363F2C8AF4C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42" name="Rectangle 141">
                <a:extLst>
                  <a:ext uri="{FF2B5EF4-FFF2-40B4-BE49-F238E27FC236}">
                    <a16:creationId xmlns:a16="http://schemas.microsoft.com/office/drawing/2014/main" id="{52940E7E-C8CE-4B37-8A99-FAD7F6DD0D00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7D956CA3-11D0-4296-90A1-AC2A8085BC22}"/>
              </a:ext>
            </a:extLst>
          </p:cNvPr>
          <p:cNvGrpSpPr/>
          <p:nvPr/>
        </p:nvGrpSpPr>
        <p:grpSpPr>
          <a:xfrm>
            <a:off x="2808627" y="2295997"/>
            <a:ext cx="1515772" cy="522883"/>
            <a:chOff x="5938157" y="2023976"/>
            <a:chExt cx="2569464" cy="551054"/>
          </a:xfrm>
        </p:grpSpPr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AA7E3C35-A946-4085-94E6-D5D313B952DA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56D47D6A-509E-438D-8258-D98DBACBC46E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46" name="Rectangle 145">
                <a:extLst>
                  <a:ext uri="{FF2B5EF4-FFF2-40B4-BE49-F238E27FC236}">
                    <a16:creationId xmlns:a16="http://schemas.microsoft.com/office/drawing/2014/main" id="{83812499-13BC-4BC1-A702-C8C401096A4B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47" name="Rectangle 146">
                <a:extLst>
                  <a:ext uri="{FF2B5EF4-FFF2-40B4-BE49-F238E27FC236}">
                    <a16:creationId xmlns:a16="http://schemas.microsoft.com/office/drawing/2014/main" id="{82D7577A-B4E0-4433-937C-DF0D94E6E2D3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48" name="Group 147">
            <a:extLst>
              <a:ext uri="{FF2B5EF4-FFF2-40B4-BE49-F238E27FC236}">
                <a16:creationId xmlns:a16="http://schemas.microsoft.com/office/drawing/2014/main" id="{AB0F086F-657C-413A-9BC0-FBD418A6C68C}"/>
              </a:ext>
            </a:extLst>
          </p:cNvPr>
          <p:cNvGrpSpPr/>
          <p:nvPr/>
        </p:nvGrpSpPr>
        <p:grpSpPr>
          <a:xfrm>
            <a:off x="2398108" y="3861918"/>
            <a:ext cx="1515772" cy="522883"/>
            <a:chOff x="5938157" y="2023976"/>
            <a:chExt cx="2569464" cy="551054"/>
          </a:xfrm>
        </p:grpSpPr>
        <p:sp>
          <p:nvSpPr>
            <p:cNvPr id="149" name="Rectangle 148">
              <a:extLst>
                <a:ext uri="{FF2B5EF4-FFF2-40B4-BE49-F238E27FC236}">
                  <a16:creationId xmlns:a16="http://schemas.microsoft.com/office/drawing/2014/main" id="{3155D878-54AF-4331-8BC9-07F8C0AC6B91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BDCE45AF-94F6-4A31-8B26-CBB6463AD51C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51" name="Rectangle 150">
                <a:extLst>
                  <a:ext uri="{FF2B5EF4-FFF2-40B4-BE49-F238E27FC236}">
                    <a16:creationId xmlns:a16="http://schemas.microsoft.com/office/drawing/2014/main" id="{6E89A234-92F6-4EB9-BF0C-D89F2E0D2BEB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52" name="Rectangle 151">
                <a:extLst>
                  <a:ext uri="{FF2B5EF4-FFF2-40B4-BE49-F238E27FC236}">
                    <a16:creationId xmlns:a16="http://schemas.microsoft.com/office/drawing/2014/main" id="{64F78666-70BA-488E-9EBC-D98A5C708170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11D9923F-D533-4352-9534-9659C8F2891B}"/>
              </a:ext>
            </a:extLst>
          </p:cNvPr>
          <p:cNvGrpSpPr/>
          <p:nvPr/>
        </p:nvGrpSpPr>
        <p:grpSpPr>
          <a:xfrm>
            <a:off x="4324399" y="4587394"/>
            <a:ext cx="1515772" cy="522883"/>
            <a:chOff x="5938157" y="2023976"/>
            <a:chExt cx="2569464" cy="551054"/>
          </a:xfrm>
        </p:grpSpPr>
        <p:sp>
          <p:nvSpPr>
            <p:cNvPr id="154" name="Rectangle 153">
              <a:extLst>
                <a:ext uri="{FF2B5EF4-FFF2-40B4-BE49-F238E27FC236}">
                  <a16:creationId xmlns:a16="http://schemas.microsoft.com/office/drawing/2014/main" id="{7E83470E-B6E8-4642-8723-392BC1596FBD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55" name="Group 154">
              <a:extLst>
                <a:ext uri="{FF2B5EF4-FFF2-40B4-BE49-F238E27FC236}">
                  <a16:creationId xmlns:a16="http://schemas.microsoft.com/office/drawing/2014/main" id="{45EDF659-E65C-4D61-BA00-4D170C506B9C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56" name="Rectangle 155">
                <a:extLst>
                  <a:ext uri="{FF2B5EF4-FFF2-40B4-BE49-F238E27FC236}">
                    <a16:creationId xmlns:a16="http://schemas.microsoft.com/office/drawing/2014/main" id="{15699E95-370F-44CF-B1E1-9AE55D78E0D8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81637AEE-46FF-4EB0-8B56-00BD91E91155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58" name="Group 157">
            <a:extLst>
              <a:ext uri="{FF2B5EF4-FFF2-40B4-BE49-F238E27FC236}">
                <a16:creationId xmlns:a16="http://schemas.microsoft.com/office/drawing/2014/main" id="{312E5C0C-BFEE-4598-BA1E-9ADC1495DD1B}"/>
              </a:ext>
            </a:extLst>
          </p:cNvPr>
          <p:cNvGrpSpPr/>
          <p:nvPr/>
        </p:nvGrpSpPr>
        <p:grpSpPr>
          <a:xfrm>
            <a:off x="6372365" y="2606340"/>
            <a:ext cx="1515772" cy="522883"/>
            <a:chOff x="5938157" y="2023976"/>
            <a:chExt cx="2569464" cy="551054"/>
          </a:xfrm>
        </p:grpSpPr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23D02BF8-AAA9-416E-81E8-240ECB666FB6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60" name="Group 159">
              <a:extLst>
                <a:ext uri="{FF2B5EF4-FFF2-40B4-BE49-F238E27FC236}">
                  <a16:creationId xmlns:a16="http://schemas.microsoft.com/office/drawing/2014/main" id="{87CD2456-09B0-42EC-8FAA-5E92C020B174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61" name="Rectangle 160">
                <a:extLst>
                  <a:ext uri="{FF2B5EF4-FFF2-40B4-BE49-F238E27FC236}">
                    <a16:creationId xmlns:a16="http://schemas.microsoft.com/office/drawing/2014/main" id="{715B5F2D-3FCA-4D6F-8E25-CA08FD58D72A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62" name="Rectangle 161">
                <a:extLst>
                  <a:ext uri="{FF2B5EF4-FFF2-40B4-BE49-F238E27FC236}">
                    <a16:creationId xmlns:a16="http://schemas.microsoft.com/office/drawing/2014/main" id="{3E67DFEE-20C3-4F78-8B68-8BE09C7B47DE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78B41B01-A752-4D5D-B520-4B36387A387F}"/>
              </a:ext>
            </a:extLst>
          </p:cNvPr>
          <p:cNvGrpSpPr/>
          <p:nvPr/>
        </p:nvGrpSpPr>
        <p:grpSpPr>
          <a:xfrm>
            <a:off x="5094684" y="3060318"/>
            <a:ext cx="1515772" cy="522883"/>
            <a:chOff x="5938157" y="2023976"/>
            <a:chExt cx="2569464" cy="551054"/>
          </a:xfrm>
        </p:grpSpPr>
        <p:sp>
          <p:nvSpPr>
            <p:cNvPr id="164" name="Rectangle 163">
              <a:extLst>
                <a:ext uri="{FF2B5EF4-FFF2-40B4-BE49-F238E27FC236}">
                  <a16:creationId xmlns:a16="http://schemas.microsoft.com/office/drawing/2014/main" id="{2E0A353C-5225-4D10-8487-ADE5FBEEAD80}"/>
                </a:ext>
              </a:extLst>
            </p:cNvPr>
            <p:cNvSpPr/>
            <p:nvPr/>
          </p:nvSpPr>
          <p:spPr>
            <a:xfrm rot="360000">
              <a:off x="6707485" y="2300352"/>
              <a:ext cx="1597589" cy="144893"/>
            </a:xfrm>
            <a:prstGeom prst="rect">
              <a:avLst/>
            </a:prstGeom>
            <a:ln>
              <a:noFill/>
            </a:ln>
            <a:effectLst>
              <a:outerShdw blurRad="139700" dist="190500" dir="4800000" algn="t" rotWithShape="0">
                <a:prstClr val="black">
                  <a:alpha val="4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noProof="1"/>
            </a:p>
          </p:txBody>
        </p:sp>
        <p:grpSp>
          <p:nvGrpSpPr>
            <p:cNvPr id="165" name="Group 164">
              <a:extLst>
                <a:ext uri="{FF2B5EF4-FFF2-40B4-BE49-F238E27FC236}">
                  <a16:creationId xmlns:a16="http://schemas.microsoft.com/office/drawing/2014/main" id="{9AC2B184-C7E0-43D6-AA24-429546F23CC8}"/>
                </a:ext>
              </a:extLst>
            </p:cNvPr>
            <p:cNvGrpSpPr/>
            <p:nvPr/>
          </p:nvGrpSpPr>
          <p:grpSpPr>
            <a:xfrm>
              <a:off x="5938157" y="2023976"/>
              <a:ext cx="2569464" cy="551054"/>
              <a:chOff x="5921828" y="3617002"/>
              <a:chExt cx="2569464" cy="551054"/>
            </a:xfrm>
            <a:effectLst/>
          </p:grpSpPr>
          <p:sp>
            <p:nvSpPr>
              <p:cNvPr id="166" name="Rectangle 165">
                <a:extLst>
                  <a:ext uri="{FF2B5EF4-FFF2-40B4-BE49-F238E27FC236}">
                    <a16:creationId xmlns:a16="http://schemas.microsoft.com/office/drawing/2014/main" id="{8FB78EDE-2BFE-4600-8D5C-F1847CAEC443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2569464" cy="55105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350" noProof="1">
                    <a:solidFill>
                      <a:schemeClr val="tx1"/>
                    </a:solidFill>
                  </a:rPr>
                  <a:t>Lorem Ipsum</a:t>
                </a:r>
              </a:p>
            </p:txBody>
          </p:sp>
          <p:sp>
            <p:nvSpPr>
              <p:cNvPr id="167" name="Rectangle 166">
                <a:extLst>
                  <a:ext uri="{FF2B5EF4-FFF2-40B4-BE49-F238E27FC236}">
                    <a16:creationId xmlns:a16="http://schemas.microsoft.com/office/drawing/2014/main" id="{A7C8DA04-2045-461E-A1EC-79ECD18D2EB7}"/>
                  </a:ext>
                </a:extLst>
              </p:cNvPr>
              <p:cNvSpPr/>
              <p:nvPr/>
            </p:nvSpPr>
            <p:spPr>
              <a:xfrm>
                <a:off x="5921828" y="3617002"/>
                <a:ext cx="740664" cy="551054"/>
              </a:xfrm>
              <a:prstGeom prst="rect">
                <a:avLst/>
              </a:prstGeom>
              <a:solidFill>
                <a:schemeClr val="tx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noProof="1"/>
              </a:p>
            </p:txBody>
          </p:sp>
        </p:grpSp>
      </p:grpSp>
      <p:sp>
        <p:nvSpPr>
          <p:cNvPr id="168" name="TextBox 167">
            <a:extLst>
              <a:ext uri="{FF2B5EF4-FFF2-40B4-BE49-F238E27FC236}">
                <a16:creationId xmlns:a16="http://schemas.microsoft.com/office/drawing/2014/main" id="{FD4A0E58-ECC3-4640-85EB-AD4F6C0D7B2B}"/>
              </a:ext>
            </a:extLst>
          </p:cNvPr>
          <p:cNvSpPr txBox="1"/>
          <p:nvPr/>
        </p:nvSpPr>
        <p:spPr>
          <a:xfrm>
            <a:off x="3929519" y="5623560"/>
            <a:ext cx="129073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50" cap="all" dirty="0">
                <a:solidFill>
                  <a:schemeClr val="bg1"/>
                </a:solidFill>
              </a:rPr>
              <a:t>Market SHARE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6B9CEFF0-B358-4628-B5BC-A66E4CB8702E}"/>
              </a:ext>
            </a:extLst>
          </p:cNvPr>
          <p:cNvSpPr txBox="1"/>
          <p:nvPr/>
        </p:nvSpPr>
        <p:spPr>
          <a:xfrm>
            <a:off x="734786" y="5623560"/>
            <a:ext cx="428131" cy="300082"/>
          </a:xfrm>
          <a:prstGeom prst="rect">
            <a:avLst/>
          </a:prstGeom>
          <a:noFill/>
        </p:spPr>
        <p:txBody>
          <a:bodyPr wrap="none" lIns="0" rtlCol="0">
            <a:spAutoFit/>
          </a:bodyPr>
          <a:lstStyle/>
          <a:p>
            <a:r>
              <a:rPr lang="en-US" sz="1350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LOW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8A7225BC-205D-40E1-8EBA-27525BF5D440}"/>
              </a:ext>
            </a:extLst>
          </p:cNvPr>
          <p:cNvSpPr txBox="1"/>
          <p:nvPr/>
        </p:nvSpPr>
        <p:spPr>
          <a:xfrm>
            <a:off x="7949793" y="5623560"/>
            <a:ext cx="459421" cy="300082"/>
          </a:xfrm>
          <a:prstGeom prst="rect">
            <a:avLst/>
          </a:prstGeom>
          <a:noFill/>
        </p:spPr>
        <p:txBody>
          <a:bodyPr wrap="none" rIns="0" rtlCol="0">
            <a:spAutoFit/>
          </a:bodyPr>
          <a:lstStyle/>
          <a:p>
            <a:pPr algn="r"/>
            <a:r>
              <a:rPr lang="en-US" sz="1350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HIGH</a:t>
            </a:r>
          </a:p>
        </p:txBody>
      </p:sp>
    </p:spTree>
    <p:extLst>
      <p:ext uri="{BB962C8B-B14F-4D97-AF65-F5344CB8AC3E}">
        <p14:creationId xmlns:p14="http://schemas.microsoft.com/office/powerpoint/2010/main" val="3179036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10280</TotalTime>
  <Words>131</Words>
  <PresentationFormat>On-screen Show (4:3)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BCG Matrix – Slide Template</vt:lpstr>
      <vt:lpstr>BCG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BCG Matrix</dc:title>
  <dc:creator>PresentationGO.com</dc:creator>
  <dc:description>© Copyright PresentationGO.com</dc:description>
  <dcterms:created xsi:type="dcterms:W3CDTF">2014-11-26T05:14:11Z</dcterms:created>
  <dcterms:modified xsi:type="dcterms:W3CDTF">2020-04-07T02:23:39Z</dcterms:modified>
  <cp:category>Charts &amp; Diagrams</cp:category>
</cp:coreProperties>
</file>