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51-4003-8CF3-9602EF258932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51-4003-8CF3-9602EF258932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1-4003-8CF3-9602EF2589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0.85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8-401F-BEA0-4516E2A5D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23-47DF-B527-CD2D84D7D986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23-47DF-B527-CD2D84D7D986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3-47DF-B527-CD2D84D7D9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3A-4167-959D-728CDB509DC0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3A-4167-959D-728CDB509DC0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3A-4167-959D-728CDB509D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62-4A12-AF0D-D1E29B42CD8B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62-4A12-AF0D-D1E29B42CD8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62-4A12-AF0D-D1E29B42CD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school degree or less</c:v>
                </c:pt>
                <c:pt idx="1">
                  <c:v>Some college</c:v>
                </c:pt>
                <c:pt idx="2">
                  <c:v>Bachelor's or Advanced Degree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</c:v>
                </c:pt>
                <c:pt idx="1">
                  <c:v>0.65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0-4505-80FB-219B6B902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D1-483D-B842-5DD7D7E7981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D1-483D-B842-5DD7D7E7981D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D1-483D-B842-5DD7D7E798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0.85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8-401F-BEA0-4516E2A5D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23-47DF-B527-CD2D84D7D98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23-47DF-B527-CD2D84D7D986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3-47DF-B527-CD2D84D7D9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3A-4167-959D-728CDB509DC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3A-4167-959D-728CDB509DC0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3A-4167-959D-728CDB509D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62-4A12-AF0D-D1E29B42CD8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62-4A12-AF0D-D1E29B42CD8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62-4A12-AF0D-D1E29B42CD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school degree or less</c:v>
                </c:pt>
                <c:pt idx="1">
                  <c:v>Some college</c:v>
                </c:pt>
                <c:pt idx="2">
                  <c:v>Bachelor's or Advanced Degree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</c:v>
                </c:pt>
                <c:pt idx="1">
                  <c:v>0.65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0-4505-80FB-219B6B902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51-4003-8CF3-9602EF258932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51-4003-8CF3-9602EF258932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1-4003-8CF3-9602EF2589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D1-483D-B842-5DD7D7E7981D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D1-483D-B842-5DD7D7E7981D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D1-483D-B842-5DD7D7E798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0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9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image" Target="../media/image3.svg"/><Relationship Id="rId5" Type="http://schemas.openxmlformats.org/officeDocument/2006/relationships/chart" Target="../charts/chart3.xml"/><Relationship Id="rId10" Type="http://schemas.openxmlformats.org/officeDocument/2006/relationships/image" Target="../media/image2.png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11" Type="http://schemas.openxmlformats.org/officeDocument/2006/relationships/image" Target="../media/image3.svg"/><Relationship Id="rId5" Type="http://schemas.openxmlformats.org/officeDocument/2006/relationships/chart" Target="../charts/chart10.xml"/><Relationship Id="rId10" Type="http://schemas.openxmlformats.org/officeDocument/2006/relationships/image" Target="../media/image2.png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Demographic Snapshot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AB4837-8E89-4029-8EC3-126B89938492}"/>
              </a:ext>
            </a:extLst>
          </p:cNvPr>
          <p:cNvSpPr txBox="1"/>
          <p:nvPr/>
        </p:nvSpPr>
        <p:spPr>
          <a:xfrm>
            <a:off x="280518" y="1640948"/>
            <a:ext cx="680636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/>
              <a:t>Gender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519D9D39-93D5-476A-9927-4A674C503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7434699"/>
              </p:ext>
            </p:extLst>
          </p:nvPr>
        </p:nvGraphicFramePr>
        <p:xfrm>
          <a:off x="127510" y="2082107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2359A05-5A1A-4EA5-9ABB-3772E320E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4389993"/>
              </p:ext>
            </p:extLst>
          </p:nvPr>
        </p:nvGraphicFramePr>
        <p:xfrm>
          <a:off x="1858564" y="2082107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89D9A4-FA59-4FC3-BFAC-FF7A8EDA6635}"/>
              </a:ext>
            </a:extLst>
          </p:cNvPr>
          <p:cNvCxnSpPr>
            <a:cxnSpLocks/>
          </p:cNvCxnSpPr>
          <p:nvPr/>
        </p:nvCxnSpPr>
        <p:spPr>
          <a:xfrm flipH="1">
            <a:off x="1038606" y="2393130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3CAA5FE-6716-4905-B86C-198295C65972}"/>
              </a:ext>
            </a:extLst>
          </p:cNvPr>
          <p:cNvSpPr txBox="1"/>
          <p:nvPr/>
        </p:nvSpPr>
        <p:spPr>
          <a:xfrm>
            <a:off x="1418328" y="2116131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25%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38AC8D-81EF-494B-B466-189A66368C0F}"/>
              </a:ext>
            </a:extLst>
          </p:cNvPr>
          <p:cNvCxnSpPr>
            <a:cxnSpLocks/>
          </p:cNvCxnSpPr>
          <p:nvPr/>
        </p:nvCxnSpPr>
        <p:spPr>
          <a:xfrm flipH="1">
            <a:off x="2829166" y="2393129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A6AD85A-479E-496C-A92B-1E7FA7E9BD0D}"/>
              </a:ext>
            </a:extLst>
          </p:cNvPr>
          <p:cNvSpPr txBox="1"/>
          <p:nvPr/>
        </p:nvSpPr>
        <p:spPr>
          <a:xfrm>
            <a:off x="3208889" y="2116130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35%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886B2-DB01-4D64-ACE2-395AC28A04CB}"/>
              </a:ext>
            </a:extLst>
          </p:cNvPr>
          <p:cNvSpPr txBox="1"/>
          <p:nvPr/>
        </p:nvSpPr>
        <p:spPr>
          <a:xfrm>
            <a:off x="600751" y="2642823"/>
            <a:ext cx="42511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Men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BD0792-CC07-40FC-A294-275624236903}"/>
              </a:ext>
            </a:extLst>
          </p:cNvPr>
          <p:cNvSpPr txBox="1"/>
          <p:nvPr/>
        </p:nvSpPr>
        <p:spPr>
          <a:xfrm>
            <a:off x="2244442" y="2642823"/>
            <a:ext cx="59984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Women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522219-7732-40B0-BA31-EC98DCD57B3B}"/>
              </a:ext>
            </a:extLst>
          </p:cNvPr>
          <p:cNvCxnSpPr>
            <a:cxnSpLocks/>
          </p:cNvCxnSpPr>
          <p:nvPr/>
        </p:nvCxnSpPr>
        <p:spPr>
          <a:xfrm>
            <a:off x="280518" y="1943474"/>
            <a:ext cx="3331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CC2A292-352E-4E12-975D-F8F2FFF463CD}"/>
              </a:ext>
            </a:extLst>
          </p:cNvPr>
          <p:cNvSpPr txBox="1"/>
          <p:nvPr/>
        </p:nvSpPr>
        <p:spPr>
          <a:xfrm>
            <a:off x="280518" y="3969961"/>
            <a:ext cx="881652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/>
              <a:t>Education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98A3AEE-7BFC-4A2D-AFBF-63952A0BB3F6}"/>
              </a:ext>
            </a:extLst>
          </p:cNvPr>
          <p:cNvCxnSpPr>
            <a:cxnSpLocks/>
          </p:cNvCxnSpPr>
          <p:nvPr/>
        </p:nvCxnSpPr>
        <p:spPr>
          <a:xfrm>
            <a:off x="280519" y="4272488"/>
            <a:ext cx="28605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0423C3C9-C33B-4F93-8E75-5D5FC9FFA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53750"/>
              </p:ext>
            </p:extLst>
          </p:nvPr>
        </p:nvGraphicFramePr>
        <p:xfrm>
          <a:off x="4352525" y="1956547"/>
          <a:ext cx="2057400" cy="169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26AEC5E4-F147-4642-9EDD-34995C39AA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619498"/>
              </p:ext>
            </p:extLst>
          </p:nvPr>
        </p:nvGraphicFramePr>
        <p:xfrm>
          <a:off x="3821666" y="447405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123ABDCA-4D4D-43A7-B36D-D5CCE1D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1442593"/>
              </p:ext>
            </p:extLst>
          </p:nvPr>
        </p:nvGraphicFramePr>
        <p:xfrm>
          <a:off x="5275286" y="447405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C41AAE9B-7BC8-4557-BFAB-5A598FFD7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3347708"/>
              </p:ext>
            </p:extLst>
          </p:nvPr>
        </p:nvGraphicFramePr>
        <p:xfrm>
          <a:off x="6728907" y="447405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D4546DC-9DC2-4B73-A7D5-87CA8D8E880E}"/>
              </a:ext>
            </a:extLst>
          </p:cNvPr>
          <p:cNvCxnSpPr>
            <a:cxnSpLocks/>
          </p:cNvCxnSpPr>
          <p:nvPr/>
        </p:nvCxnSpPr>
        <p:spPr>
          <a:xfrm flipH="1">
            <a:off x="4688806" y="4793132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6078285-5FFA-4640-AB12-20912275C542}"/>
              </a:ext>
            </a:extLst>
          </p:cNvPr>
          <p:cNvSpPr txBox="1"/>
          <p:nvPr/>
        </p:nvSpPr>
        <p:spPr>
          <a:xfrm>
            <a:off x="5068529" y="4516133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85%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5CF50DD-1EB5-4592-8815-1CA78CF92813}"/>
              </a:ext>
            </a:extLst>
          </p:cNvPr>
          <p:cNvCxnSpPr>
            <a:cxnSpLocks/>
          </p:cNvCxnSpPr>
          <p:nvPr/>
        </p:nvCxnSpPr>
        <p:spPr>
          <a:xfrm flipH="1">
            <a:off x="6078316" y="4793132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EB335AC-7188-4599-AF6A-2FFB2C4D4B5E}"/>
              </a:ext>
            </a:extLst>
          </p:cNvPr>
          <p:cNvSpPr txBox="1"/>
          <p:nvPr/>
        </p:nvSpPr>
        <p:spPr>
          <a:xfrm>
            <a:off x="6458039" y="4516133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80%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803DA6D-707A-430C-AF9F-966F98223A34}"/>
              </a:ext>
            </a:extLst>
          </p:cNvPr>
          <p:cNvCxnSpPr>
            <a:cxnSpLocks/>
          </p:cNvCxnSpPr>
          <p:nvPr/>
        </p:nvCxnSpPr>
        <p:spPr>
          <a:xfrm flipH="1">
            <a:off x="7613829" y="4794886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4C9AAF0-D5A0-408D-81FC-41C8615C8B89}"/>
              </a:ext>
            </a:extLst>
          </p:cNvPr>
          <p:cNvSpPr txBox="1"/>
          <p:nvPr/>
        </p:nvSpPr>
        <p:spPr>
          <a:xfrm>
            <a:off x="7993552" y="4517887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70%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A452A9-AF73-434E-BFCE-07ED84FD967A}"/>
              </a:ext>
            </a:extLst>
          </p:cNvPr>
          <p:cNvSpPr txBox="1"/>
          <p:nvPr/>
        </p:nvSpPr>
        <p:spPr>
          <a:xfrm>
            <a:off x="4254031" y="5036738"/>
            <a:ext cx="50687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Urban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D41D71-C08E-410F-B736-13E360F18186}"/>
              </a:ext>
            </a:extLst>
          </p:cNvPr>
          <p:cNvSpPr txBox="1"/>
          <p:nvPr/>
        </p:nvSpPr>
        <p:spPr>
          <a:xfrm>
            <a:off x="5615589" y="5036739"/>
            <a:ext cx="68640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Suburban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B926EB7-0907-445D-8D19-980DF23373AF}"/>
              </a:ext>
            </a:extLst>
          </p:cNvPr>
          <p:cNvSpPr txBox="1"/>
          <p:nvPr/>
        </p:nvSpPr>
        <p:spPr>
          <a:xfrm>
            <a:off x="7182327" y="5036738"/>
            <a:ext cx="45557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Rural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2318C2-9F29-491D-9CFA-1ECF4D8256F9}"/>
              </a:ext>
            </a:extLst>
          </p:cNvPr>
          <p:cNvSpPr txBox="1"/>
          <p:nvPr/>
        </p:nvSpPr>
        <p:spPr>
          <a:xfrm>
            <a:off x="3974892" y="3969961"/>
            <a:ext cx="770660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/>
              <a:t>Location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BBE9D98-73AB-4800-BCCD-35B293229433}"/>
              </a:ext>
            </a:extLst>
          </p:cNvPr>
          <p:cNvCxnSpPr>
            <a:cxnSpLocks/>
          </p:cNvCxnSpPr>
          <p:nvPr/>
        </p:nvCxnSpPr>
        <p:spPr>
          <a:xfrm>
            <a:off x="3974892" y="4272488"/>
            <a:ext cx="4440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3D7C627-5E9D-42AE-9157-B4F04D8E000F}"/>
              </a:ext>
            </a:extLst>
          </p:cNvPr>
          <p:cNvSpPr txBox="1"/>
          <p:nvPr/>
        </p:nvSpPr>
        <p:spPr>
          <a:xfrm>
            <a:off x="3974892" y="1638405"/>
            <a:ext cx="394852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/>
              <a:t>Age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22B8300-E714-4411-ACEA-BBA74F6F63C1}"/>
              </a:ext>
            </a:extLst>
          </p:cNvPr>
          <p:cNvCxnSpPr>
            <a:cxnSpLocks/>
          </p:cNvCxnSpPr>
          <p:nvPr/>
        </p:nvCxnSpPr>
        <p:spPr>
          <a:xfrm>
            <a:off x="3974892" y="1940932"/>
            <a:ext cx="2121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32E0AA1-D3C7-42BA-BFA0-D04BABF78E22}"/>
              </a:ext>
            </a:extLst>
          </p:cNvPr>
          <p:cNvSpPr txBox="1"/>
          <p:nvPr/>
        </p:nvSpPr>
        <p:spPr>
          <a:xfrm>
            <a:off x="3866495" y="2112023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/>
              <a:t>18-24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142A66-F566-408F-9225-7F810AF63A3E}"/>
              </a:ext>
            </a:extLst>
          </p:cNvPr>
          <p:cNvSpPr txBox="1"/>
          <p:nvPr/>
        </p:nvSpPr>
        <p:spPr>
          <a:xfrm>
            <a:off x="3866495" y="2492238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/>
              <a:t>25-44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71B4656-B52F-48B5-82C6-03F47E8CB2B4}"/>
              </a:ext>
            </a:extLst>
          </p:cNvPr>
          <p:cNvSpPr txBox="1"/>
          <p:nvPr/>
        </p:nvSpPr>
        <p:spPr>
          <a:xfrm>
            <a:off x="3866495" y="2872454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/>
              <a:t>45-64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4A71E77-0D7F-4853-BDD3-EFC77863D20D}"/>
              </a:ext>
            </a:extLst>
          </p:cNvPr>
          <p:cNvSpPr txBox="1"/>
          <p:nvPr/>
        </p:nvSpPr>
        <p:spPr>
          <a:xfrm>
            <a:off x="3972294" y="3252670"/>
            <a:ext cx="3802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/>
              <a:t>65+</a:t>
            </a:r>
          </a:p>
        </p:txBody>
      </p:sp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id="{E0D121D2-2841-4ACF-BBBC-EC21563B9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127330"/>
              </p:ext>
            </p:extLst>
          </p:nvPr>
        </p:nvGraphicFramePr>
        <p:xfrm>
          <a:off x="1172764" y="4445758"/>
          <a:ext cx="2057400" cy="139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00" name="Group 99">
            <a:extLst>
              <a:ext uri="{FF2B5EF4-FFF2-40B4-BE49-F238E27FC236}">
                <a16:creationId xmlns:a16="http://schemas.microsoft.com/office/drawing/2014/main" id="{2F486A6C-E481-43E6-9F34-E05118E0D0F0}"/>
              </a:ext>
            </a:extLst>
          </p:cNvPr>
          <p:cNvGrpSpPr/>
          <p:nvPr/>
        </p:nvGrpSpPr>
        <p:grpSpPr>
          <a:xfrm>
            <a:off x="6682349" y="2172628"/>
            <a:ext cx="529452" cy="546596"/>
            <a:chOff x="2824157" y="3602422"/>
            <a:chExt cx="1393102" cy="1438211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901A5657-16E3-4E1F-91E1-3FAD620A3E08}"/>
                </a:ext>
              </a:extLst>
            </p:cNvPr>
            <p:cNvGrpSpPr/>
            <p:nvPr/>
          </p:nvGrpSpPr>
          <p:grpSpPr>
            <a:xfrm>
              <a:off x="2824157" y="4419808"/>
              <a:ext cx="1393102" cy="620825"/>
              <a:chOff x="2824157" y="3602422"/>
              <a:chExt cx="1393102" cy="620825"/>
            </a:xfrm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3B79F67-B32A-438C-90C0-06DCC42EB3DE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AD51F550-5974-403B-AB5A-92D07107EDA4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2866B39-06A0-4D7F-B3E7-87AF182A1582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1FE0CE4-29A9-4F14-B3F7-8355F5B51230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5A90E893-4C2E-4871-9958-B388F7FCE23D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4A9F961-1165-4B0A-8B7A-757BDAFCBBA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6BE03038-82CD-407F-B256-EE3CE1C283E3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276207EE-88BC-4206-A079-B635157F799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C447EB2-5983-4A68-B798-F393E36FF7F8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583C181-1D07-41C4-91A4-C3BBB2E33B1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EE494BCD-DF03-4784-833E-0E4FE0DE28CA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05" name="Graphic 104" descr="Dollar">
              <a:extLst>
                <a:ext uri="{FF2B5EF4-FFF2-40B4-BE49-F238E27FC236}">
                  <a16:creationId xmlns:a16="http://schemas.microsoft.com/office/drawing/2014/main" id="{4959198A-05BA-4DC6-8043-D37F74744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D25CBF8-3D5C-49BA-B4AB-A13B3365002B}"/>
              </a:ext>
            </a:extLst>
          </p:cNvPr>
          <p:cNvGrpSpPr/>
          <p:nvPr/>
        </p:nvGrpSpPr>
        <p:grpSpPr>
          <a:xfrm>
            <a:off x="6682349" y="3057576"/>
            <a:ext cx="529452" cy="443046"/>
            <a:chOff x="2824157" y="3602422"/>
            <a:chExt cx="1393102" cy="1165749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D25DFC5-9AFA-48F4-BD60-E0597A7ABCC6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1DF9F76C-8C1F-47C9-86BD-0C4818B9B37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A1D57757-B868-4417-B50D-5EAF59F5EF1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2553B58-BD6E-44D4-966F-ABAEEE0DEB68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A52A69C8-498D-45BE-8A83-5A45E5565684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59EA218C-F858-49F9-8A3D-9931249951AC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17B3C1F-DA3B-4E13-8840-FFF719D5868D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76FA7A1-8685-4F16-8968-29BDE1FB521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0A65B6D-1ED0-4714-9C10-2D8316AE67B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18" name="Graphic 117" descr="Dollar">
              <a:extLst>
                <a:ext uri="{FF2B5EF4-FFF2-40B4-BE49-F238E27FC236}">
                  <a16:creationId xmlns:a16="http://schemas.microsoft.com/office/drawing/2014/main" id="{959DC1CA-965A-400D-9ACA-4566D03AD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733B1B-8652-44DD-A69F-7E38B46DDE5E}"/>
              </a:ext>
            </a:extLst>
          </p:cNvPr>
          <p:cNvGrpSpPr/>
          <p:nvPr/>
        </p:nvGrpSpPr>
        <p:grpSpPr>
          <a:xfrm>
            <a:off x="7890188" y="2379728"/>
            <a:ext cx="529452" cy="339496"/>
            <a:chOff x="2824157" y="3602422"/>
            <a:chExt cx="1393102" cy="8932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01B283B-871A-4A02-AB1C-2B9CF88D7E4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7102A79A-7012-4DF9-AB4F-641CFCA8DE6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E69D710-185A-429D-B1E6-8E9FEE92A7F1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415BFB22-CABC-4272-A810-6A9A0D16DA99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1D35F57A-1501-4E0B-BF4B-61004D0BFDBA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B2D4DDF-A137-4F65-9F9A-1B8C25B1621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28" name="Graphic 127" descr="Dollar">
              <a:extLst>
                <a:ext uri="{FF2B5EF4-FFF2-40B4-BE49-F238E27FC236}">
                  <a16:creationId xmlns:a16="http://schemas.microsoft.com/office/drawing/2014/main" id="{30AB7328-4091-431E-99CA-69D01631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8C352F7-D5DB-4727-B032-9066912D08D8}"/>
              </a:ext>
            </a:extLst>
          </p:cNvPr>
          <p:cNvGrpSpPr/>
          <p:nvPr/>
        </p:nvGrpSpPr>
        <p:grpSpPr>
          <a:xfrm>
            <a:off x="7890188" y="3264676"/>
            <a:ext cx="529452" cy="235946"/>
            <a:chOff x="2824157" y="3602422"/>
            <a:chExt cx="1393102" cy="62082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6BFA139-4159-47D0-852D-0716B85EBE50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D62B11-513F-4CA7-9C8E-563EF4B80B9F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B43F15EF-43CB-4C27-A1F3-96F9425221B2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35" name="Graphic 134" descr="Dollar">
              <a:extLst>
                <a:ext uri="{FF2B5EF4-FFF2-40B4-BE49-F238E27FC236}">
                  <a16:creationId xmlns:a16="http://schemas.microsoft.com/office/drawing/2014/main" id="{40BBBE06-3EE4-4A34-821C-ADC7E07ED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28E33C6B-93C6-431A-A2DA-FA5D8326F0C3}"/>
              </a:ext>
            </a:extLst>
          </p:cNvPr>
          <p:cNvSpPr txBox="1"/>
          <p:nvPr/>
        </p:nvSpPr>
        <p:spPr>
          <a:xfrm>
            <a:off x="6682350" y="1638405"/>
            <a:ext cx="682879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/>
              <a:t>Income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EFB2FD9-6331-499F-8CE5-26777C9FFA67}"/>
              </a:ext>
            </a:extLst>
          </p:cNvPr>
          <p:cNvCxnSpPr>
            <a:cxnSpLocks/>
          </p:cNvCxnSpPr>
          <p:nvPr/>
        </p:nvCxnSpPr>
        <p:spPr>
          <a:xfrm>
            <a:off x="6682349" y="1940932"/>
            <a:ext cx="17063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9C88976-CD73-448B-BD47-1BB60E9D7E7A}"/>
              </a:ext>
            </a:extLst>
          </p:cNvPr>
          <p:cNvSpPr txBox="1"/>
          <p:nvPr/>
        </p:nvSpPr>
        <p:spPr>
          <a:xfrm>
            <a:off x="7215696" y="2441862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72%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EFA568D-FEF4-414A-BC5D-E7D986273CB8}"/>
              </a:ext>
            </a:extLst>
          </p:cNvPr>
          <p:cNvSpPr txBox="1"/>
          <p:nvPr/>
        </p:nvSpPr>
        <p:spPr>
          <a:xfrm>
            <a:off x="7215696" y="3229724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70%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6B95233-3218-4B92-8271-193246E536D0}"/>
              </a:ext>
            </a:extLst>
          </p:cNvPr>
          <p:cNvSpPr txBox="1"/>
          <p:nvPr/>
        </p:nvSpPr>
        <p:spPr>
          <a:xfrm>
            <a:off x="6756960" y="2710541"/>
            <a:ext cx="3802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&gt;75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084404D-9053-486C-9B64-7942CB012688}"/>
              </a:ext>
            </a:extLst>
          </p:cNvPr>
          <p:cNvSpPr txBox="1"/>
          <p:nvPr/>
        </p:nvSpPr>
        <p:spPr>
          <a:xfrm>
            <a:off x="6704062" y="3488037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51-75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8C4CA4F-6AA0-4377-952D-01307EA5B8F1}"/>
              </a:ext>
            </a:extLst>
          </p:cNvPr>
          <p:cNvSpPr txBox="1"/>
          <p:nvPr/>
        </p:nvSpPr>
        <p:spPr>
          <a:xfrm>
            <a:off x="7911900" y="2732073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50-30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216D37B-0D7A-4D5C-ACB9-D51E387AAA7A}"/>
              </a:ext>
            </a:extLst>
          </p:cNvPr>
          <p:cNvSpPr txBox="1"/>
          <p:nvPr/>
        </p:nvSpPr>
        <p:spPr>
          <a:xfrm>
            <a:off x="7964798" y="3485418"/>
            <a:ext cx="3802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/>
              <a:t>&lt;29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DEAC784-7C3A-4C44-AECE-ADA48A6B113E}"/>
              </a:ext>
            </a:extLst>
          </p:cNvPr>
          <p:cNvSpPr txBox="1"/>
          <p:nvPr/>
        </p:nvSpPr>
        <p:spPr>
          <a:xfrm>
            <a:off x="8430122" y="3229724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50%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7FF5A1F-E8A2-4AB2-8AFC-FFD15F5AFD24}"/>
              </a:ext>
            </a:extLst>
          </p:cNvPr>
          <p:cNvSpPr txBox="1"/>
          <p:nvPr/>
        </p:nvSpPr>
        <p:spPr>
          <a:xfrm>
            <a:off x="8430122" y="2441862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/>
              <a:t>68%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6257AC0-0127-41BC-B78D-4A88DDCA7CF5}"/>
              </a:ext>
            </a:extLst>
          </p:cNvPr>
          <p:cNvSpPr/>
          <p:nvPr/>
        </p:nvSpPr>
        <p:spPr>
          <a:xfrm>
            <a:off x="40568" y="5296776"/>
            <a:ext cx="11575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/>
              <a:t>Bachelor's or Advanced Degree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7BB5790-DBAB-4BF4-B0AC-BCDA330307C7}"/>
              </a:ext>
            </a:extLst>
          </p:cNvPr>
          <p:cNvSpPr/>
          <p:nvPr/>
        </p:nvSpPr>
        <p:spPr>
          <a:xfrm>
            <a:off x="40568" y="4998975"/>
            <a:ext cx="115757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/>
              <a:t>Some college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627E3F3-9D74-4254-A066-000D2D1A3426}"/>
              </a:ext>
            </a:extLst>
          </p:cNvPr>
          <p:cNvSpPr/>
          <p:nvPr/>
        </p:nvSpPr>
        <p:spPr>
          <a:xfrm>
            <a:off x="40568" y="4547284"/>
            <a:ext cx="11575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/>
              <a:t>High school degree or less</a:t>
            </a:r>
          </a:p>
        </p:txBody>
      </p:sp>
    </p:spTree>
    <p:extLst>
      <p:ext uri="{BB962C8B-B14F-4D97-AF65-F5344CB8AC3E}">
        <p14:creationId xmlns:p14="http://schemas.microsoft.com/office/powerpoint/2010/main" val="104327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Demographic Snapshot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AB4837-8E89-4029-8EC3-126B89938492}"/>
              </a:ext>
            </a:extLst>
          </p:cNvPr>
          <p:cNvSpPr txBox="1"/>
          <p:nvPr/>
        </p:nvSpPr>
        <p:spPr>
          <a:xfrm>
            <a:off x="280518" y="1640948"/>
            <a:ext cx="680636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Gender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519D9D39-93D5-476A-9927-4A674C503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0816907"/>
              </p:ext>
            </p:extLst>
          </p:nvPr>
        </p:nvGraphicFramePr>
        <p:xfrm>
          <a:off x="127510" y="2082107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2359A05-5A1A-4EA5-9ABB-3772E320E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9146838"/>
              </p:ext>
            </p:extLst>
          </p:nvPr>
        </p:nvGraphicFramePr>
        <p:xfrm>
          <a:off x="1858564" y="2082107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89D9A4-FA59-4FC3-BFAC-FF7A8EDA6635}"/>
              </a:ext>
            </a:extLst>
          </p:cNvPr>
          <p:cNvCxnSpPr>
            <a:cxnSpLocks/>
          </p:cNvCxnSpPr>
          <p:nvPr/>
        </p:nvCxnSpPr>
        <p:spPr>
          <a:xfrm flipH="1">
            <a:off x="1038606" y="2393130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3CAA5FE-6716-4905-B86C-198295C65972}"/>
              </a:ext>
            </a:extLst>
          </p:cNvPr>
          <p:cNvSpPr txBox="1"/>
          <p:nvPr/>
        </p:nvSpPr>
        <p:spPr>
          <a:xfrm>
            <a:off x="1418328" y="2116131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25%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38AC8D-81EF-494B-B466-189A66368C0F}"/>
              </a:ext>
            </a:extLst>
          </p:cNvPr>
          <p:cNvCxnSpPr>
            <a:cxnSpLocks/>
          </p:cNvCxnSpPr>
          <p:nvPr/>
        </p:nvCxnSpPr>
        <p:spPr>
          <a:xfrm flipH="1">
            <a:off x="2829166" y="2393129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A6AD85A-479E-496C-A92B-1E7FA7E9BD0D}"/>
              </a:ext>
            </a:extLst>
          </p:cNvPr>
          <p:cNvSpPr txBox="1"/>
          <p:nvPr/>
        </p:nvSpPr>
        <p:spPr>
          <a:xfrm>
            <a:off x="3208889" y="2116130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886B2-DB01-4D64-ACE2-395AC28A04CB}"/>
              </a:ext>
            </a:extLst>
          </p:cNvPr>
          <p:cNvSpPr txBox="1"/>
          <p:nvPr/>
        </p:nvSpPr>
        <p:spPr>
          <a:xfrm>
            <a:off x="600751" y="2642823"/>
            <a:ext cx="42511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Men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BD0792-CC07-40FC-A294-275624236903}"/>
              </a:ext>
            </a:extLst>
          </p:cNvPr>
          <p:cNvSpPr txBox="1"/>
          <p:nvPr/>
        </p:nvSpPr>
        <p:spPr>
          <a:xfrm>
            <a:off x="2244442" y="2642823"/>
            <a:ext cx="59984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Women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522219-7732-40B0-BA31-EC98DCD57B3B}"/>
              </a:ext>
            </a:extLst>
          </p:cNvPr>
          <p:cNvCxnSpPr>
            <a:cxnSpLocks/>
          </p:cNvCxnSpPr>
          <p:nvPr/>
        </p:nvCxnSpPr>
        <p:spPr>
          <a:xfrm>
            <a:off x="280518" y="1943474"/>
            <a:ext cx="333168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CC2A292-352E-4E12-975D-F8F2FFF463CD}"/>
              </a:ext>
            </a:extLst>
          </p:cNvPr>
          <p:cNvSpPr txBox="1"/>
          <p:nvPr/>
        </p:nvSpPr>
        <p:spPr>
          <a:xfrm>
            <a:off x="280518" y="3969961"/>
            <a:ext cx="881652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Education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98A3AEE-7BFC-4A2D-AFBF-63952A0BB3F6}"/>
              </a:ext>
            </a:extLst>
          </p:cNvPr>
          <p:cNvCxnSpPr>
            <a:cxnSpLocks/>
          </p:cNvCxnSpPr>
          <p:nvPr/>
        </p:nvCxnSpPr>
        <p:spPr>
          <a:xfrm>
            <a:off x="280519" y="4272488"/>
            <a:ext cx="286051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0423C3C9-C33B-4F93-8E75-5D5FC9FFA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376596"/>
              </p:ext>
            </p:extLst>
          </p:nvPr>
        </p:nvGraphicFramePr>
        <p:xfrm>
          <a:off x="4352525" y="1956547"/>
          <a:ext cx="2057400" cy="169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26AEC5E4-F147-4642-9EDD-34995C39AA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5111263"/>
              </p:ext>
            </p:extLst>
          </p:nvPr>
        </p:nvGraphicFramePr>
        <p:xfrm>
          <a:off x="3821666" y="447405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123ABDCA-4D4D-43A7-B36D-D5CCE1D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253473"/>
              </p:ext>
            </p:extLst>
          </p:nvPr>
        </p:nvGraphicFramePr>
        <p:xfrm>
          <a:off x="5275286" y="447405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C41AAE9B-7BC8-4557-BFAB-5A598FFD7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884775"/>
              </p:ext>
            </p:extLst>
          </p:nvPr>
        </p:nvGraphicFramePr>
        <p:xfrm>
          <a:off x="6728907" y="447405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D4546DC-9DC2-4B73-A7D5-87CA8D8E880E}"/>
              </a:ext>
            </a:extLst>
          </p:cNvPr>
          <p:cNvCxnSpPr>
            <a:cxnSpLocks/>
          </p:cNvCxnSpPr>
          <p:nvPr/>
        </p:nvCxnSpPr>
        <p:spPr>
          <a:xfrm flipH="1">
            <a:off x="4688806" y="4793132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6078285-5FFA-4640-AB12-20912275C542}"/>
              </a:ext>
            </a:extLst>
          </p:cNvPr>
          <p:cNvSpPr txBox="1"/>
          <p:nvPr/>
        </p:nvSpPr>
        <p:spPr>
          <a:xfrm>
            <a:off x="5068529" y="4516133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85%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5CF50DD-1EB5-4592-8815-1CA78CF92813}"/>
              </a:ext>
            </a:extLst>
          </p:cNvPr>
          <p:cNvCxnSpPr>
            <a:cxnSpLocks/>
          </p:cNvCxnSpPr>
          <p:nvPr/>
        </p:nvCxnSpPr>
        <p:spPr>
          <a:xfrm flipH="1">
            <a:off x="6078316" y="4793132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EB335AC-7188-4599-AF6A-2FFB2C4D4B5E}"/>
              </a:ext>
            </a:extLst>
          </p:cNvPr>
          <p:cNvSpPr txBox="1"/>
          <p:nvPr/>
        </p:nvSpPr>
        <p:spPr>
          <a:xfrm>
            <a:off x="6458039" y="4516133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803DA6D-707A-430C-AF9F-966F98223A34}"/>
              </a:ext>
            </a:extLst>
          </p:cNvPr>
          <p:cNvCxnSpPr>
            <a:cxnSpLocks/>
          </p:cNvCxnSpPr>
          <p:nvPr/>
        </p:nvCxnSpPr>
        <p:spPr>
          <a:xfrm flipH="1">
            <a:off x="7613829" y="4794886"/>
            <a:ext cx="783040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4C9AAF0-D5A0-408D-81FC-41C8615C8B89}"/>
              </a:ext>
            </a:extLst>
          </p:cNvPr>
          <p:cNvSpPr txBox="1"/>
          <p:nvPr/>
        </p:nvSpPr>
        <p:spPr>
          <a:xfrm>
            <a:off x="7993552" y="4517887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A452A9-AF73-434E-BFCE-07ED84FD967A}"/>
              </a:ext>
            </a:extLst>
          </p:cNvPr>
          <p:cNvSpPr txBox="1"/>
          <p:nvPr/>
        </p:nvSpPr>
        <p:spPr>
          <a:xfrm>
            <a:off x="4254031" y="5036738"/>
            <a:ext cx="50687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Urban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D41D71-C08E-410F-B736-13E360F18186}"/>
              </a:ext>
            </a:extLst>
          </p:cNvPr>
          <p:cNvSpPr txBox="1"/>
          <p:nvPr/>
        </p:nvSpPr>
        <p:spPr>
          <a:xfrm>
            <a:off x="5615589" y="5036739"/>
            <a:ext cx="68640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Suburban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B926EB7-0907-445D-8D19-980DF23373AF}"/>
              </a:ext>
            </a:extLst>
          </p:cNvPr>
          <p:cNvSpPr txBox="1"/>
          <p:nvPr/>
        </p:nvSpPr>
        <p:spPr>
          <a:xfrm>
            <a:off x="7182327" y="5036738"/>
            <a:ext cx="45557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Rural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2318C2-9F29-491D-9CFA-1ECF4D8256F9}"/>
              </a:ext>
            </a:extLst>
          </p:cNvPr>
          <p:cNvSpPr txBox="1"/>
          <p:nvPr/>
        </p:nvSpPr>
        <p:spPr>
          <a:xfrm>
            <a:off x="3974892" y="3969961"/>
            <a:ext cx="770660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Location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BBE9D98-73AB-4800-BCCD-35B293229433}"/>
              </a:ext>
            </a:extLst>
          </p:cNvPr>
          <p:cNvCxnSpPr>
            <a:cxnSpLocks/>
          </p:cNvCxnSpPr>
          <p:nvPr/>
        </p:nvCxnSpPr>
        <p:spPr>
          <a:xfrm>
            <a:off x="3974892" y="4272488"/>
            <a:ext cx="444041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3D7C627-5E9D-42AE-9157-B4F04D8E000F}"/>
              </a:ext>
            </a:extLst>
          </p:cNvPr>
          <p:cNvSpPr txBox="1"/>
          <p:nvPr/>
        </p:nvSpPr>
        <p:spPr>
          <a:xfrm>
            <a:off x="3974892" y="1638405"/>
            <a:ext cx="394852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Age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22B8300-E714-4411-ACEA-BBA74F6F63C1}"/>
              </a:ext>
            </a:extLst>
          </p:cNvPr>
          <p:cNvCxnSpPr>
            <a:cxnSpLocks/>
          </p:cNvCxnSpPr>
          <p:nvPr/>
        </p:nvCxnSpPr>
        <p:spPr>
          <a:xfrm>
            <a:off x="3974892" y="1940932"/>
            <a:ext cx="212186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32E0AA1-D3C7-42BA-BFA0-D04BABF78E22}"/>
              </a:ext>
            </a:extLst>
          </p:cNvPr>
          <p:cNvSpPr txBox="1"/>
          <p:nvPr/>
        </p:nvSpPr>
        <p:spPr>
          <a:xfrm>
            <a:off x="3866495" y="2112023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18-24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142A66-F566-408F-9225-7F810AF63A3E}"/>
              </a:ext>
            </a:extLst>
          </p:cNvPr>
          <p:cNvSpPr txBox="1"/>
          <p:nvPr/>
        </p:nvSpPr>
        <p:spPr>
          <a:xfrm>
            <a:off x="3866495" y="2492238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25-44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71B4656-B52F-48B5-82C6-03F47E8CB2B4}"/>
              </a:ext>
            </a:extLst>
          </p:cNvPr>
          <p:cNvSpPr txBox="1"/>
          <p:nvPr/>
        </p:nvSpPr>
        <p:spPr>
          <a:xfrm>
            <a:off x="3866495" y="2872454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45-64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4A71E77-0D7F-4853-BDD3-EFC77863D20D}"/>
              </a:ext>
            </a:extLst>
          </p:cNvPr>
          <p:cNvSpPr txBox="1"/>
          <p:nvPr/>
        </p:nvSpPr>
        <p:spPr>
          <a:xfrm>
            <a:off x="3972294" y="3252670"/>
            <a:ext cx="3802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65+</a:t>
            </a:r>
          </a:p>
        </p:txBody>
      </p:sp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id="{E0D121D2-2841-4ACF-BBBC-EC21563B9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048828"/>
              </p:ext>
            </p:extLst>
          </p:nvPr>
        </p:nvGraphicFramePr>
        <p:xfrm>
          <a:off x="1172764" y="4445758"/>
          <a:ext cx="2057400" cy="139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7" name="Rectangle 96">
            <a:extLst>
              <a:ext uri="{FF2B5EF4-FFF2-40B4-BE49-F238E27FC236}">
                <a16:creationId xmlns:a16="http://schemas.microsoft.com/office/drawing/2014/main" id="{43311B8B-2B6B-4192-B9C7-BDDF38A6A84F}"/>
              </a:ext>
            </a:extLst>
          </p:cNvPr>
          <p:cNvSpPr/>
          <p:nvPr/>
        </p:nvSpPr>
        <p:spPr>
          <a:xfrm>
            <a:off x="40569" y="5296776"/>
            <a:ext cx="115757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Bachelor's or Advanced Degree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2B76884-F059-48D2-82CE-CD4AAE9B98DE}"/>
              </a:ext>
            </a:extLst>
          </p:cNvPr>
          <p:cNvSpPr/>
          <p:nvPr/>
        </p:nvSpPr>
        <p:spPr>
          <a:xfrm>
            <a:off x="40569" y="4998975"/>
            <a:ext cx="115757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Some college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424F152-730C-49D6-9730-C16A7E9137C2}"/>
              </a:ext>
            </a:extLst>
          </p:cNvPr>
          <p:cNvSpPr/>
          <p:nvPr/>
        </p:nvSpPr>
        <p:spPr>
          <a:xfrm>
            <a:off x="40569" y="4547284"/>
            <a:ext cx="115757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High school degree or less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F486A6C-E481-43E6-9F34-E05118E0D0F0}"/>
              </a:ext>
            </a:extLst>
          </p:cNvPr>
          <p:cNvGrpSpPr/>
          <p:nvPr/>
        </p:nvGrpSpPr>
        <p:grpSpPr>
          <a:xfrm>
            <a:off x="6682349" y="2172628"/>
            <a:ext cx="529452" cy="546596"/>
            <a:chOff x="2824157" y="3602422"/>
            <a:chExt cx="1393102" cy="1438211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901A5657-16E3-4E1F-91E1-3FAD620A3E08}"/>
                </a:ext>
              </a:extLst>
            </p:cNvPr>
            <p:cNvGrpSpPr/>
            <p:nvPr/>
          </p:nvGrpSpPr>
          <p:grpSpPr>
            <a:xfrm>
              <a:off x="2824157" y="4419808"/>
              <a:ext cx="1393102" cy="620825"/>
              <a:chOff x="2824157" y="3602422"/>
              <a:chExt cx="1393102" cy="620825"/>
            </a:xfrm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3B79F67-B32A-438C-90C0-06DCC42EB3DE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AD51F550-5974-403B-AB5A-92D07107EDA4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2866B39-06A0-4D7F-B3E7-87AF182A1582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1FE0CE4-29A9-4F14-B3F7-8355F5B51230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5A90E893-4C2E-4871-9958-B388F7FCE23D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4A9F961-1165-4B0A-8B7A-757BDAFCBBA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6BE03038-82CD-407F-B256-EE3CE1C283E3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276207EE-88BC-4206-A079-B635157F799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C447EB2-5983-4A68-B798-F393E36FF7F8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583C181-1D07-41C4-91A4-C3BBB2E33B1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EE494BCD-DF03-4784-833E-0E4FE0DE28CA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05" name="Graphic 104" descr="Dollar">
              <a:extLst>
                <a:ext uri="{FF2B5EF4-FFF2-40B4-BE49-F238E27FC236}">
                  <a16:creationId xmlns:a16="http://schemas.microsoft.com/office/drawing/2014/main" id="{4959198A-05BA-4DC6-8043-D37F74744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D25CBF8-3D5C-49BA-B4AB-A13B3365002B}"/>
              </a:ext>
            </a:extLst>
          </p:cNvPr>
          <p:cNvGrpSpPr/>
          <p:nvPr/>
        </p:nvGrpSpPr>
        <p:grpSpPr>
          <a:xfrm>
            <a:off x="6682349" y="3057576"/>
            <a:ext cx="529452" cy="443046"/>
            <a:chOff x="2824157" y="3602422"/>
            <a:chExt cx="1393102" cy="1165749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D25DFC5-9AFA-48F4-BD60-E0597A7ABCC6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1DF9F76C-8C1F-47C9-86BD-0C4818B9B37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A1D57757-B868-4417-B50D-5EAF59F5EF1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2553B58-BD6E-44D4-966F-ABAEEE0DEB68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A52A69C8-498D-45BE-8A83-5A45E5565684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59EA218C-F858-49F9-8A3D-9931249951AC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17B3C1F-DA3B-4E13-8840-FFF719D5868D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76FA7A1-8685-4F16-8968-29BDE1FB521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0A65B6D-1ED0-4714-9C10-2D8316AE67B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18" name="Graphic 117" descr="Dollar">
              <a:extLst>
                <a:ext uri="{FF2B5EF4-FFF2-40B4-BE49-F238E27FC236}">
                  <a16:creationId xmlns:a16="http://schemas.microsoft.com/office/drawing/2014/main" id="{959DC1CA-965A-400D-9ACA-4566D03AD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733B1B-8652-44DD-A69F-7E38B46DDE5E}"/>
              </a:ext>
            </a:extLst>
          </p:cNvPr>
          <p:cNvGrpSpPr/>
          <p:nvPr/>
        </p:nvGrpSpPr>
        <p:grpSpPr>
          <a:xfrm>
            <a:off x="7890188" y="2379728"/>
            <a:ext cx="529452" cy="339496"/>
            <a:chOff x="2824157" y="3602422"/>
            <a:chExt cx="1393102" cy="8932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01B283B-871A-4A02-AB1C-2B9CF88D7E4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7102A79A-7012-4DF9-AB4F-641CFCA8DE6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E69D710-185A-429D-B1E6-8E9FEE92A7F1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415BFB22-CABC-4272-A810-6A9A0D16DA99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1D35F57A-1501-4E0B-BF4B-61004D0BFDBA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B2D4DDF-A137-4F65-9F9A-1B8C25B1621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28" name="Graphic 127" descr="Dollar">
              <a:extLst>
                <a:ext uri="{FF2B5EF4-FFF2-40B4-BE49-F238E27FC236}">
                  <a16:creationId xmlns:a16="http://schemas.microsoft.com/office/drawing/2014/main" id="{30AB7328-4091-431E-99CA-69D01631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8C352F7-D5DB-4727-B032-9066912D08D8}"/>
              </a:ext>
            </a:extLst>
          </p:cNvPr>
          <p:cNvGrpSpPr/>
          <p:nvPr/>
        </p:nvGrpSpPr>
        <p:grpSpPr>
          <a:xfrm>
            <a:off x="7890188" y="3264676"/>
            <a:ext cx="529452" cy="235946"/>
            <a:chOff x="2824157" y="3602422"/>
            <a:chExt cx="1393102" cy="62082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6BFA139-4159-47D0-852D-0716B85EBE50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D62B11-513F-4CA7-9C8E-563EF4B80B9F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B43F15EF-43CB-4C27-A1F3-96F9425221B2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135" name="Graphic 134" descr="Dollar">
              <a:extLst>
                <a:ext uri="{FF2B5EF4-FFF2-40B4-BE49-F238E27FC236}">
                  <a16:creationId xmlns:a16="http://schemas.microsoft.com/office/drawing/2014/main" id="{40BBBE06-3EE4-4A34-821C-ADC7E07ED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28E33C6B-93C6-431A-A2DA-FA5D8326F0C3}"/>
              </a:ext>
            </a:extLst>
          </p:cNvPr>
          <p:cNvSpPr txBox="1"/>
          <p:nvPr/>
        </p:nvSpPr>
        <p:spPr>
          <a:xfrm>
            <a:off x="6682349" y="1638405"/>
            <a:ext cx="682879" cy="32316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Income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EFB2FD9-6331-499F-8CE5-26777C9FFA67}"/>
              </a:ext>
            </a:extLst>
          </p:cNvPr>
          <p:cNvCxnSpPr>
            <a:cxnSpLocks/>
          </p:cNvCxnSpPr>
          <p:nvPr/>
        </p:nvCxnSpPr>
        <p:spPr>
          <a:xfrm>
            <a:off x="6682349" y="1940932"/>
            <a:ext cx="170630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9C88976-CD73-448B-BD47-1BB60E9D7E7A}"/>
              </a:ext>
            </a:extLst>
          </p:cNvPr>
          <p:cNvSpPr txBox="1"/>
          <p:nvPr/>
        </p:nvSpPr>
        <p:spPr>
          <a:xfrm>
            <a:off x="7215696" y="2441862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72%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EFA568D-FEF4-414A-BC5D-E7D986273CB8}"/>
              </a:ext>
            </a:extLst>
          </p:cNvPr>
          <p:cNvSpPr txBox="1"/>
          <p:nvPr/>
        </p:nvSpPr>
        <p:spPr>
          <a:xfrm>
            <a:off x="7215696" y="3229724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6B95233-3218-4B92-8271-193246E536D0}"/>
              </a:ext>
            </a:extLst>
          </p:cNvPr>
          <p:cNvSpPr txBox="1"/>
          <p:nvPr/>
        </p:nvSpPr>
        <p:spPr>
          <a:xfrm>
            <a:off x="6756960" y="2710541"/>
            <a:ext cx="3802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&gt;75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084404D-9053-486C-9B64-7942CB012688}"/>
              </a:ext>
            </a:extLst>
          </p:cNvPr>
          <p:cNvSpPr txBox="1"/>
          <p:nvPr/>
        </p:nvSpPr>
        <p:spPr>
          <a:xfrm>
            <a:off x="6704062" y="3488037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51-75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8C4CA4F-6AA0-4377-952D-01307EA5B8F1}"/>
              </a:ext>
            </a:extLst>
          </p:cNvPr>
          <p:cNvSpPr txBox="1"/>
          <p:nvPr/>
        </p:nvSpPr>
        <p:spPr>
          <a:xfrm>
            <a:off x="7911900" y="2732073"/>
            <a:ext cx="48603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50-30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216D37B-0D7A-4D5C-ACB9-D51E387AAA7A}"/>
              </a:ext>
            </a:extLst>
          </p:cNvPr>
          <p:cNvSpPr txBox="1"/>
          <p:nvPr/>
        </p:nvSpPr>
        <p:spPr>
          <a:xfrm>
            <a:off x="7964798" y="3485418"/>
            <a:ext cx="3802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&lt;29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DEAC784-7C3A-4C44-AECE-ADA48A6B113E}"/>
              </a:ext>
            </a:extLst>
          </p:cNvPr>
          <p:cNvSpPr txBox="1"/>
          <p:nvPr/>
        </p:nvSpPr>
        <p:spPr>
          <a:xfrm>
            <a:off x="8430122" y="3229724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7FF5A1F-E8A2-4AB2-8AFC-FFD15F5AFD24}"/>
              </a:ext>
            </a:extLst>
          </p:cNvPr>
          <p:cNvSpPr txBox="1"/>
          <p:nvPr/>
        </p:nvSpPr>
        <p:spPr>
          <a:xfrm>
            <a:off x="8430122" y="2441862"/>
            <a:ext cx="403317" cy="307777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73893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155</Words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Demographic Snapshot – Slide Template</vt:lpstr>
      <vt:lpstr>Demographic Snapshot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Snapshot</dc:title>
  <dc:creator>PresentationGO.com</dc:creator>
  <dc:description>© Copyright PresentationGO.com</dc:description>
  <dcterms:created xsi:type="dcterms:W3CDTF">2014-11-26T05:14:11Z</dcterms:created>
  <dcterms:modified xsi:type="dcterms:W3CDTF">2019-12-21T03:25:51Z</dcterms:modified>
  <cp:category>Charts &amp; Diagrams</cp:category>
</cp:coreProperties>
</file>