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722" y="15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F51-4003-8CF3-9602EF258932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F51-4003-8CF3-9602EF258932}"/>
              </c:ext>
            </c:extLst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Men</c:v>
                </c:pt>
                <c:pt idx="1">
                  <c:v>na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</c:v>
                </c:pt>
                <c:pt idx="1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51-4003-8CF3-9602EF25893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1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18-24</c:v>
                </c:pt>
                <c:pt idx="1">
                  <c:v>25-44</c:v>
                </c:pt>
                <c:pt idx="2">
                  <c:v>45-64</c:v>
                </c:pt>
                <c:pt idx="3">
                  <c:v>65+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</c:v>
                </c:pt>
                <c:pt idx="1">
                  <c:v>0.85</c:v>
                </c:pt>
                <c:pt idx="2">
                  <c:v>0.3</c:v>
                </c:pt>
                <c:pt idx="3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38-401F-BEA0-4516E2A5D2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709047119"/>
        <c:axId val="1663523439"/>
      </c:barChart>
      <c:catAx>
        <c:axId val="170904711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63523439"/>
        <c:crosses val="autoZero"/>
        <c:auto val="1"/>
        <c:lblAlgn val="ctr"/>
        <c:lblOffset val="100"/>
        <c:noMultiLvlLbl val="0"/>
      </c:catAx>
      <c:valAx>
        <c:axId val="1663523439"/>
        <c:scaling>
          <c:orientation val="minMax"/>
          <c:max val="1.2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17090471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323-47DF-B527-CD2D84D7D986}"/>
              </c:ext>
            </c:extLst>
          </c:dPt>
          <c:dPt>
            <c:idx val="1"/>
            <c:bubble3D val="0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323-47DF-B527-CD2D84D7D986}"/>
              </c:ext>
            </c:extLst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Men</c:v>
                </c:pt>
                <c:pt idx="1">
                  <c:v>na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85</c:v>
                </c:pt>
                <c:pt idx="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323-47DF-B527-CD2D84D7D98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1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B3A-4167-959D-728CDB509DC0}"/>
              </c:ext>
            </c:extLst>
          </c:dPt>
          <c:dPt>
            <c:idx val="1"/>
            <c:bubble3D val="0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B3A-4167-959D-728CDB509DC0}"/>
              </c:ext>
            </c:extLst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Men</c:v>
                </c:pt>
                <c:pt idx="1">
                  <c:v>na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B3A-4167-959D-728CDB509DC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1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562-4A12-AF0D-D1E29B42CD8B}"/>
              </c:ext>
            </c:extLst>
          </c:dPt>
          <c:dPt>
            <c:idx val="1"/>
            <c:bubble3D val="0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562-4A12-AF0D-D1E29B42CD8B}"/>
              </c:ext>
            </c:extLst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Men</c:v>
                </c:pt>
                <c:pt idx="1">
                  <c:v>na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562-4A12-AF0D-D1E29B42CD8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1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High school degree or less</c:v>
                </c:pt>
                <c:pt idx="1">
                  <c:v>Some college</c:v>
                </c:pt>
                <c:pt idx="2">
                  <c:v>Bachelor's or Advanced Degree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0.35</c:v>
                </c:pt>
                <c:pt idx="1">
                  <c:v>0.65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40-4505-80FB-219B6B902C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709047119"/>
        <c:axId val="1663523439"/>
      </c:barChart>
      <c:catAx>
        <c:axId val="1709047119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1663523439"/>
        <c:crosses val="autoZero"/>
        <c:auto val="1"/>
        <c:lblAlgn val="ctr"/>
        <c:lblOffset val="100"/>
        <c:noMultiLvlLbl val="0"/>
      </c:catAx>
      <c:valAx>
        <c:axId val="1663523439"/>
        <c:scaling>
          <c:orientation val="minMax"/>
          <c:max val="1.2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17090471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CD1-483D-B842-5DD7D7E7981D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CD1-483D-B842-5DD7D7E7981D}"/>
              </c:ext>
            </c:extLst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Men</c:v>
                </c:pt>
                <c:pt idx="1">
                  <c:v>na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35</c:v>
                </c:pt>
                <c:pt idx="1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CD1-483D-B842-5DD7D7E7981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1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18-24</c:v>
                </c:pt>
                <c:pt idx="1">
                  <c:v>25-44</c:v>
                </c:pt>
                <c:pt idx="2">
                  <c:v>45-64</c:v>
                </c:pt>
                <c:pt idx="3">
                  <c:v>65+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</c:v>
                </c:pt>
                <c:pt idx="1">
                  <c:v>0.85</c:v>
                </c:pt>
                <c:pt idx="2">
                  <c:v>0.3</c:v>
                </c:pt>
                <c:pt idx="3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38-401F-BEA0-4516E2A5D2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709047119"/>
        <c:axId val="1663523439"/>
      </c:barChart>
      <c:catAx>
        <c:axId val="170904711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63523439"/>
        <c:crosses val="autoZero"/>
        <c:auto val="1"/>
        <c:lblAlgn val="ctr"/>
        <c:lblOffset val="100"/>
        <c:noMultiLvlLbl val="0"/>
      </c:catAx>
      <c:valAx>
        <c:axId val="1663523439"/>
        <c:scaling>
          <c:orientation val="minMax"/>
          <c:max val="1.2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17090471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323-47DF-B527-CD2D84D7D986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323-47DF-B527-CD2D84D7D986}"/>
              </c:ext>
            </c:extLst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Men</c:v>
                </c:pt>
                <c:pt idx="1">
                  <c:v>na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85</c:v>
                </c:pt>
                <c:pt idx="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323-47DF-B527-CD2D84D7D98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1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B3A-4167-959D-728CDB509DC0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B3A-4167-959D-728CDB509DC0}"/>
              </c:ext>
            </c:extLst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Men</c:v>
                </c:pt>
                <c:pt idx="1">
                  <c:v>na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B3A-4167-959D-728CDB509DC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1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562-4A12-AF0D-D1E29B42CD8B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562-4A12-AF0D-D1E29B42CD8B}"/>
              </c:ext>
            </c:extLst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Men</c:v>
                </c:pt>
                <c:pt idx="1">
                  <c:v>na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562-4A12-AF0D-D1E29B42CD8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1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High school degree or less</c:v>
                </c:pt>
                <c:pt idx="1">
                  <c:v>Some college</c:v>
                </c:pt>
                <c:pt idx="2">
                  <c:v>Bachelor's or Advanced Degree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0.35</c:v>
                </c:pt>
                <c:pt idx="1">
                  <c:v>0.65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40-4505-80FB-219B6B902C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709047119"/>
        <c:axId val="1663523439"/>
      </c:barChart>
      <c:catAx>
        <c:axId val="1709047119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1663523439"/>
        <c:crosses val="autoZero"/>
        <c:auto val="1"/>
        <c:lblAlgn val="ctr"/>
        <c:lblOffset val="100"/>
        <c:noMultiLvlLbl val="0"/>
      </c:catAx>
      <c:valAx>
        <c:axId val="1663523439"/>
        <c:scaling>
          <c:orientation val="minMax"/>
          <c:max val="1.2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17090471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F51-4003-8CF3-9602EF258932}"/>
              </c:ext>
            </c:extLst>
          </c:dPt>
          <c:dPt>
            <c:idx val="1"/>
            <c:bubble3D val="0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F51-4003-8CF3-9602EF258932}"/>
              </c:ext>
            </c:extLst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Men</c:v>
                </c:pt>
                <c:pt idx="1">
                  <c:v>na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</c:v>
                </c:pt>
                <c:pt idx="1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51-4003-8CF3-9602EF25893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1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CD1-483D-B842-5DD7D7E7981D}"/>
              </c:ext>
            </c:extLst>
          </c:dPt>
          <c:dPt>
            <c:idx val="1"/>
            <c:bubble3D val="0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CD1-483D-B842-5DD7D7E7981D}"/>
              </c:ext>
            </c:extLst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Men</c:v>
                </c:pt>
                <c:pt idx="1">
                  <c:v>na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35</c:v>
                </c:pt>
                <c:pt idx="1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CD1-483D-B842-5DD7D7E7981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1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800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00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11" Type="http://schemas.openxmlformats.org/officeDocument/2006/relationships/image" Target="../media/image3.svg"/><Relationship Id="rId5" Type="http://schemas.openxmlformats.org/officeDocument/2006/relationships/chart" Target="../charts/chart3.xml"/><Relationship Id="rId10" Type="http://schemas.openxmlformats.org/officeDocument/2006/relationships/image" Target="../media/image2.png"/><Relationship Id="rId4" Type="http://schemas.openxmlformats.org/officeDocument/2006/relationships/chart" Target="../charts/chart2.xml"/><Relationship Id="rId9" Type="http://schemas.openxmlformats.org/officeDocument/2006/relationships/chart" Target="../charts/char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3.xml"/><Relationship Id="rId3" Type="http://schemas.openxmlformats.org/officeDocument/2006/relationships/chart" Target="../charts/chart8.xml"/><Relationship Id="rId7" Type="http://schemas.openxmlformats.org/officeDocument/2006/relationships/chart" Target="../charts/chart1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1.xml"/><Relationship Id="rId11" Type="http://schemas.openxmlformats.org/officeDocument/2006/relationships/image" Target="../media/image3.svg"/><Relationship Id="rId5" Type="http://schemas.openxmlformats.org/officeDocument/2006/relationships/chart" Target="../charts/chart10.xml"/><Relationship Id="rId10" Type="http://schemas.openxmlformats.org/officeDocument/2006/relationships/image" Target="../media/image2.png"/><Relationship Id="rId4" Type="http://schemas.openxmlformats.org/officeDocument/2006/relationships/chart" Target="../charts/chart9.xml"/><Relationship Id="rId9" Type="http://schemas.openxmlformats.org/officeDocument/2006/relationships/chart" Target="../charts/char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Demographic Snapshot – Slide Template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EAB4837-8E89-4029-8EC3-126B89938492}"/>
              </a:ext>
            </a:extLst>
          </p:cNvPr>
          <p:cNvSpPr txBox="1"/>
          <p:nvPr/>
        </p:nvSpPr>
        <p:spPr>
          <a:xfrm>
            <a:off x="374024" y="1044930"/>
            <a:ext cx="882614" cy="400110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2000" b="1" dirty="0"/>
              <a:t>Gender</a:t>
            </a:r>
          </a:p>
        </p:txBody>
      </p:sp>
      <p:graphicFrame>
        <p:nvGraphicFramePr>
          <p:cNvPr id="34" name="Chart 33">
            <a:extLst>
              <a:ext uri="{FF2B5EF4-FFF2-40B4-BE49-F238E27FC236}">
                <a16:creationId xmlns:a16="http://schemas.microsoft.com/office/drawing/2014/main" id="{519D9D39-93D5-476A-9927-4A674C5035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8932682"/>
              </p:ext>
            </p:extLst>
          </p:nvPr>
        </p:nvGraphicFramePr>
        <p:xfrm>
          <a:off x="170013" y="1569643"/>
          <a:ext cx="182880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5" name="Chart 34">
            <a:extLst>
              <a:ext uri="{FF2B5EF4-FFF2-40B4-BE49-F238E27FC236}">
                <a16:creationId xmlns:a16="http://schemas.microsoft.com/office/drawing/2014/main" id="{42359A05-5A1A-4EA5-9ABB-3772E320E0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86029961"/>
              </p:ext>
            </p:extLst>
          </p:nvPr>
        </p:nvGraphicFramePr>
        <p:xfrm>
          <a:off x="2478085" y="1569643"/>
          <a:ext cx="182880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D89D9A4-FA59-4FC3-BFAC-FF7A8EDA6635}"/>
              </a:ext>
            </a:extLst>
          </p:cNvPr>
          <p:cNvCxnSpPr>
            <a:cxnSpLocks/>
          </p:cNvCxnSpPr>
          <p:nvPr/>
        </p:nvCxnSpPr>
        <p:spPr>
          <a:xfrm flipH="1">
            <a:off x="1384807" y="1984340"/>
            <a:ext cx="1044053" cy="0"/>
          </a:xfrm>
          <a:prstGeom prst="straightConnector1">
            <a:avLst/>
          </a:prstGeom>
          <a:ln>
            <a:solidFill>
              <a:schemeClr val="tx1"/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D3CAA5FE-6716-4905-B86C-198295C65972}"/>
              </a:ext>
            </a:extLst>
          </p:cNvPr>
          <p:cNvSpPr txBox="1"/>
          <p:nvPr/>
        </p:nvSpPr>
        <p:spPr>
          <a:xfrm>
            <a:off x="1937380" y="1615008"/>
            <a:ext cx="491480" cy="369332"/>
          </a:xfrm>
          <a:prstGeom prst="rect">
            <a:avLst/>
          </a:prstGeom>
          <a:noFill/>
        </p:spPr>
        <p:txBody>
          <a:bodyPr wrap="none" rIns="0" rtlCol="0">
            <a:spAutoFit/>
          </a:bodyPr>
          <a:lstStyle/>
          <a:p>
            <a:pPr algn="r"/>
            <a:r>
              <a:rPr lang="en-US" b="1" dirty="0"/>
              <a:t>25%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738AC8D-81EF-494B-B466-189A66368C0F}"/>
              </a:ext>
            </a:extLst>
          </p:cNvPr>
          <p:cNvCxnSpPr>
            <a:cxnSpLocks/>
          </p:cNvCxnSpPr>
          <p:nvPr/>
        </p:nvCxnSpPr>
        <p:spPr>
          <a:xfrm flipH="1">
            <a:off x="3772221" y="1984339"/>
            <a:ext cx="1044053" cy="0"/>
          </a:xfrm>
          <a:prstGeom prst="straightConnector1">
            <a:avLst/>
          </a:prstGeom>
          <a:ln>
            <a:solidFill>
              <a:schemeClr val="tx1"/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4A6AD85A-479E-496C-A92B-1E7FA7E9BD0D}"/>
              </a:ext>
            </a:extLst>
          </p:cNvPr>
          <p:cNvSpPr txBox="1"/>
          <p:nvPr/>
        </p:nvSpPr>
        <p:spPr>
          <a:xfrm>
            <a:off x="4324794" y="1615007"/>
            <a:ext cx="491480" cy="369332"/>
          </a:xfrm>
          <a:prstGeom prst="rect">
            <a:avLst/>
          </a:prstGeom>
          <a:noFill/>
        </p:spPr>
        <p:txBody>
          <a:bodyPr wrap="none" rIns="0" rtlCol="0">
            <a:spAutoFit/>
          </a:bodyPr>
          <a:lstStyle/>
          <a:p>
            <a:pPr algn="r"/>
            <a:r>
              <a:rPr lang="en-US" b="1" dirty="0"/>
              <a:t>35%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D6886B2-DB01-4D64-ACE2-395AC28A04CB}"/>
              </a:ext>
            </a:extLst>
          </p:cNvPr>
          <p:cNvSpPr txBox="1"/>
          <p:nvPr/>
        </p:nvSpPr>
        <p:spPr>
          <a:xfrm>
            <a:off x="847809" y="2342912"/>
            <a:ext cx="473206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dirty="0"/>
              <a:t>Men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1BD0792-CC07-40FC-A294-275624236903}"/>
              </a:ext>
            </a:extLst>
          </p:cNvPr>
          <p:cNvSpPr txBox="1"/>
          <p:nvPr/>
        </p:nvSpPr>
        <p:spPr>
          <a:xfrm>
            <a:off x="3054123" y="2342912"/>
            <a:ext cx="676724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dirty="0"/>
              <a:t>Women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A522219-7732-40B0-BA31-EC98DCD57B3B}"/>
              </a:ext>
            </a:extLst>
          </p:cNvPr>
          <p:cNvCxnSpPr>
            <a:cxnSpLocks/>
          </p:cNvCxnSpPr>
          <p:nvPr/>
        </p:nvCxnSpPr>
        <p:spPr>
          <a:xfrm>
            <a:off x="374024" y="1448299"/>
            <a:ext cx="44422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2CC2A292-352E-4E12-975D-F8F2FFF463CD}"/>
              </a:ext>
            </a:extLst>
          </p:cNvPr>
          <p:cNvSpPr txBox="1"/>
          <p:nvPr/>
        </p:nvSpPr>
        <p:spPr>
          <a:xfrm>
            <a:off x="374024" y="3749397"/>
            <a:ext cx="1145891" cy="400110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2000" b="1" dirty="0"/>
              <a:t>Education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98A3AEE-7BFC-4A2D-AFBF-63952A0BB3F6}"/>
              </a:ext>
            </a:extLst>
          </p:cNvPr>
          <p:cNvCxnSpPr>
            <a:cxnSpLocks/>
          </p:cNvCxnSpPr>
          <p:nvPr/>
        </p:nvCxnSpPr>
        <p:spPr>
          <a:xfrm>
            <a:off x="374024" y="4152766"/>
            <a:ext cx="38140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5" name="Chart 74">
            <a:extLst>
              <a:ext uri="{FF2B5EF4-FFF2-40B4-BE49-F238E27FC236}">
                <a16:creationId xmlns:a16="http://schemas.microsoft.com/office/drawing/2014/main" id="{0423C3C9-C33B-4F93-8E75-5D5FC9FFAD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9353089"/>
              </p:ext>
            </p:extLst>
          </p:nvPr>
        </p:nvGraphicFramePr>
        <p:xfrm>
          <a:off x="5803366" y="1402229"/>
          <a:ext cx="2743200" cy="2259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6" name="Chart 75">
            <a:extLst>
              <a:ext uri="{FF2B5EF4-FFF2-40B4-BE49-F238E27FC236}">
                <a16:creationId xmlns:a16="http://schemas.microsoft.com/office/drawing/2014/main" id="{26AEC5E4-F147-4642-9EDD-34995C39AA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7182999"/>
              </p:ext>
            </p:extLst>
          </p:nvPr>
        </p:nvGraphicFramePr>
        <p:xfrm>
          <a:off x="5095554" y="4358016"/>
          <a:ext cx="182880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77" name="Chart 76">
            <a:extLst>
              <a:ext uri="{FF2B5EF4-FFF2-40B4-BE49-F238E27FC236}">
                <a16:creationId xmlns:a16="http://schemas.microsoft.com/office/drawing/2014/main" id="{123ABDCA-4D4D-43A7-B36D-D5CCE1DA6B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6526736"/>
              </p:ext>
            </p:extLst>
          </p:nvPr>
        </p:nvGraphicFramePr>
        <p:xfrm>
          <a:off x="7033715" y="4358016"/>
          <a:ext cx="182880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78" name="Chart 77">
            <a:extLst>
              <a:ext uri="{FF2B5EF4-FFF2-40B4-BE49-F238E27FC236}">
                <a16:creationId xmlns:a16="http://schemas.microsoft.com/office/drawing/2014/main" id="{C41AAE9B-7BC8-4557-BFAB-5A598FFD70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2435305"/>
              </p:ext>
            </p:extLst>
          </p:nvPr>
        </p:nvGraphicFramePr>
        <p:xfrm>
          <a:off x="8971876" y="4358016"/>
          <a:ext cx="182880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6D4546DC-9DC2-4B73-A7D5-87CA8D8E880E}"/>
              </a:ext>
            </a:extLst>
          </p:cNvPr>
          <p:cNvCxnSpPr>
            <a:cxnSpLocks/>
          </p:cNvCxnSpPr>
          <p:nvPr/>
        </p:nvCxnSpPr>
        <p:spPr>
          <a:xfrm flipH="1">
            <a:off x="6251741" y="4710332"/>
            <a:ext cx="1044053" cy="0"/>
          </a:xfrm>
          <a:prstGeom prst="straightConnector1">
            <a:avLst/>
          </a:prstGeom>
          <a:ln>
            <a:solidFill>
              <a:schemeClr val="tx1"/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E6078285-5FFA-4640-AB12-20912275C542}"/>
              </a:ext>
            </a:extLst>
          </p:cNvPr>
          <p:cNvSpPr txBox="1"/>
          <p:nvPr/>
        </p:nvSpPr>
        <p:spPr>
          <a:xfrm>
            <a:off x="6804314" y="4341000"/>
            <a:ext cx="491480" cy="369332"/>
          </a:xfrm>
          <a:prstGeom prst="rect">
            <a:avLst/>
          </a:prstGeom>
          <a:noFill/>
        </p:spPr>
        <p:txBody>
          <a:bodyPr wrap="none" rIns="0" rtlCol="0">
            <a:spAutoFit/>
          </a:bodyPr>
          <a:lstStyle/>
          <a:p>
            <a:pPr algn="r"/>
            <a:r>
              <a:rPr lang="en-US" b="1" dirty="0"/>
              <a:t>85%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F5CF50DD-1EB5-4592-8815-1CA78CF92813}"/>
              </a:ext>
            </a:extLst>
          </p:cNvPr>
          <p:cNvCxnSpPr>
            <a:cxnSpLocks/>
          </p:cNvCxnSpPr>
          <p:nvPr/>
        </p:nvCxnSpPr>
        <p:spPr>
          <a:xfrm flipH="1">
            <a:off x="8104421" y="4710332"/>
            <a:ext cx="1044053" cy="0"/>
          </a:xfrm>
          <a:prstGeom prst="straightConnector1">
            <a:avLst/>
          </a:prstGeom>
          <a:ln>
            <a:solidFill>
              <a:schemeClr val="tx1"/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3EB335AC-7188-4599-AF6A-2FFB2C4D4B5E}"/>
              </a:ext>
            </a:extLst>
          </p:cNvPr>
          <p:cNvSpPr txBox="1"/>
          <p:nvPr/>
        </p:nvSpPr>
        <p:spPr>
          <a:xfrm>
            <a:off x="8656993" y="4341000"/>
            <a:ext cx="491481" cy="369332"/>
          </a:xfrm>
          <a:prstGeom prst="rect">
            <a:avLst/>
          </a:prstGeom>
          <a:noFill/>
        </p:spPr>
        <p:txBody>
          <a:bodyPr wrap="none" rIns="0" rtlCol="0">
            <a:spAutoFit/>
          </a:bodyPr>
          <a:lstStyle/>
          <a:p>
            <a:pPr algn="r"/>
            <a:r>
              <a:rPr lang="en-US" b="1" dirty="0"/>
              <a:t>80%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9803DA6D-707A-430C-AF9F-966F98223A34}"/>
              </a:ext>
            </a:extLst>
          </p:cNvPr>
          <p:cNvCxnSpPr>
            <a:cxnSpLocks/>
          </p:cNvCxnSpPr>
          <p:nvPr/>
        </p:nvCxnSpPr>
        <p:spPr>
          <a:xfrm flipH="1">
            <a:off x="10151772" y="4712671"/>
            <a:ext cx="1044053" cy="0"/>
          </a:xfrm>
          <a:prstGeom prst="straightConnector1">
            <a:avLst/>
          </a:prstGeom>
          <a:ln>
            <a:solidFill>
              <a:schemeClr val="tx1"/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54C9AAF0-D5A0-408D-81FC-41C8615C8B89}"/>
              </a:ext>
            </a:extLst>
          </p:cNvPr>
          <p:cNvSpPr txBox="1"/>
          <p:nvPr/>
        </p:nvSpPr>
        <p:spPr>
          <a:xfrm>
            <a:off x="10704344" y="4343339"/>
            <a:ext cx="491481" cy="369332"/>
          </a:xfrm>
          <a:prstGeom prst="rect">
            <a:avLst/>
          </a:prstGeom>
          <a:noFill/>
        </p:spPr>
        <p:txBody>
          <a:bodyPr wrap="none" rIns="0" rtlCol="0">
            <a:spAutoFit/>
          </a:bodyPr>
          <a:lstStyle/>
          <a:p>
            <a:pPr algn="r"/>
            <a:r>
              <a:rPr lang="en-US" b="1" dirty="0"/>
              <a:t>70%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8A452A9-AF73-434E-BFCE-07ED84FD967A}"/>
              </a:ext>
            </a:extLst>
          </p:cNvPr>
          <p:cNvSpPr txBox="1"/>
          <p:nvPr/>
        </p:nvSpPr>
        <p:spPr>
          <a:xfrm>
            <a:off x="5724459" y="5133914"/>
            <a:ext cx="570990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dirty="0"/>
              <a:t>Urban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FD41D71-C08E-410F-B736-13E360F18186}"/>
              </a:ext>
            </a:extLst>
          </p:cNvPr>
          <p:cNvSpPr txBox="1"/>
          <p:nvPr/>
        </p:nvSpPr>
        <p:spPr>
          <a:xfrm>
            <a:off x="7553761" y="5133915"/>
            <a:ext cx="782587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dirty="0"/>
              <a:t>Suburban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FB926EB7-0907-445D-8D19-980DF23373AF}"/>
              </a:ext>
            </a:extLst>
          </p:cNvPr>
          <p:cNvSpPr txBox="1"/>
          <p:nvPr/>
        </p:nvSpPr>
        <p:spPr>
          <a:xfrm>
            <a:off x="9626685" y="5133914"/>
            <a:ext cx="506934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dirty="0"/>
              <a:t>Rural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82318C2-9F29-491D-9CFA-1ECF4D8256F9}"/>
              </a:ext>
            </a:extLst>
          </p:cNvPr>
          <p:cNvSpPr txBox="1"/>
          <p:nvPr/>
        </p:nvSpPr>
        <p:spPr>
          <a:xfrm>
            <a:off x="5299856" y="3749397"/>
            <a:ext cx="995785" cy="400110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2000" b="1" dirty="0"/>
              <a:t>Location</a:t>
            </a:r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5BBE9D98-73AB-4800-BCCD-35B293229433}"/>
              </a:ext>
            </a:extLst>
          </p:cNvPr>
          <p:cNvCxnSpPr>
            <a:cxnSpLocks/>
          </p:cNvCxnSpPr>
          <p:nvPr/>
        </p:nvCxnSpPr>
        <p:spPr>
          <a:xfrm>
            <a:off x="5299856" y="4152766"/>
            <a:ext cx="59205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53D7C627-5E9D-42AE-9157-B4F04D8E000F}"/>
              </a:ext>
            </a:extLst>
          </p:cNvPr>
          <p:cNvSpPr txBox="1"/>
          <p:nvPr/>
        </p:nvSpPr>
        <p:spPr>
          <a:xfrm>
            <a:off x="5299856" y="1041540"/>
            <a:ext cx="496739" cy="400110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2000" b="1" dirty="0"/>
              <a:t>Age</a:t>
            </a: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922B8300-E714-4411-ACEA-BBA74F6F63C1}"/>
              </a:ext>
            </a:extLst>
          </p:cNvPr>
          <p:cNvCxnSpPr>
            <a:cxnSpLocks/>
          </p:cNvCxnSpPr>
          <p:nvPr/>
        </p:nvCxnSpPr>
        <p:spPr>
          <a:xfrm>
            <a:off x="5299856" y="1444909"/>
            <a:ext cx="28291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132E0AA1-D3C7-42BA-BFA0-D04BABF78E22}"/>
              </a:ext>
            </a:extLst>
          </p:cNvPr>
          <p:cNvSpPr txBox="1"/>
          <p:nvPr/>
        </p:nvSpPr>
        <p:spPr>
          <a:xfrm>
            <a:off x="5258025" y="1635178"/>
            <a:ext cx="545342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200" dirty="0"/>
              <a:t>18-24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66142A66-F566-408F-9225-7F810AF63A3E}"/>
              </a:ext>
            </a:extLst>
          </p:cNvPr>
          <p:cNvSpPr txBox="1"/>
          <p:nvPr/>
        </p:nvSpPr>
        <p:spPr>
          <a:xfrm>
            <a:off x="5258025" y="2142132"/>
            <a:ext cx="545342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200" dirty="0"/>
              <a:t>25-44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671B4656-B52F-48B5-82C6-03F47E8CB2B4}"/>
              </a:ext>
            </a:extLst>
          </p:cNvPr>
          <p:cNvSpPr txBox="1"/>
          <p:nvPr/>
        </p:nvSpPr>
        <p:spPr>
          <a:xfrm>
            <a:off x="5258025" y="2649086"/>
            <a:ext cx="545342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200" dirty="0"/>
              <a:t>45-64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34A71E77-0D7F-4853-BDD3-EFC77863D20D}"/>
              </a:ext>
            </a:extLst>
          </p:cNvPr>
          <p:cNvSpPr txBox="1"/>
          <p:nvPr/>
        </p:nvSpPr>
        <p:spPr>
          <a:xfrm>
            <a:off x="5384662" y="3156041"/>
            <a:ext cx="418705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200" dirty="0"/>
              <a:t>65+</a:t>
            </a:r>
          </a:p>
        </p:txBody>
      </p:sp>
      <p:graphicFrame>
        <p:nvGraphicFramePr>
          <p:cNvPr id="96" name="Chart 95">
            <a:extLst>
              <a:ext uri="{FF2B5EF4-FFF2-40B4-BE49-F238E27FC236}">
                <a16:creationId xmlns:a16="http://schemas.microsoft.com/office/drawing/2014/main" id="{E0D121D2-2841-4ACF-BBBC-EC21563B99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1928148"/>
              </p:ext>
            </p:extLst>
          </p:nvPr>
        </p:nvGraphicFramePr>
        <p:xfrm>
          <a:off x="1563685" y="4320293"/>
          <a:ext cx="2743200" cy="1856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pSp>
        <p:nvGrpSpPr>
          <p:cNvPr id="100" name="Group 99">
            <a:extLst>
              <a:ext uri="{FF2B5EF4-FFF2-40B4-BE49-F238E27FC236}">
                <a16:creationId xmlns:a16="http://schemas.microsoft.com/office/drawing/2014/main" id="{2F486A6C-E481-43E6-9F34-E05118E0D0F0}"/>
              </a:ext>
            </a:extLst>
          </p:cNvPr>
          <p:cNvGrpSpPr/>
          <p:nvPr/>
        </p:nvGrpSpPr>
        <p:grpSpPr>
          <a:xfrm>
            <a:off x="8909799" y="1690337"/>
            <a:ext cx="705936" cy="728794"/>
            <a:chOff x="2824157" y="3602422"/>
            <a:chExt cx="1393102" cy="1438211"/>
          </a:xfrm>
        </p:grpSpPr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901A5657-16E3-4E1F-91E1-3FAD620A3E08}"/>
                </a:ext>
              </a:extLst>
            </p:cNvPr>
            <p:cNvGrpSpPr/>
            <p:nvPr/>
          </p:nvGrpSpPr>
          <p:grpSpPr>
            <a:xfrm>
              <a:off x="2824157" y="4419808"/>
              <a:ext cx="1393102" cy="620825"/>
              <a:chOff x="2824157" y="3602422"/>
              <a:chExt cx="1393102" cy="620825"/>
            </a:xfrm>
          </p:grpSpPr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33B79F67-B32A-438C-90C0-06DCC42EB3DE}"/>
                  </a:ext>
                </a:extLst>
              </p:cNvPr>
              <p:cNvSpPr/>
              <p:nvPr/>
            </p:nvSpPr>
            <p:spPr>
              <a:xfrm>
                <a:off x="2824157" y="3814322"/>
                <a:ext cx="1393102" cy="408925"/>
              </a:xfrm>
              <a:custGeom>
                <a:avLst/>
                <a:gdLst>
                  <a:gd name="connsiteX0" fmla="*/ 0 w 1393102"/>
                  <a:gd name="connsiteY0" fmla="*/ 0 h 408925"/>
                  <a:gd name="connsiteX1" fmla="*/ 1393102 w 1393102"/>
                  <a:gd name="connsiteY1" fmla="*/ 0 h 408925"/>
                  <a:gd name="connsiteX2" fmla="*/ 1393102 w 1393102"/>
                  <a:gd name="connsiteY2" fmla="*/ 197025 h 408925"/>
                  <a:gd name="connsiteX3" fmla="*/ 696551 w 1393102"/>
                  <a:gd name="connsiteY3" fmla="*/ 408925 h 408925"/>
                  <a:gd name="connsiteX4" fmla="*/ 0 w 1393102"/>
                  <a:gd name="connsiteY4" fmla="*/ 197025 h 408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408925">
                    <a:moveTo>
                      <a:pt x="0" y="0"/>
                    </a:moveTo>
                    <a:lnTo>
                      <a:pt x="1393102" y="0"/>
                    </a:lnTo>
                    <a:lnTo>
                      <a:pt x="1393102" y="197025"/>
                    </a:lnTo>
                    <a:cubicBezTo>
                      <a:pt x="1393102" y="313570"/>
                      <a:pt x="1079654" y="408925"/>
                      <a:pt x="696551" y="408925"/>
                    </a:cubicBezTo>
                    <a:cubicBezTo>
                      <a:pt x="313448" y="408925"/>
                      <a:pt x="0" y="313570"/>
                      <a:pt x="0" y="19702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48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AD51F550-5974-403B-AB5A-92D07107EDA4}"/>
                  </a:ext>
                </a:extLst>
              </p:cNvPr>
              <p:cNvSpPr/>
              <p:nvPr/>
            </p:nvSpPr>
            <p:spPr>
              <a:xfrm>
                <a:off x="2824157" y="3602422"/>
                <a:ext cx="1393102" cy="423798"/>
              </a:xfrm>
              <a:custGeom>
                <a:avLst/>
                <a:gdLst>
                  <a:gd name="connsiteX0" fmla="*/ 1393102 w 1393102"/>
                  <a:gd name="connsiteY0" fmla="*/ 199015 h 398029"/>
                  <a:gd name="connsiteX1" fmla="*/ 696551 w 1393102"/>
                  <a:gd name="connsiteY1" fmla="*/ 398029 h 398029"/>
                  <a:gd name="connsiteX2" fmla="*/ 0 w 1393102"/>
                  <a:gd name="connsiteY2" fmla="*/ 199015 h 398029"/>
                  <a:gd name="connsiteX3" fmla="*/ 696551 w 1393102"/>
                  <a:gd name="connsiteY3" fmla="*/ 0 h 398029"/>
                  <a:gd name="connsiteX4" fmla="*/ 1393102 w 1393102"/>
                  <a:gd name="connsiteY4" fmla="*/ 199015 h 398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398029">
                    <a:moveTo>
                      <a:pt x="1393102" y="199015"/>
                    </a:moveTo>
                    <a:cubicBezTo>
                      <a:pt x="1393102" y="308927"/>
                      <a:pt x="1081246" y="398029"/>
                      <a:pt x="696551" y="398029"/>
                    </a:cubicBezTo>
                    <a:cubicBezTo>
                      <a:pt x="311857" y="398029"/>
                      <a:pt x="0" y="308927"/>
                      <a:pt x="0" y="199015"/>
                    </a:cubicBezTo>
                    <a:cubicBezTo>
                      <a:pt x="0" y="89102"/>
                      <a:pt x="311857" y="0"/>
                      <a:pt x="696551" y="0"/>
                    </a:cubicBezTo>
                    <a:cubicBezTo>
                      <a:pt x="1081246" y="0"/>
                      <a:pt x="1393102" y="89102"/>
                      <a:pt x="1393102" y="19901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248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02866B39-06A0-4D7F-B3E7-87AF182A1582}"/>
                </a:ext>
              </a:extLst>
            </p:cNvPr>
            <p:cNvGrpSpPr/>
            <p:nvPr/>
          </p:nvGrpSpPr>
          <p:grpSpPr>
            <a:xfrm>
              <a:off x="2824157" y="4147346"/>
              <a:ext cx="1393102" cy="620825"/>
              <a:chOff x="2824157" y="3602422"/>
              <a:chExt cx="1393102" cy="620825"/>
            </a:xfrm>
          </p:grpSpPr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31FE0CE4-29A9-4F14-B3F7-8355F5B51230}"/>
                  </a:ext>
                </a:extLst>
              </p:cNvPr>
              <p:cNvSpPr/>
              <p:nvPr/>
            </p:nvSpPr>
            <p:spPr>
              <a:xfrm>
                <a:off x="2824157" y="3814322"/>
                <a:ext cx="1393102" cy="408925"/>
              </a:xfrm>
              <a:custGeom>
                <a:avLst/>
                <a:gdLst>
                  <a:gd name="connsiteX0" fmla="*/ 0 w 1393102"/>
                  <a:gd name="connsiteY0" fmla="*/ 0 h 408925"/>
                  <a:gd name="connsiteX1" fmla="*/ 1393102 w 1393102"/>
                  <a:gd name="connsiteY1" fmla="*/ 0 h 408925"/>
                  <a:gd name="connsiteX2" fmla="*/ 1393102 w 1393102"/>
                  <a:gd name="connsiteY2" fmla="*/ 197025 h 408925"/>
                  <a:gd name="connsiteX3" fmla="*/ 696551 w 1393102"/>
                  <a:gd name="connsiteY3" fmla="*/ 408925 h 408925"/>
                  <a:gd name="connsiteX4" fmla="*/ 0 w 1393102"/>
                  <a:gd name="connsiteY4" fmla="*/ 197025 h 408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408925">
                    <a:moveTo>
                      <a:pt x="0" y="0"/>
                    </a:moveTo>
                    <a:lnTo>
                      <a:pt x="1393102" y="0"/>
                    </a:lnTo>
                    <a:lnTo>
                      <a:pt x="1393102" y="197025"/>
                    </a:lnTo>
                    <a:cubicBezTo>
                      <a:pt x="1393102" y="313570"/>
                      <a:pt x="1079654" y="408925"/>
                      <a:pt x="696551" y="408925"/>
                    </a:cubicBezTo>
                    <a:cubicBezTo>
                      <a:pt x="313448" y="408925"/>
                      <a:pt x="0" y="313570"/>
                      <a:pt x="0" y="19702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48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5A90E893-4C2E-4871-9958-B388F7FCE23D}"/>
                  </a:ext>
                </a:extLst>
              </p:cNvPr>
              <p:cNvSpPr/>
              <p:nvPr/>
            </p:nvSpPr>
            <p:spPr>
              <a:xfrm>
                <a:off x="2824157" y="3602422"/>
                <a:ext cx="1393102" cy="423798"/>
              </a:xfrm>
              <a:custGeom>
                <a:avLst/>
                <a:gdLst>
                  <a:gd name="connsiteX0" fmla="*/ 1393102 w 1393102"/>
                  <a:gd name="connsiteY0" fmla="*/ 199015 h 398029"/>
                  <a:gd name="connsiteX1" fmla="*/ 696551 w 1393102"/>
                  <a:gd name="connsiteY1" fmla="*/ 398029 h 398029"/>
                  <a:gd name="connsiteX2" fmla="*/ 0 w 1393102"/>
                  <a:gd name="connsiteY2" fmla="*/ 199015 h 398029"/>
                  <a:gd name="connsiteX3" fmla="*/ 696551 w 1393102"/>
                  <a:gd name="connsiteY3" fmla="*/ 0 h 398029"/>
                  <a:gd name="connsiteX4" fmla="*/ 1393102 w 1393102"/>
                  <a:gd name="connsiteY4" fmla="*/ 199015 h 398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398029">
                    <a:moveTo>
                      <a:pt x="1393102" y="199015"/>
                    </a:moveTo>
                    <a:cubicBezTo>
                      <a:pt x="1393102" y="308927"/>
                      <a:pt x="1081246" y="398029"/>
                      <a:pt x="696551" y="398029"/>
                    </a:cubicBezTo>
                    <a:cubicBezTo>
                      <a:pt x="311857" y="398029"/>
                      <a:pt x="0" y="308927"/>
                      <a:pt x="0" y="199015"/>
                    </a:cubicBezTo>
                    <a:cubicBezTo>
                      <a:pt x="0" y="89102"/>
                      <a:pt x="311857" y="0"/>
                      <a:pt x="696551" y="0"/>
                    </a:cubicBezTo>
                    <a:cubicBezTo>
                      <a:pt x="1081246" y="0"/>
                      <a:pt x="1393102" y="89102"/>
                      <a:pt x="1393102" y="19901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248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C4A9F961-1165-4B0A-8B7A-757BDAFCBBA0}"/>
                </a:ext>
              </a:extLst>
            </p:cNvPr>
            <p:cNvGrpSpPr/>
            <p:nvPr/>
          </p:nvGrpSpPr>
          <p:grpSpPr>
            <a:xfrm>
              <a:off x="2824157" y="3874884"/>
              <a:ext cx="1393102" cy="620825"/>
              <a:chOff x="2824157" y="3602422"/>
              <a:chExt cx="1393102" cy="620825"/>
            </a:xfrm>
          </p:grpSpPr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id="{6BE03038-82CD-407F-B256-EE3CE1C283E3}"/>
                  </a:ext>
                </a:extLst>
              </p:cNvPr>
              <p:cNvSpPr/>
              <p:nvPr/>
            </p:nvSpPr>
            <p:spPr>
              <a:xfrm>
                <a:off x="2824157" y="3814322"/>
                <a:ext cx="1393102" cy="408925"/>
              </a:xfrm>
              <a:custGeom>
                <a:avLst/>
                <a:gdLst>
                  <a:gd name="connsiteX0" fmla="*/ 0 w 1393102"/>
                  <a:gd name="connsiteY0" fmla="*/ 0 h 408925"/>
                  <a:gd name="connsiteX1" fmla="*/ 1393102 w 1393102"/>
                  <a:gd name="connsiteY1" fmla="*/ 0 h 408925"/>
                  <a:gd name="connsiteX2" fmla="*/ 1393102 w 1393102"/>
                  <a:gd name="connsiteY2" fmla="*/ 197025 h 408925"/>
                  <a:gd name="connsiteX3" fmla="*/ 696551 w 1393102"/>
                  <a:gd name="connsiteY3" fmla="*/ 408925 h 408925"/>
                  <a:gd name="connsiteX4" fmla="*/ 0 w 1393102"/>
                  <a:gd name="connsiteY4" fmla="*/ 197025 h 408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408925">
                    <a:moveTo>
                      <a:pt x="0" y="0"/>
                    </a:moveTo>
                    <a:lnTo>
                      <a:pt x="1393102" y="0"/>
                    </a:lnTo>
                    <a:lnTo>
                      <a:pt x="1393102" y="197025"/>
                    </a:lnTo>
                    <a:cubicBezTo>
                      <a:pt x="1393102" y="313570"/>
                      <a:pt x="1079654" y="408925"/>
                      <a:pt x="696551" y="408925"/>
                    </a:cubicBezTo>
                    <a:cubicBezTo>
                      <a:pt x="313448" y="408925"/>
                      <a:pt x="0" y="313570"/>
                      <a:pt x="0" y="19702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48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id="{276207EE-88BC-4206-A079-B635157F799F}"/>
                  </a:ext>
                </a:extLst>
              </p:cNvPr>
              <p:cNvSpPr/>
              <p:nvPr/>
            </p:nvSpPr>
            <p:spPr>
              <a:xfrm>
                <a:off x="2824157" y="3602422"/>
                <a:ext cx="1393102" cy="423798"/>
              </a:xfrm>
              <a:custGeom>
                <a:avLst/>
                <a:gdLst>
                  <a:gd name="connsiteX0" fmla="*/ 1393102 w 1393102"/>
                  <a:gd name="connsiteY0" fmla="*/ 199015 h 398029"/>
                  <a:gd name="connsiteX1" fmla="*/ 696551 w 1393102"/>
                  <a:gd name="connsiteY1" fmla="*/ 398029 h 398029"/>
                  <a:gd name="connsiteX2" fmla="*/ 0 w 1393102"/>
                  <a:gd name="connsiteY2" fmla="*/ 199015 h 398029"/>
                  <a:gd name="connsiteX3" fmla="*/ 696551 w 1393102"/>
                  <a:gd name="connsiteY3" fmla="*/ 0 h 398029"/>
                  <a:gd name="connsiteX4" fmla="*/ 1393102 w 1393102"/>
                  <a:gd name="connsiteY4" fmla="*/ 199015 h 398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398029">
                    <a:moveTo>
                      <a:pt x="1393102" y="199015"/>
                    </a:moveTo>
                    <a:cubicBezTo>
                      <a:pt x="1393102" y="308927"/>
                      <a:pt x="1081246" y="398029"/>
                      <a:pt x="696551" y="398029"/>
                    </a:cubicBezTo>
                    <a:cubicBezTo>
                      <a:pt x="311857" y="398029"/>
                      <a:pt x="0" y="308927"/>
                      <a:pt x="0" y="199015"/>
                    </a:cubicBezTo>
                    <a:cubicBezTo>
                      <a:pt x="0" y="89102"/>
                      <a:pt x="311857" y="0"/>
                      <a:pt x="696551" y="0"/>
                    </a:cubicBezTo>
                    <a:cubicBezTo>
                      <a:pt x="1081246" y="0"/>
                      <a:pt x="1393102" y="89102"/>
                      <a:pt x="1393102" y="19901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248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9C447EB2-5983-4A68-B798-F393E36FF7F8}"/>
                </a:ext>
              </a:extLst>
            </p:cNvPr>
            <p:cNvGrpSpPr/>
            <p:nvPr/>
          </p:nvGrpSpPr>
          <p:grpSpPr>
            <a:xfrm>
              <a:off x="2824157" y="3602422"/>
              <a:ext cx="1393102" cy="620825"/>
              <a:chOff x="2824157" y="3602422"/>
              <a:chExt cx="1393102" cy="620825"/>
            </a:xfrm>
          </p:grpSpPr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E583C181-1D07-41C4-91A4-C3BBB2E33B12}"/>
                  </a:ext>
                </a:extLst>
              </p:cNvPr>
              <p:cNvSpPr/>
              <p:nvPr/>
            </p:nvSpPr>
            <p:spPr>
              <a:xfrm>
                <a:off x="2824157" y="3814322"/>
                <a:ext cx="1393102" cy="408925"/>
              </a:xfrm>
              <a:custGeom>
                <a:avLst/>
                <a:gdLst>
                  <a:gd name="connsiteX0" fmla="*/ 0 w 1393102"/>
                  <a:gd name="connsiteY0" fmla="*/ 0 h 408925"/>
                  <a:gd name="connsiteX1" fmla="*/ 1393102 w 1393102"/>
                  <a:gd name="connsiteY1" fmla="*/ 0 h 408925"/>
                  <a:gd name="connsiteX2" fmla="*/ 1393102 w 1393102"/>
                  <a:gd name="connsiteY2" fmla="*/ 197025 h 408925"/>
                  <a:gd name="connsiteX3" fmla="*/ 696551 w 1393102"/>
                  <a:gd name="connsiteY3" fmla="*/ 408925 h 408925"/>
                  <a:gd name="connsiteX4" fmla="*/ 0 w 1393102"/>
                  <a:gd name="connsiteY4" fmla="*/ 197025 h 408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408925">
                    <a:moveTo>
                      <a:pt x="0" y="0"/>
                    </a:moveTo>
                    <a:lnTo>
                      <a:pt x="1393102" y="0"/>
                    </a:lnTo>
                    <a:lnTo>
                      <a:pt x="1393102" y="197025"/>
                    </a:lnTo>
                    <a:cubicBezTo>
                      <a:pt x="1393102" y="313570"/>
                      <a:pt x="1079654" y="408925"/>
                      <a:pt x="696551" y="408925"/>
                    </a:cubicBezTo>
                    <a:cubicBezTo>
                      <a:pt x="313448" y="408925"/>
                      <a:pt x="0" y="313570"/>
                      <a:pt x="0" y="19702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48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id="{EE494BCD-DF03-4784-833E-0E4FE0DE28CA}"/>
                  </a:ext>
                </a:extLst>
              </p:cNvPr>
              <p:cNvSpPr/>
              <p:nvPr/>
            </p:nvSpPr>
            <p:spPr>
              <a:xfrm>
                <a:off x="2824157" y="3602422"/>
                <a:ext cx="1393102" cy="423798"/>
              </a:xfrm>
              <a:custGeom>
                <a:avLst/>
                <a:gdLst>
                  <a:gd name="connsiteX0" fmla="*/ 1393102 w 1393102"/>
                  <a:gd name="connsiteY0" fmla="*/ 199015 h 398029"/>
                  <a:gd name="connsiteX1" fmla="*/ 696551 w 1393102"/>
                  <a:gd name="connsiteY1" fmla="*/ 398029 h 398029"/>
                  <a:gd name="connsiteX2" fmla="*/ 0 w 1393102"/>
                  <a:gd name="connsiteY2" fmla="*/ 199015 h 398029"/>
                  <a:gd name="connsiteX3" fmla="*/ 696551 w 1393102"/>
                  <a:gd name="connsiteY3" fmla="*/ 0 h 398029"/>
                  <a:gd name="connsiteX4" fmla="*/ 1393102 w 1393102"/>
                  <a:gd name="connsiteY4" fmla="*/ 199015 h 398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398029">
                    <a:moveTo>
                      <a:pt x="1393102" y="199015"/>
                    </a:moveTo>
                    <a:cubicBezTo>
                      <a:pt x="1393102" y="308927"/>
                      <a:pt x="1081246" y="398029"/>
                      <a:pt x="696551" y="398029"/>
                    </a:cubicBezTo>
                    <a:cubicBezTo>
                      <a:pt x="311857" y="398029"/>
                      <a:pt x="0" y="308927"/>
                      <a:pt x="0" y="199015"/>
                    </a:cubicBezTo>
                    <a:cubicBezTo>
                      <a:pt x="0" y="89102"/>
                      <a:pt x="311857" y="0"/>
                      <a:pt x="696551" y="0"/>
                    </a:cubicBezTo>
                    <a:cubicBezTo>
                      <a:pt x="1081246" y="0"/>
                      <a:pt x="1393102" y="89102"/>
                      <a:pt x="1393102" y="19901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248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pic>
          <p:nvPicPr>
            <p:cNvPr id="105" name="Graphic 104" descr="Dollar">
              <a:extLst>
                <a:ext uri="{FF2B5EF4-FFF2-40B4-BE49-F238E27FC236}">
                  <a16:creationId xmlns:a16="http://schemas.microsoft.com/office/drawing/2014/main" id="{4959198A-05BA-4DC6-8043-D37F7474434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3063508" y="3658009"/>
              <a:ext cx="914400" cy="311150"/>
            </a:xfrm>
            <a:prstGeom prst="rect">
              <a:avLst/>
            </a:prstGeom>
          </p:spPr>
        </p:pic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CD25CBF8-3D5C-49BA-B4AB-A13B3365002B}"/>
              </a:ext>
            </a:extLst>
          </p:cNvPr>
          <p:cNvGrpSpPr/>
          <p:nvPr/>
        </p:nvGrpSpPr>
        <p:grpSpPr>
          <a:xfrm>
            <a:off x="8909799" y="2870268"/>
            <a:ext cx="705936" cy="590728"/>
            <a:chOff x="2824157" y="3602422"/>
            <a:chExt cx="1393102" cy="1165749"/>
          </a:xfrm>
        </p:grpSpPr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8D25DFC5-9AFA-48F4-BD60-E0597A7ABCC6}"/>
                </a:ext>
              </a:extLst>
            </p:cNvPr>
            <p:cNvGrpSpPr/>
            <p:nvPr/>
          </p:nvGrpSpPr>
          <p:grpSpPr>
            <a:xfrm>
              <a:off x="2824157" y="4147346"/>
              <a:ext cx="1393102" cy="620825"/>
              <a:chOff x="2824157" y="3602422"/>
              <a:chExt cx="1393102" cy="620825"/>
            </a:xfrm>
          </p:grpSpPr>
          <p:sp>
            <p:nvSpPr>
              <p:cNvPr id="123" name="Freeform: Shape 122">
                <a:extLst>
                  <a:ext uri="{FF2B5EF4-FFF2-40B4-BE49-F238E27FC236}">
                    <a16:creationId xmlns:a16="http://schemas.microsoft.com/office/drawing/2014/main" id="{1DF9F76C-8C1F-47C9-86BD-0C4818B9B375}"/>
                  </a:ext>
                </a:extLst>
              </p:cNvPr>
              <p:cNvSpPr/>
              <p:nvPr/>
            </p:nvSpPr>
            <p:spPr>
              <a:xfrm>
                <a:off x="2824157" y="3814322"/>
                <a:ext cx="1393102" cy="408925"/>
              </a:xfrm>
              <a:custGeom>
                <a:avLst/>
                <a:gdLst>
                  <a:gd name="connsiteX0" fmla="*/ 0 w 1393102"/>
                  <a:gd name="connsiteY0" fmla="*/ 0 h 408925"/>
                  <a:gd name="connsiteX1" fmla="*/ 1393102 w 1393102"/>
                  <a:gd name="connsiteY1" fmla="*/ 0 h 408925"/>
                  <a:gd name="connsiteX2" fmla="*/ 1393102 w 1393102"/>
                  <a:gd name="connsiteY2" fmla="*/ 197025 h 408925"/>
                  <a:gd name="connsiteX3" fmla="*/ 696551 w 1393102"/>
                  <a:gd name="connsiteY3" fmla="*/ 408925 h 408925"/>
                  <a:gd name="connsiteX4" fmla="*/ 0 w 1393102"/>
                  <a:gd name="connsiteY4" fmla="*/ 197025 h 408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408925">
                    <a:moveTo>
                      <a:pt x="0" y="0"/>
                    </a:moveTo>
                    <a:lnTo>
                      <a:pt x="1393102" y="0"/>
                    </a:lnTo>
                    <a:lnTo>
                      <a:pt x="1393102" y="197025"/>
                    </a:lnTo>
                    <a:cubicBezTo>
                      <a:pt x="1393102" y="313570"/>
                      <a:pt x="1079654" y="408925"/>
                      <a:pt x="696551" y="408925"/>
                    </a:cubicBezTo>
                    <a:cubicBezTo>
                      <a:pt x="313448" y="408925"/>
                      <a:pt x="0" y="313570"/>
                      <a:pt x="0" y="19702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48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id="{A1D57757-B868-4417-B50D-5EAF59F5EF1F}"/>
                  </a:ext>
                </a:extLst>
              </p:cNvPr>
              <p:cNvSpPr/>
              <p:nvPr/>
            </p:nvSpPr>
            <p:spPr>
              <a:xfrm>
                <a:off x="2824157" y="3602422"/>
                <a:ext cx="1393102" cy="423798"/>
              </a:xfrm>
              <a:custGeom>
                <a:avLst/>
                <a:gdLst>
                  <a:gd name="connsiteX0" fmla="*/ 1393102 w 1393102"/>
                  <a:gd name="connsiteY0" fmla="*/ 199015 h 398029"/>
                  <a:gd name="connsiteX1" fmla="*/ 696551 w 1393102"/>
                  <a:gd name="connsiteY1" fmla="*/ 398029 h 398029"/>
                  <a:gd name="connsiteX2" fmla="*/ 0 w 1393102"/>
                  <a:gd name="connsiteY2" fmla="*/ 199015 h 398029"/>
                  <a:gd name="connsiteX3" fmla="*/ 696551 w 1393102"/>
                  <a:gd name="connsiteY3" fmla="*/ 0 h 398029"/>
                  <a:gd name="connsiteX4" fmla="*/ 1393102 w 1393102"/>
                  <a:gd name="connsiteY4" fmla="*/ 199015 h 398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398029">
                    <a:moveTo>
                      <a:pt x="1393102" y="199015"/>
                    </a:moveTo>
                    <a:cubicBezTo>
                      <a:pt x="1393102" y="308927"/>
                      <a:pt x="1081246" y="398029"/>
                      <a:pt x="696551" y="398029"/>
                    </a:cubicBezTo>
                    <a:cubicBezTo>
                      <a:pt x="311857" y="398029"/>
                      <a:pt x="0" y="308927"/>
                      <a:pt x="0" y="199015"/>
                    </a:cubicBezTo>
                    <a:cubicBezTo>
                      <a:pt x="0" y="89102"/>
                      <a:pt x="311857" y="0"/>
                      <a:pt x="696551" y="0"/>
                    </a:cubicBezTo>
                    <a:cubicBezTo>
                      <a:pt x="1081246" y="0"/>
                      <a:pt x="1393102" y="89102"/>
                      <a:pt x="1393102" y="19901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248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42553B58-BD6E-44D4-966F-ABAEEE0DEB68}"/>
                </a:ext>
              </a:extLst>
            </p:cNvPr>
            <p:cNvGrpSpPr/>
            <p:nvPr/>
          </p:nvGrpSpPr>
          <p:grpSpPr>
            <a:xfrm>
              <a:off x="2824157" y="3874884"/>
              <a:ext cx="1393102" cy="620825"/>
              <a:chOff x="2824157" y="3602422"/>
              <a:chExt cx="1393102" cy="620825"/>
            </a:xfrm>
          </p:grpSpPr>
          <p:sp>
            <p:nvSpPr>
              <p:cNvPr id="121" name="Freeform: Shape 120">
                <a:extLst>
                  <a:ext uri="{FF2B5EF4-FFF2-40B4-BE49-F238E27FC236}">
                    <a16:creationId xmlns:a16="http://schemas.microsoft.com/office/drawing/2014/main" id="{A52A69C8-498D-45BE-8A83-5A45E5565684}"/>
                  </a:ext>
                </a:extLst>
              </p:cNvPr>
              <p:cNvSpPr/>
              <p:nvPr/>
            </p:nvSpPr>
            <p:spPr>
              <a:xfrm>
                <a:off x="2824157" y="3814322"/>
                <a:ext cx="1393102" cy="408925"/>
              </a:xfrm>
              <a:custGeom>
                <a:avLst/>
                <a:gdLst>
                  <a:gd name="connsiteX0" fmla="*/ 0 w 1393102"/>
                  <a:gd name="connsiteY0" fmla="*/ 0 h 408925"/>
                  <a:gd name="connsiteX1" fmla="*/ 1393102 w 1393102"/>
                  <a:gd name="connsiteY1" fmla="*/ 0 h 408925"/>
                  <a:gd name="connsiteX2" fmla="*/ 1393102 w 1393102"/>
                  <a:gd name="connsiteY2" fmla="*/ 197025 h 408925"/>
                  <a:gd name="connsiteX3" fmla="*/ 696551 w 1393102"/>
                  <a:gd name="connsiteY3" fmla="*/ 408925 h 408925"/>
                  <a:gd name="connsiteX4" fmla="*/ 0 w 1393102"/>
                  <a:gd name="connsiteY4" fmla="*/ 197025 h 408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408925">
                    <a:moveTo>
                      <a:pt x="0" y="0"/>
                    </a:moveTo>
                    <a:lnTo>
                      <a:pt x="1393102" y="0"/>
                    </a:lnTo>
                    <a:lnTo>
                      <a:pt x="1393102" y="197025"/>
                    </a:lnTo>
                    <a:cubicBezTo>
                      <a:pt x="1393102" y="313570"/>
                      <a:pt x="1079654" y="408925"/>
                      <a:pt x="696551" y="408925"/>
                    </a:cubicBezTo>
                    <a:cubicBezTo>
                      <a:pt x="313448" y="408925"/>
                      <a:pt x="0" y="313570"/>
                      <a:pt x="0" y="19702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48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:a16="http://schemas.microsoft.com/office/drawing/2014/main" id="{59EA218C-F858-49F9-8A3D-9931249951AC}"/>
                  </a:ext>
                </a:extLst>
              </p:cNvPr>
              <p:cNvSpPr/>
              <p:nvPr/>
            </p:nvSpPr>
            <p:spPr>
              <a:xfrm>
                <a:off x="2824157" y="3602422"/>
                <a:ext cx="1393102" cy="423798"/>
              </a:xfrm>
              <a:custGeom>
                <a:avLst/>
                <a:gdLst>
                  <a:gd name="connsiteX0" fmla="*/ 1393102 w 1393102"/>
                  <a:gd name="connsiteY0" fmla="*/ 199015 h 398029"/>
                  <a:gd name="connsiteX1" fmla="*/ 696551 w 1393102"/>
                  <a:gd name="connsiteY1" fmla="*/ 398029 h 398029"/>
                  <a:gd name="connsiteX2" fmla="*/ 0 w 1393102"/>
                  <a:gd name="connsiteY2" fmla="*/ 199015 h 398029"/>
                  <a:gd name="connsiteX3" fmla="*/ 696551 w 1393102"/>
                  <a:gd name="connsiteY3" fmla="*/ 0 h 398029"/>
                  <a:gd name="connsiteX4" fmla="*/ 1393102 w 1393102"/>
                  <a:gd name="connsiteY4" fmla="*/ 199015 h 398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398029">
                    <a:moveTo>
                      <a:pt x="1393102" y="199015"/>
                    </a:moveTo>
                    <a:cubicBezTo>
                      <a:pt x="1393102" y="308927"/>
                      <a:pt x="1081246" y="398029"/>
                      <a:pt x="696551" y="398029"/>
                    </a:cubicBezTo>
                    <a:cubicBezTo>
                      <a:pt x="311857" y="398029"/>
                      <a:pt x="0" y="308927"/>
                      <a:pt x="0" y="199015"/>
                    </a:cubicBezTo>
                    <a:cubicBezTo>
                      <a:pt x="0" y="89102"/>
                      <a:pt x="311857" y="0"/>
                      <a:pt x="696551" y="0"/>
                    </a:cubicBezTo>
                    <a:cubicBezTo>
                      <a:pt x="1081246" y="0"/>
                      <a:pt x="1393102" y="89102"/>
                      <a:pt x="1393102" y="19901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248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D17B3C1F-DA3B-4E13-8840-FFF719D5868D}"/>
                </a:ext>
              </a:extLst>
            </p:cNvPr>
            <p:cNvGrpSpPr/>
            <p:nvPr/>
          </p:nvGrpSpPr>
          <p:grpSpPr>
            <a:xfrm>
              <a:off x="2824157" y="3602422"/>
              <a:ext cx="1393102" cy="620825"/>
              <a:chOff x="2824157" y="3602422"/>
              <a:chExt cx="1393102" cy="620825"/>
            </a:xfrm>
          </p:grpSpPr>
          <p:sp>
            <p:nvSpPr>
              <p:cNvPr id="119" name="Freeform: Shape 118">
                <a:extLst>
                  <a:ext uri="{FF2B5EF4-FFF2-40B4-BE49-F238E27FC236}">
                    <a16:creationId xmlns:a16="http://schemas.microsoft.com/office/drawing/2014/main" id="{276FA7A1-8685-4F16-8968-29BDE1FB5215}"/>
                  </a:ext>
                </a:extLst>
              </p:cNvPr>
              <p:cNvSpPr/>
              <p:nvPr/>
            </p:nvSpPr>
            <p:spPr>
              <a:xfrm>
                <a:off x="2824157" y="3814322"/>
                <a:ext cx="1393102" cy="408925"/>
              </a:xfrm>
              <a:custGeom>
                <a:avLst/>
                <a:gdLst>
                  <a:gd name="connsiteX0" fmla="*/ 0 w 1393102"/>
                  <a:gd name="connsiteY0" fmla="*/ 0 h 408925"/>
                  <a:gd name="connsiteX1" fmla="*/ 1393102 w 1393102"/>
                  <a:gd name="connsiteY1" fmla="*/ 0 h 408925"/>
                  <a:gd name="connsiteX2" fmla="*/ 1393102 w 1393102"/>
                  <a:gd name="connsiteY2" fmla="*/ 197025 h 408925"/>
                  <a:gd name="connsiteX3" fmla="*/ 696551 w 1393102"/>
                  <a:gd name="connsiteY3" fmla="*/ 408925 h 408925"/>
                  <a:gd name="connsiteX4" fmla="*/ 0 w 1393102"/>
                  <a:gd name="connsiteY4" fmla="*/ 197025 h 408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408925">
                    <a:moveTo>
                      <a:pt x="0" y="0"/>
                    </a:moveTo>
                    <a:lnTo>
                      <a:pt x="1393102" y="0"/>
                    </a:lnTo>
                    <a:lnTo>
                      <a:pt x="1393102" y="197025"/>
                    </a:lnTo>
                    <a:cubicBezTo>
                      <a:pt x="1393102" y="313570"/>
                      <a:pt x="1079654" y="408925"/>
                      <a:pt x="696551" y="408925"/>
                    </a:cubicBezTo>
                    <a:cubicBezTo>
                      <a:pt x="313448" y="408925"/>
                      <a:pt x="0" y="313570"/>
                      <a:pt x="0" y="19702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48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0" name="Freeform: Shape 119">
                <a:extLst>
                  <a:ext uri="{FF2B5EF4-FFF2-40B4-BE49-F238E27FC236}">
                    <a16:creationId xmlns:a16="http://schemas.microsoft.com/office/drawing/2014/main" id="{B0A65B6D-1ED0-4714-9C10-2D8316AE67BB}"/>
                  </a:ext>
                </a:extLst>
              </p:cNvPr>
              <p:cNvSpPr/>
              <p:nvPr/>
            </p:nvSpPr>
            <p:spPr>
              <a:xfrm>
                <a:off x="2824157" y="3602422"/>
                <a:ext cx="1393102" cy="423798"/>
              </a:xfrm>
              <a:custGeom>
                <a:avLst/>
                <a:gdLst>
                  <a:gd name="connsiteX0" fmla="*/ 1393102 w 1393102"/>
                  <a:gd name="connsiteY0" fmla="*/ 199015 h 398029"/>
                  <a:gd name="connsiteX1" fmla="*/ 696551 w 1393102"/>
                  <a:gd name="connsiteY1" fmla="*/ 398029 h 398029"/>
                  <a:gd name="connsiteX2" fmla="*/ 0 w 1393102"/>
                  <a:gd name="connsiteY2" fmla="*/ 199015 h 398029"/>
                  <a:gd name="connsiteX3" fmla="*/ 696551 w 1393102"/>
                  <a:gd name="connsiteY3" fmla="*/ 0 h 398029"/>
                  <a:gd name="connsiteX4" fmla="*/ 1393102 w 1393102"/>
                  <a:gd name="connsiteY4" fmla="*/ 199015 h 398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398029">
                    <a:moveTo>
                      <a:pt x="1393102" y="199015"/>
                    </a:moveTo>
                    <a:cubicBezTo>
                      <a:pt x="1393102" y="308927"/>
                      <a:pt x="1081246" y="398029"/>
                      <a:pt x="696551" y="398029"/>
                    </a:cubicBezTo>
                    <a:cubicBezTo>
                      <a:pt x="311857" y="398029"/>
                      <a:pt x="0" y="308927"/>
                      <a:pt x="0" y="199015"/>
                    </a:cubicBezTo>
                    <a:cubicBezTo>
                      <a:pt x="0" y="89102"/>
                      <a:pt x="311857" y="0"/>
                      <a:pt x="696551" y="0"/>
                    </a:cubicBezTo>
                    <a:cubicBezTo>
                      <a:pt x="1081246" y="0"/>
                      <a:pt x="1393102" y="89102"/>
                      <a:pt x="1393102" y="19901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248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pic>
          <p:nvPicPr>
            <p:cNvPr id="118" name="Graphic 117" descr="Dollar">
              <a:extLst>
                <a:ext uri="{FF2B5EF4-FFF2-40B4-BE49-F238E27FC236}">
                  <a16:creationId xmlns:a16="http://schemas.microsoft.com/office/drawing/2014/main" id="{959DC1CA-965A-400D-9ACA-4566D03ADEE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3063508" y="3658009"/>
              <a:ext cx="914400" cy="311150"/>
            </a:xfrm>
            <a:prstGeom prst="rect">
              <a:avLst/>
            </a:prstGeom>
          </p:spPr>
        </p:pic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8E733B1B-8652-44DD-A69F-7E38B46DDE5E}"/>
              </a:ext>
            </a:extLst>
          </p:cNvPr>
          <p:cNvGrpSpPr/>
          <p:nvPr/>
        </p:nvGrpSpPr>
        <p:grpSpPr>
          <a:xfrm>
            <a:off x="10520250" y="1966470"/>
            <a:ext cx="705936" cy="452661"/>
            <a:chOff x="2824157" y="3602422"/>
            <a:chExt cx="1393102" cy="893287"/>
          </a:xfrm>
        </p:grpSpPr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001B283B-871A-4A02-AB1C-2B9CF88D7E40}"/>
                </a:ext>
              </a:extLst>
            </p:cNvPr>
            <p:cNvGrpSpPr/>
            <p:nvPr/>
          </p:nvGrpSpPr>
          <p:grpSpPr>
            <a:xfrm>
              <a:off x="2824157" y="3874884"/>
              <a:ext cx="1393102" cy="620825"/>
              <a:chOff x="2824157" y="3602422"/>
              <a:chExt cx="1393102" cy="620825"/>
            </a:xfrm>
          </p:grpSpPr>
          <p:sp>
            <p:nvSpPr>
              <p:cNvPr id="131" name="Freeform: Shape 130">
                <a:extLst>
                  <a:ext uri="{FF2B5EF4-FFF2-40B4-BE49-F238E27FC236}">
                    <a16:creationId xmlns:a16="http://schemas.microsoft.com/office/drawing/2014/main" id="{7102A79A-7012-4DF9-AB4F-641CFCA8DE62}"/>
                  </a:ext>
                </a:extLst>
              </p:cNvPr>
              <p:cNvSpPr/>
              <p:nvPr/>
            </p:nvSpPr>
            <p:spPr>
              <a:xfrm>
                <a:off x="2824157" y="3814322"/>
                <a:ext cx="1393102" cy="408925"/>
              </a:xfrm>
              <a:custGeom>
                <a:avLst/>
                <a:gdLst>
                  <a:gd name="connsiteX0" fmla="*/ 0 w 1393102"/>
                  <a:gd name="connsiteY0" fmla="*/ 0 h 408925"/>
                  <a:gd name="connsiteX1" fmla="*/ 1393102 w 1393102"/>
                  <a:gd name="connsiteY1" fmla="*/ 0 h 408925"/>
                  <a:gd name="connsiteX2" fmla="*/ 1393102 w 1393102"/>
                  <a:gd name="connsiteY2" fmla="*/ 197025 h 408925"/>
                  <a:gd name="connsiteX3" fmla="*/ 696551 w 1393102"/>
                  <a:gd name="connsiteY3" fmla="*/ 408925 h 408925"/>
                  <a:gd name="connsiteX4" fmla="*/ 0 w 1393102"/>
                  <a:gd name="connsiteY4" fmla="*/ 197025 h 408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408925">
                    <a:moveTo>
                      <a:pt x="0" y="0"/>
                    </a:moveTo>
                    <a:lnTo>
                      <a:pt x="1393102" y="0"/>
                    </a:lnTo>
                    <a:lnTo>
                      <a:pt x="1393102" y="197025"/>
                    </a:lnTo>
                    <a:cubicBezTo>
                      <a:pt x="1393102" y="313570"/>
                      <a:pt x="1079654" y="408925"/>
                      <a:pt x="696551" y="408925"/>
                    </a:cubicBezTo>
                    <a:cubicBezTo>
                      <a:pt x="313448" y="408925"/>
                      <a:pt x="0" y="313570"/>
                      <a:pt x="0" y="19702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48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2" name="Freeform: Shape 131">
                <a:extLst>
                  <a:ext uri="{FF2B5EF4-FFF2-40B4-BE49-F238E27FC236}">
                    <a16:creationId xmlns:a16="http://schemas.microsoft.com/office/drawing/2014/main" id="{BE69D710-185A-429D-B1E6-8E9FEE92A7F1}"/>
                  </a:ext>
                </a:extLst>
              </p:cNvPr>
              <p:cNvSpPr/>
              <p:nvPr/>
            </p:nvSpPr>
            <p:spPr>
              <a:xfrm>
                <a:off x="2824157" y="3602422"/>
                <a:ext cx="1393102" cy="423798"/>
              </a:xfrm>
              <a:custGeom>
                <a:avLst/>
                <a:gdLst>
                  <a:gd name="connsiteX0" fmla="*/ 1393102 w 1393102"/>
                  <a:gd name="connsiteY0" fmla="*/ 199015 h 398029"/>
                  <a:gd name="connsiteX1" fmla="*/ 696551 w 1393102"/>
                  <a:gd name="connsiteY1" fmla="*/ 398029 h 398029"/>
                  <a:gd name="connsiteX2" fmla="*/ 0 w 1393102"/>
                  <a:gd name="connsiteY2" fmla="*/ 199015 h 398029"/>
                  <a:gd name="connsiteX3" fmla="*/ 696551 w 1393102"/>
                  <a:gd name="connsiteY3" fmla="*/ 0 h 398029"/>
                  <a:gd name="connsiteX4" fmla="*/ 1393102 w 1393102"/>
                  <a:gd name="connsiteY4" fmla="*/ 199015 h 398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398029">
                    <a:moveTo>
                      <a:pt x="1393102" y="199015"/>
                    </a:moveTo>
                    <a:cubicBezTo>
                      <a:pt x="1393102" y="308927"/>
                      <a:pt x="1081246" y="398029"/>
                      <a:pt x="696551" y="398029"/>
                    </a:cubicBezTo>
                    <a:cubicBezTo>
                      <a:pt x="311857" y="398029"/>
                      <a:pt x="0" y="308927"/>
                      <a:pt x="0" y="199015"/>
                    </a:cubicBezTo>
                    <a:cubicBezTo>
                      <a:pt x="0" y="89102"/>
                      <a:pt x="311857" y="0"/>
                      <a:pt x="696551" y="0"/>
                    </a:cubicBezTo>
                    <a:cubicBezTo>
                      <a:pt x="1081246" y="0"/>
                      <a:pt x="1393102" y="89102"/>
                      <a:pt x="1393102" y="19901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248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415BFB22-CABC-4272-A810-6A9A0D16DA99}"/>
                </a:ext>
              </a:extLst>
            </p:cNvPr>
            <p:cNvGrpSpPr/>
            <p:nvPr/>
          </p:nvGrpSpPr>
          <p:grpSpPr>
            <a:xfrm>
              <a:off x="2824157" y="3602422"/>
              <a:ext cx="1393102" cy="620825"/>
              <a:chOff x="2824157" y="3602422"/>
              <a:chExt cx="1393102" cy="620825"/>
            </a:xfrm>
          </p:grpSpPr>
          <p:sp>
            <p:nvSpPr>
              <p:cNvPr id="129" name="Freeform: Shape 128">
                <a:extLst>
                  <a:ext uri="{FF2B5EF4-FFF2-40B4-BE49-F238E27FC236}">
                    <a16:creationId xmlns:a16="http://schemas.microsoft.com/office/drawing/2014/main" id="{1D35F57A-1501-4E0B-BF4B-61004D0BFDBA}"/>
                  </a:ext>
                </a:extLst>
              </p:cNvPr>
              <p:cNvSpPr/>
              <p:nvPr/>
            </p:nvSpPr>
            <p:spPr>
              <a:xfrm>
                <a:off x="2824157" y="3814322"/>
                <a:ext cx="1393102" cy="408925"/>
              </a:xfrm>
              <a:custGeom>
                <a:avLst/>
                <a:gdLst>
                  <a:gd name="connsiteX0" fmla="*/ 0 w 1393102"/>
                  <a:gd name="connsiteY0" fmla="*/ 0 h 408925"/>
                  <a:gd name="connsiteX1" fmla="*/ 1393102 w 1393102"/>
                  <a:gd name="connsiteY1" fmla="*/ 0 h 408925"/>
                  <a:gd name="connsiteX2" fmla="*/ 1393102 w 1393102"/>
                  <a:gd name="connsiteY2" fmla="*/ 197025 h 408925"/>
                  <a:gd name="connsiteX3" fmla="*/ 696551 w 1393102"/>
                  <a:gd name="connsiteY3" fmla="*/ 408925 h 408925"/>
                  <a:gd name="connsiteX4" fmla="*/ 0 w 1393102"/>
                  <a:gd name="connsiteY4" fmla="*/ 197025 h 408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408925">
                    <a:moveTo>
                      <a:pt x="0" y="0"/>
                    </a:moveTo>
                    <a:lnTo>
                      <a:pt x="1393102" y="0"/>
                    </a:lnTo>
                    <a:lnTo>
                      <a:pt x="1393102" y="197025"/>
                    </a:lnTo>
                    <a:cubicBezTo>
                      <a:pt x="1393102" y="313570"/>
                      <a:pt x="1079654" y="408925"/>
                      <a:pt x="696551" y="408925"/>
                    </a:cubicBezTo>
                    <a:cubicBezTo>
                      <a:pt x="313448" y="408925"/>
                      <a:pt x="0" y="313570"/>
                      <a:pt x="0" y="19702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48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0" name="Freeform: Shape 129">
                <a:extLst>
                  <a:ext uri="{FF2B5EF4-FFF2-40B4-BE49-F238E27FC236}">
                    <a16:creationId xmlns:a16="http://schemas.microsoft.com/office/drawing/2014/main" id="{DB2D4DDF-A137-4F65-9F9A-1B8C25B1621B}"/>
                  </a:ext>
                </a:extLst>
              </p:cNvPr>
              <p:cNvSpPr/>
              <p:nvPr/>
            </p:nvSpPr>
            <p:spPr>
              <a:xfrm>
                <a:off x="2824157" y="3602422"/>
                <a:ext cx="1393102" cy="423798"/>
              </a:xfrm>
              <a:custGeom>
                <a:avLst/>
                <a:gdLst>
                  <a:gd name="connsiteX0" fmla="*/ 1393102 w 1393102"/>
                  <a:gd name="connsiteY0" fmla="*/ 199015 h 398029"/>
                  <a:gd name="connsiteX1" fmla="*/ 696551 w 1393102"/>
                  <a:gd name="connsiteY1" fmla="*/ 398029 h 398029"/>
                  <a:gd name="connsiteX2" fmla="*/ 0 w 1393102"/>
                  <a:gd name="connsiteY2" fmla="*/ 199015 h 398029"/>
                  <a:gd name="connsiteX3" fmla="*/ 696551 w 1393102"/>
                  <a:gd name="connsiteY3" fmla="*/ 0 h 398029"/>
                  <a:gd name="connsiteX4" fmla="*/ 1393102 w 1393102"/>
                  <a:gd name="connsiteY4" fmla="*/ 199015 h 398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398029">
                    <a:moveTo>
                      <a:pt x="1393102" y="199015"/>
                    </a:moveTo>
                    <a:cubicBezTo>
                      <a:pt x="1393102" y="308927"/>
                      <a:pt x="1081246" y="398029"/>
                      <a:pt x="696551" y="398029"/>
                    </a:cubicBezTo>
                    <a:cubicBezTo>
                      <a:pt x="311857" y="398029"/>
                      <a:pt x="0" y="308927"/>
                      <a:pt x="0" y="199015"/>
                    </a:cubicBezTo>
                    <a:cubicBezTo>
                      <a:pt x="0" y="89102"/>
                      <a:pt x="311857" y="0"/>
                      <a:pt x="696551" y="0"/>
                    </a:cubicBezTo>
                    <a:cubicBezTo>
                      <a:pt x="1081246" y="0"/>
                      <a:pt x="1393102" y="89102"/>
                      <a:pt x="1393102" y="19901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248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pic>
          <p:nvPicPr>
            <p:cNvPr id="128" name="Graphic 127" descr="Dollar">
              <a:extLst>
                <a:ext uri="{FF2B5EF4-FFF2-40B4-BE49-F238E27FC236}">
                  <a16:creationId xmlns:a16="http://schemas.microsoft.com/office/drawing/2014/main" id="{30AB7328-4091-431E-99CA-69D0163199E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3063508" y="3658009"/>
              <a:ext cx="914400" cy="311150"/>
            </a:xfrm>
            <a:prstGeom prst="rect">
              <a:avLst/>
            </a:prstGeom>
          </p:spPr>
        </p:pic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38C352F7-D5DB-4727-B032-9066912D08D8}"/>
              </a:ext>
            </a:extLst>
          </p:cNvPr>
          <p:cNvGrpSpPr/>
          <p:nvPr/>
        </p:nvGrpSpPr>
        <p:grpSpPr>
          <a:xfrm>
            <a:off x="10520250" y="3146401"/>
            <a:ext cx="705936" cy="314595"/>
            <a:chOff x="2824157" y="3602422"/>
            <a:chExt cx="1393102" cy="620825"/>
          </a:xfrm>
        </p:grpSpPr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F6BFA139-4159-47D0-852D-0716B85EBE50}"/>
                </a:ext>
              </a:extLst>
            </p:cNvPr>
            <p:cNvGrpSpPr/>
            <p:nvPr/>
          </p:nvGrpSpPr>
          <p:grpSpPr>
            <a:xfrm>
              <a:off x="2824157" y="3602422"/>
              <a:ext cx="1393102" cy="620825"/>
              <a:chOff x="2824157" y="3602422"/>
              <a:chExt cx="1393102" cy="620825"/>
            </a:xfrm>
          </p:grpSpPr>
          <p:sp>
            <p:nvSpPr>
              <p:cNvPr id="136" name="Freeform: Shape 135">
                <a:extLst>
                  <a:ext uri="{FF2B5EF4-FFF2-40B4-BE49-F238E27FC236}">
                    <a16:creationId xmlns:a16="http://schemas.microsoft.com/office/drawing/2014/main" id="{AED62B11-513F-4CA7-9C8E-563EF4B80B9F}"/>
                  </a:ext>
                </a:extLst>
              </p:cNvPr>
              <p:cNvSpPr/>
              <p:nvPr/>
            </p:nvSpPr>
            <p:spPr>
              <a:xfrm>
                <a:off x="2824157" y="3814322"/>
                <a:ext cx="1393102" cy="408925"/>
              </a:xfrm>
              <a:custGeom>
                <a:avLst/>
                <a:gdLst>
                  <a:gd name="connsiteX0" fmla="*/ 0 w 1393102"/>
                  <a:gd name="connsiteY0" fmla="*/ 0 h 408925"/>
                  <a:gd name="connsiteX1" fmla="*/ 1393102 w 1393102"/>
                  <a:gd name="connsiteY1" fmla="*/ 0 h 408925"/>
                  <a:gd name="connsiteX2" fmla="*/ 1393102 w 1393102"/>
                  <a:gd name="connsiteY2" fmla="*/ 197025 h 408925"/>
                  <a:gd name="connsiteX3" fmla="*/ 696551 w 1393102"/>
                  <a:gd name="connsiteY3" fmla="*/ 408925 h 408925"/>
                  <a:gd name="connsiteX4" fmla="*/ 0 w 1393102"/>
                  <a:gd name="connsiteY4" fmla="*/ 197025 h 408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408925">
                    <a:moveTo>
                      <a:pt x="0" y="0"/>
                    </a:moveTo>
                    <a:lnTo>
                      <a:pt x="1393102" y="0"/>
                    </a:lnTo>
                    <a:lnTo>
                      <a:pt x="1393102" y="197025"/>
                    </a:lnTo>
                    <a:cubicBezTo>
                      <a:pt x="1393102" y="313570"/>
                      <a:pt x="1079654" y="408925"/>
                      <a:pt x="696551" y="408925"/>
                    </a:cubicBezTo>
                    <a:cubicBezTo>
                      <a:pt x="313448" y="408925"/>
                      <a:pt x="0" y="313570"/>
                      <a:pt x="0" y="19702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48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7" name="Freeform: Shape 136">
                <a:extLst>
                  <a:ext uri="{FF2B5EF4-FFF2-40B4-BE49-F238E27FC236}">
                    <a16:creationId xmlns:a16="http://schemas.microsoft.com/office/drawing/2014/main" id="{B43F15EF-43CB-4C27-A1F3-96F9425221B2}"/>
                  </a:ext>
                </a:extLst>
              </p:cNvPr>
              <p:cNvSpPr/>
              <p:nvPr/>
            </p:nvSpPr>
            <p:spPr>
              <a:xfrm>
                <a:off x="2824157" y="3602422"/>
                <a:ext cx="1393102" cy="423798"/>
              </a:xfrm>
              <a:custGeom>
                <a:avLst/>
                <a:gdLst>
                  <a:gd name="connsiteX0" fmla="*/ 1393102 w 1393102"/>
                  <a:gd name="connsiteY0" fmla="*/ 199015 h 398029"/>
                  <a:gd name="connsiteX1" fmla="*/ 696551 w 1393102"/>
                  <a:gd name="connsiteY1" fmla="*/ 398029 h 398029"/>
                  <a:gd name="connsiteX2" fmla="*/ 0 w 1393102"/>
                  <a:gd name="connsiteY2" fmla="*/ 199015 h 398029"/>
                  <a:gd name="connsiteX3" fmla="*/ 696551 w 1393102"/>
                  <a:gd name="connsiteY3" fmla="*/ 0 h 398029"/>
                  <a:gd name="connsiteX4" fmla="*/ 1393102 w 1393102"/>
                  <a:gd name="connsiteY4" fmla="*/ 199015 h 398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398029">
                    <a:moveTo>
                      <a:pt x="1393102" y="199015"/>
                    </a:moveTo>
                    <a:cubicBezTo>
                      <a:pt x="1393102" y="308927"/>
                      <a:pt x="1081246" y="398029"/>
                      <a:pt x="696551" y="398029"/>
                    </a:cubicBezTo>
                    <a:cubicBezTo>
                      <a:pt x="311857" y="398029"/>
                      <a:pt x="0" y="308927"/>
                      <a:pt x="0" y="199015"/>
                    </a:cubicBezTo>
                    <a:cubicBezTo>
                      <a:pt x="0" y="89102"/>
                      <a:pt x="311857" y="0"/>
                      <a:pt x="696551" y="0"/>
                    </a:cubicBezTo>
                    <a:cubicBezTo>
                      <a:pt x="1081246" y="0"/>
                      <a:pt x="1393102" y="89102"/>
                      <a:pt x="1393102" y="19901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248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pic>
          <p:nvPicPr>
            <p:cNvPr id="135" name="Graphic 134" descr="Dollar">
              <a:extLst>
                <a:ext uri="{FF2B5EF4-FFF2-40B4-BE49-F238E27FC236}">
                  <a16:creationId xmlns:a16="http://schemas.microsoft.com/office/drawing/2014/main" id="{40BBBE06-3EE4-4A34-821C-ADC7E07ED6F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3063508" y="3658009"/>
              <a:ext cx="914400" cy="311150"/>
            </a:xfrm>
            <a:prstGeom prst="rect">
              <a:avLst/>
            </a:prstGeom>
          </p:spPr>
        </p:pic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id="{28E33C6B-93C6-431A-A2DA-FA5D8326F0C3}"/>
              </a:ext>
            </a:extLst>
          </p:cNvPr>
          <p:cNvSpPr txBox="1"/>
          <p:nvPr/>
        </p:nvSpPr>
        <p:spPr>
          <a:xfrm>
            <a:off x="8909799" y="1041540"/>
            <a:ext cx="881332" cy="400110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2000" b="1" dirty="0"/>
              <a:t>Income</a:t>
            </a:r>
          </a:p>
        </p:txBody>
      </p: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8EFB2FD9-6331-499F-8CE5-26777C9FFA67}"/>
              </a:ext>
            </a:extLst>
          </p:cNvPr>
          <p:cNvCxnSpPr>
            <a:cxnSpLocks/>
          </p:cNvCxnSpPr>
          <p:nvPr/>
        </p:nvCxnSpPr>
        <p:spPr>
          <a:xfrm>
            <a:off x="8909799" y="1444909"/>
            <a:ext cx="22750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id="{F9C88976-CD73-448B-BD47-1BB60E9D7E7A}"/>
              </a:ext>
            </a:extLst>
          </p:cNvPr>
          <p:cNvSpPr txBox="1"/>
          <p:nvPr/>
        </p:nvSpPr>
        <p:spPr>
          <a:xfrm>
            <a:off x="9667202" y="2049316"/>
            <a:ext cx="491481" cy="369332"/>
          </a:xfrm>
          <a:prstGeom prst="rect">
            <a:avLst/>
          </a:prstGeom>
          <a:noFill/>
        </p:spPr>
        <p:txBody>
          <a:bodyPr wrap="none" rIns="0" rtlCol="0">
            <a:spAutoFit/>
          </a:bodyPr>
          <a:lstStyle/>
          <a:p>
            <a:pPr algn="r"/>
            <a:r>
              <a:rPr lang="en-US" b="1" dirty="0"/>
              <a:t>72%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AEFA568D-FEF4-414A-BC5D-E7D986273CB8}"/>
              </a:ext>
            </a:extLst>
          </p:cNvPr>
          <p:cNvSpPr txBox="1"/>
          <p:nvPr/>
        </p:nvSpPr>
        <p:spPr>
          <a:xfrm>
            <a:off x="9667202" y="3099799"/>
            <a:ext cx="491481" cy="369332"/>
          </a:xfrm>
          <a:prstGeom prst="rect">
            <a:avLst/>
          </a:prstGeom>
          <a:noFill/>
        </p:spPr>
        <p:txBody>
          <a:bodyPr wrap="none" rIns="0" rtlCol="0">
            <a:spAutoFit/>
          </a:bodyPr>
          <a:lstStyle/>
          <a:p>
            <a:pPr algn="r"/>
            <a:r>
              <a:rPr lang="en-US" b="1" dirty="0"/>
              <a:t>70%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46B95233-3218-4B92-8271-193246E536D0}"/>
              </a:ext>
            </a:extLst>
          </p:cNvPr>
          <p:cNvSpPr txBox="1"/>
          <p:nvPr/>
        </p:nvSpPr>
        <p:spPr>
          <a:xfrm>
            <a:off x="9053415" y="2433202"/>
            <a:ext cx="418704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dirty="0"/>
              <a:t>&gt;75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0084404D-9053-486C-9B64-7942CB012688}"/>
              </a:ext>
            </a:extLst>
          </p:cNvPr>
          <p:cNvSpPr txBox="1"/>
          <p:nvPr/>
        </p:nvSpPr>
        <p:spPr>
          <a:xfrm>
            <a:off x="8990097" y="3469864"/>
            <a:ext cx="545342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dirty="0"/>
              <a:t>51-75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68C4CA4F-6AA0-4377-952D-01307EA5B8F1}"/>
              </a:ext>
            </a:extLst>
          </p:cNvPr>
          <p:cNvSpPr txBox="1"/>
          <p:nvPr/>
        </p:nvSpPr>
        <p:spPr>
          <a:xfrm>
            <a:off x="10600548" y="2461911"/>
            <a:ext cx="545342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dirty="0"/>
              <a:t>50-30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9216D37B-0D7A-4D5C-ACB9-D51E387AAA7A}"/>
              </a:ext>
            </a:extLst>
          </p:cNvPr>
          <p:cNvSpPr txBox="1"/>
          <p:nvPr/>
        </p:nvSpPr>
        <p:spPr>
          <a:xfrm>
            <a:off x="10663866" y="3466371"/>
            <a:ext cx="418705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dirty="0"/>
              <a:t>&lt;29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8DEAC784-7C3A-4C44-AECE-ADA48A6B113E}"/>
              </a:ext>
            </a:extLst>
          </p:cNvPr>
          <p:cNvSpPr txBox="1"/>
          <p:nvPr/>
        </p:nvSpPr>
        <p:spPr>
          <a:xfrm>
            <a:off x="11286437" y="3099799"/>
            <a:ext cx="491481" cy="369332"/>
          </a:xfrm>
          <a:prstGeom prst="rect">
            <a:avLst/>
          </a:prstGeom>
          <a:noFill/>
        </p:spPr>
        <p:txBody>
          <a:bodyPr wrap="none" rIns="0" rtlCol="0">
            <a:spAutoFit/>
          </a:bodyPr>
          <a:lstStyle/>
          <a:p>
            <a:pPr algn="r"/>
            <a:r>
              <a:rPr lang="en-US" b="1" dirty="0"/>
              <a:t>50%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77FF5A1F-E8A2-4AB2-8AFC-FFD15F5AFD24}"/>
              </a:ext>
            </a:extLst>
          </p:cNvPr>
          <p:cNvSpPr txBox="1"/>
          <p:nvPr/>
        </p:nvSpPr>
        <p:spPr>
          <a:xfrm>
            <a:off x="11286437" y="2049316"/>
            <a:ext cx="491481" cy="369332"/>
          </a:xfrm>
          <a:prstGeom prst="rect">
            <a:avLst/>
          </a:prstGeom>
          <a:noFill/>
        </p:spPr>
        <p:txBody>
          <a:bodyPr wrap="none" rIns="0" rtlCol="0">
            <a:spAutoFit/>
          </a:bodyPr>
          <a:lstStyle/>
          <a:p>
            <a:pPr algn="r"/>
            <a:r>
              <a:rPr lang="en-US" b="1" dirty="0"/>
              <a:t>68%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2CC5E0FB-210E-4122-A6DF-9BCFD747D108}"/>
              </a:ext>
            </a:extLst>
          </p:cNvPr>
          <p:cNvSpPr/>
          <p:nvPr/>
        </p:nvSpPr>
        <p:spPr>
          <a:xfrm>
            <a:off x="246803" y="5515345"/>
            <a:ext cx="135072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1200" dirty="0"/>
              <a:t>Bachelor's or Advanced Degree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8512C806-1AB0-4CB5-B78D-1B2D585AD191}"/>
              </a:ext>
            </a:extLst>
          </p:cNvPr>
          <p:cNvSpPr/>
          <p:nvPr/>
        </p:nvSpPr>
        <p:spPr>
          <a:xfrm>
            <a:off x="246803" y="5095790"/>
            <a:ext cx="1350721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1200" dirty="0"/>
              <a:t>Some college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637E0ACD-FB64-4525-AEB9-B1046436A938}"/>
              </a:ext>
            </a:extLst>
          </p:cNvPr>
          <p:cNvSpPr/>
          <p:nvPr/>
        </p:nvSpPr>
        <p:spPr>
          <a:xfrm>
            <a:off x="246803" y="4491570"/>
            <a:ext cx="135072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1200" dirty="0"/>
              <a:t>High school degree or less	</a:t>
            </a:r>
          </a:p>
        </p:txBody>
      </p:sp>
    </p:spTree>
    <p:extLst>
      <p:ext uri="{BB962C8B-B14F-4D97-AF65-F5344CB8AC3E}">
        <p14:creationId xmlns:p14="http://schemas.microsoft.com/office/powerpoint/2010/main" val="1043274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Demographic Snapshot – Slide Template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EAB4837-8E89-4029-8EC3-126B89938492}"/>
              </a:ext>
            </a:extLst>
          </p:cNvPr>
          <p:cNvSpPr txBox="1"/>
          <p:nvPr/>
        </p:nvSpPr>
        <p:spPr>
          <a:xfrm>
            <a:off x="374024" y="1044930"/>
            <a:ext cx="882614" cy="400110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Gender</a:t>
            </a:r>
          </a:p>
        </p:txBody>
      </p:sp>
      <p:graphicFrame>
        <p:nvGraphicFramePr>
          <p:cNvPr id="34" name="Chart 33">
            <a:extLst>
              <a:ext uri="{FF2B5EF4-FFF2-40B4-BE49-F238E27FC236}">
                <a16:creationId xmlns:a16="http://schemas.microsoft.com/office/drawing/2014/main" id="{519D9D39-93D5-476A-9927-4A674C5035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98257664"/>
              </p:ext>
            </p:extLst>
          </p:nvPr>
        </p:nvGraphicFramePr>
        <p:xfrm>
          <a:off x="170013" y="1569643"/>
          <a:ext cx="182880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5" name="Chart 34">
            <a:extLst>
              <a:ext uri="{FF2B5EF4-FFF2-40B4-BE49-F238E27FC236}">
                <a16:creationId xmlns:a16="http://schemas.microsoft.com/office/drawing/2014/main" id="{42359A05-5A1A-4EA5-9ABB-3772E320E0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7199254"/>
              </p:ext>
            </p:extLst>
          </p:nvPr>
        </p:nvGraphicFramePr>
        <p:xfrm>
          <a:off x="2478085" y="1569643"/>
          <a:ext cx="182880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D89D9A4-FA59-4FC3-BFAC-FF7A8EDA6635}"/>
              </a:ext>
            </a:extLst>
          </p:cNvPr>
          <p:cNvCxnSpPr>
            <a:cxnSpLocks/>
          </p:cNvCxnSpPr>
          <p:nvPr/>
        </p:nvCxnSpPr>
        <p:spPr>
          <a:xfrm flipH="1">
            <a:off x="1384807" y="1984340"/>
            <a:ext cx="1044053" cy="0"/>
          </a:xfrm>
          <a:prstGeom prst="straightConnector1">
            <a:avLst/>
          </a:prstGeom>
          <a:ln>
            <a:solidFill>
              <a:schemeClr val="tx1"/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D3CAA5FE-6716-4905-B86C-198295C65972}"/>
              </a:ext>
            </a:extLst>
          </p:cNvPr>
          <p:cNvSpPr txBox="1"/>
          <p:nvPr/>
        </p:nvSpPr>
        <p:spPr>
          <a:xfrm>
            <a:off x="1937380" y="1615008"/>
            <a:ext cx="491480" cy="369332"/>
          </a:xfrm>
          <a:prstGeom prst="rect">
            <a:avLst/>
          </a:prstGeom>
          <a:noFill/>
        </p:spPr>
        <p:txBody>
          <a:bodyPr wrap="none" rIns="0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25%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738AC8D-81EF-494B-B466-189A66368C0F}"/>
              </a:ext>
            </a:extLst>
          </p:cNvPr>
          <p:cNvCxnSpPr>
            <a:cxnSpLocks/>
          </p:cNvCxnSpPr>
          <p:nvPr/>
        </p:nvCxnSpPr>
        <p:spPr>
          <a:xfrm flipH="1">
            <a:off x="3772221" y="1984339"/>
            <a:ext cx="1044053" cy="0"/>
          </a:xfrm>
          <a:prstGeom prst="straightConnector1">
            <a:avLst/>
          </a:prstGeom>
          <a:ln>
            <a:solidFill>
              <a:schemeClr val="tx1"/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4A6AD85A-479E-496C-A92B-1E7FA7E9BD0D}"/>
              </a:ext>
            </a:extLst>
          </p:cNvPr>
          <p:cNvSpPr txBox="1"/>
          <p:nvPr/>
        </p:nvSpPr>
        <p:spPr>
          <a:xfrm>
            <a:off x="4324794" y="1615007"/>
            <a:ext cx="491480" cy="369332"/>
          </a:xfrm>
          <a:prstGeom prst="rect">
            <a:avLst/>
          </a:prstGeom>
          <a:noFill/>
        </p:spPr>
        <p:txBody>
          <a:bodyPr wrap="none" rIns="0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35%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D6886B2-DB01-4D64-ACE2-395AC28A04CB}"/>
              </a:ext>
            </a:extLst>
          </p:cNvPr>
          <p:cNvSpPr txBox="1"/>
          <p:nvPr/>
        </p:nvSpPr>
        <p:spPr>
          <a:xfrm>
            <a:off x="847809" y="2342912"/>
            <a:ext cx="473206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75000"/>
                  </a:schemeClr>
                </a:solidFill>
              </a:rPr>
              <a:t>Men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1BD0792-CC07-40FC-A294-275624236903}"/>
              </a:ext>
            </a:extLst>
          </p:cNvPr>
          <p:cNvSpPr txBox="1"/>
          <p:nvPr/>
        </p:nvSpPr>
        <p:spPr>
          <a:xfrm>
            <a:off x="3054123" y="2342912"/>
            <a:ext cx="676724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75000"/>
                  </a:schemeClr>
                </a:solidFill>
              </a:rPr>
              <a:t>Women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A522219-7732-40B0-BA31-EC98DCD57B3B}"/>
              </a:ext>
            </a:extLst>
          </p:cNvPr>
          <p:cNvCxnSpPr>
            <a:cxnSpLocks/>
          </p:cNvCxnSpPr>
          <p:nvPr/>
        </p:nvCxnSpPr>
        <p:spPr>
          <a:xfrm>
            <a:off x="374024" y="1448299"/>
            <a:ext cx="444225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2CC2A292-352E-4E12-975D-F8F2FFF463CD}"/>
              </a:ext>
            </a:extLst>
          </p:cNvPr>
          <p:cNvSpPr txBox="1"/>
          <p:nvPr/>
        </p:nvSpPr>
        <p:spPr>
          <a:xfrm>
            <a:off x="374024" y="3749397"/>
            <a:ext cx="1145891" cy="400110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Education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98A3AEE-7BFC-4A2D-AFBF-63952A0BB3F6}"/>
              </a:ext>
            </a:extLst>
          </p:cNvPr>
          <p:cNvCxnSpPr>
            <a:cxnSpLocks/>
          </p:cNvCxnSpPr>
          <p:nvPr/>
        </p:nvCxnSpPr>
        <p:spPr>
          <a:xfrm>
            <a:off x="374024" y="4152766"/>
            <a:ext cx="381402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5" name="Chart 74">
            <a:extLst>
              <a:ext uri="{FF2B5EF4-FFF2-40B4-BE49-F238E27FC236}">
                <a16:creationId xmlns:a16="http://schemas.microsoft.com/office/drawing/2014/main" id="{0423C3C9-C33B-4F93-8E75-5D5FC9FFAD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52477089"/>
              </p:ext>
            </p:extLst>
          </p:nvPr>
        </p:nvGraphicFramePr>
        <p:xfrm>
          <a:off x="5803366" y="1402229"/>
          <a:ext cx="2743200" cy="2259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6" name="Chart 75">
            <a:extLst>
              <a:ext uri="{FF2B5EF4-FFF2-40B4-BE49-F238E27FC236}">
                <a16:creationId xmlns:a16="http://schemas.microsoft.com/office/drawing/2014/main" id="{26AEC5E4-F147-4642-9EDD-34995C39AA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34898325"/>
              </p:ext>
            </p:extLst>
          </p:nvPr>
        </p:nvGraphicFramePr>
        <p:xfrm>
          <a:off x="5095554" y="4358016"/>
          <a:ext cx="182880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77" name="Chart 76">
            <a:extLst>
              <a:ext uri="{FF2B5EF4-FFF2-40B4-BE49-F238E27FC236}">
                <a16:creationId xmlns:a16="http://schemas.microsoft.com/office/drawing/2014/main" id="{123ABDCA-4D4D-43A7-B36D-D5CCE1DA6B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9821625"/>
              </p:ext>
            </p:extLst>
          </p:nvPr>
        </p:nvGraphicFramePr>
        <p:xfrm>
          <a:off x="7033715" y="4358016"/>
          <a:ext cx="182880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78" name="Chart 77">
            <a:extLst>
              <a:ext uri="{FF2B5EF4-FFF2-40B4-BE49-F238E27FC236}">
                <a16:creationId xmlns:a16="http://schemas.microsoft.com/office/drawing/2014/main" id="{C41AAE9B-7BC8-4557-BFAB-5A598FFD70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2498944"/>
              </p:ext>
            </p:extLst>
          </p:nvPr>
        </p:nvGraphicFramePr>
        <p:xfrm>
          <a:off x="8971876" y="4358016"/>
          <a:ext cx="182880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6D4546DC-9DC2-4B73-A7D5-87CA8D8E880E}"/>
              </a:ext>
            </a:extLst>
          </p:cNvPr>
          <p:cNvCxnSpPr>
            <a:cxnSpLocks/>
          </p:cNvCxnSpPr>
          <p:nvPr/>
        </p:nvCxnSpPr>
        <p:spPr>
          <a:xfrm flipH="1">
            <a:off x="6251741" y="4710332"/>
            <a:ext cx="1044053" cy="0"/>
          </a:xfrm>
          <a:prstGeom prst="straightConnector1">
            <a:avLst/>
          </a:prstGeom>
          <a:ln>
            <a:solidFill>
              <a:schemeClr val="tx1"/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E6078285-5FFA-4640-AB12-20912275C542}"/>
              </a:ext>
            </a:extLst>
          </p:cNvPr>
          <p:cNvSpPr txBox="1"/>
          <p:nvPr/>
        </p:nvSpPr>
        <p:spPr>
          <a:xfrm>
            <a:off x="6804314" y="4341000"/>
            <a:ext cx="491480" cy="369332"/>
          </a:xfrm>
          <a:prstGeom prst="rect">
            <a:avLst/>
          </a:prstGeom>
          <a:noFill/>
        </p:spPr>
        <p:txBody>
          <a:bodyPr wrap="none" rIns="0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85%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F5CF50DD-1EB5-4592-8815-1CA78CF92813}"/>
              </a:ext>
            </a:extLst>
          </p:cNvPr>
          <p:cNvCxnSpPr>
            <a:cxnSpLocks/>
          </p:cNvCxnSpPr>
          <p:nvPr/>
        </p:nvCxnSpPr>
        <p:spPr>
          <a:xfrm flipH="1">
            <a:off x="8104421" y="4710332"/>
            <a:ext cx="1044053" cy="0"/>
          </a:xfrm>
          <a:prstGeom prst="straightConnector1">
            <a:avLst/>
          </a:prstGeom>
          <a:ln>
            <a:solidFill>
              <a:schemeClr val="tx1"/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3EB335AC-7188-4599-AF6A-2FFB2C4D4B5E}"/>
              </a:ext>
            </a:extLst>
          </p:cNvPr>
          <p:cNvSpPr txBox="1"/>
          <p:nvPr/>
        </p:nvSpPr>
        <p:spPr>
          <a:xfrm>
            <a:off x="8656993" y="4341000"/>
            <a:ext cx="491481" cy="369332"/>
          </a:xfrm>
          <a:prstGeom prst="rect">
            <a:avLst/>
          </a:prstGeom>
          <a:noFill/>
        </p:spPr>
        <p:txBody>
          <a:bodyPr wrap="none" rIns="0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80%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9803DA6D-707A-430C-AF9F-966F98223A34}"/>
              </a:ext>
            </a:extLst>
          </p:cNvPr>
          <p:cNvCxnSpPr>
            <a:cxnSpLocks/>
          </p:cNvCxnSpPr>
          <p:nvPr/>
        </p:nvCxnSpPr>
        <p:spPr>
          <a:xfrm flipH="1">
            <a:off x="10151772" y="4712671"/>
            <a:ext cx="1044053" cy="0"/>
          </a:xfrm>
          <a:prstGeom prst="straightConnector1">
            <a:avLst/>
          </a:prstGeom>
          <a:ln>
            <a:solidFill>
              <a:schemeClr val="tx1"/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54C9AAF0-D5A0-408D-81FC-41C8615C8B89}"/>
              </a:ext>
            </a:extLst>
          </p:cNvPr>
          <p:cNvSpPr txBox="1"/>
          <p:nvPr/>
        </p:nvSpPr>
        <p:spPr>
          <a:xfrm>
            <a:off x="10704344" y="4343339"/>
            <a:ext cx="491481" cy="369332"/>
          </a:xfrm>
          <a:prstGeom prst="rect">
            <a:avLst/>
          </a:prstGeom>
          <a:noFill/>
        </p:spPr>
        <p:txBody>
          <a:bodyPr wrap="none" rIns="0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70%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8A452A9-AF73-434E-BFCE-07ED84FD967A}"/>
              </a:ext>
            </a:extLst>
          </p:cNvPr>
          <p:cNvSpPr txBox="1"/>
          <p:nvPr/>
        </p:nvSpPr>
        <p:spPr>
          <a:xfrm>
            <a:off x="5724459" y="5133914"/>
            <a:ext cx="570990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75000"/>
                  </a:schemeClr>
                </a:solidFill>
              </a:rPr>
              <a:t>Urban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FD41D71-C08E-410F-B736-13E360F18186}"/>
              </a:ext>
            </a:extLst>
          </p:cNvPr>
          <p:cNvSpPr txBox="1"/>
          <p:nvPr/>
        </p:nvSpPr>
        <p:spPr>
          <a:xfrm>
            <a:off x="7553761" y="5133915"/>
            <a:ext cx="782587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75000"/>
                  </a:schemeClr>
                </a:solidFill>
              </a:rPr>
              <a:t>Suburban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FB926EB7-0907-445D-8D19-980DF23373AF}"/>
              </a:ext>
            </a:extLst>
          </p:cNvPr>
          <p:cNvSpPr txBox="1"/>
          <p:nvPr/>
        </p:nvSpPr>
        <p:spPr>
          <a:xfrm>
            <a:off x="9626685" y="5133914"/>
            <a:ext cx="506934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75000"/>
                  </a:schemeClr>
                </a:solidFill>
              </a:rPr>
              <a:t>Rural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82318C2-9F29-491D-9CFA-1ECF4D8256F9}"/>
              </a:ext>
            </a:extLst>
          </p:cNvPr>
          <p:cNvSpPr txBox="1"/>
          <p:nvPr/>
        </p:nvSpPr>
        <p:spPr>
          <a:xfrm>
            <a:off x="5299856" y="3749397"/>
            <a:ext cx="995785" cy="400110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Location</a:t>
            </a:r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5BBE9D98-73AB-4800-BCCD-35B293229433}"/>
              </a:ext>
            </a:extLst>
          </p:cNvPr>
          <p:cNvCxnSpPr>
            <a:cxnSpLocks/>
          </p:cNvCxnSpPr>
          <p:nvPr/>
        </p:nvCxnSpPr>
        <p:spPr>
          <a:xfrm>
            <a:off x="5299856" y="4152766"/>
            <a:ext cx="592055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53D7C627-5E9D-42AE-9157-B4F04D8E000F}"/>
              </a:ext>
            </a:extLst>
          </p:cNvPr>
          <p:cNvSpPr txBox="1"/>
          <p:nvPr/>
        </p:nvSpPr>
        <p:spPr>
          <a:xfrm>
            <a:off x="5299856" y="1041540"/>
            <a:ext cx="496739" cy="400110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Age</a:t>
            </a: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922B8300-E714-4411-ACEA-BBA74F6F63C1}"/>
              </a:ext>
            </a:extLst>
          </p:cNvPr>
          <p:cNvCxnSpPr>
            <a:cxnSpLocks/>
          </p:cNvCxnSpPr>
          <p:nvPr/>
        </p:nvCxnSpPr>
        <p:spPr>
          <a:xfrm>
            <a:off x="5299856" y="1444909"/>
            <a:ext cx="282915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132E0AA1-D3C7-42BA-BFA0-D04BABF78E22}"/>
              </a:ext>
            </a:extLst>
          </p:cNvPr>
          <p:cNvSpPr txBox="1"/>
          <p:nvPr/>
        </p:nvSpPr>
        <p:spPr>
          <a:xfrm>
            <a:off x="5258025" y="1635178"/>
            <a:ext cx="545342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200" dirty="0">
                <a:solidFill>
                  <a:schemeClr val="bg1">
                    <a:lumMod val="75000"/>
                  </a:schemeClr>
                </a:solidFill>
              </a:rPr>
              <a:t>18-24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66142A66-F566-408F-9225-7F810AF63A3E}"/>
              </a:ext>
            </a:extLst>
          </p:cNvPr>
          <p:cNvSpPr txBox="1"/>
          <p:nvPr/>
        </p:nvSpPr>
        <p:spPr>
          <a:xfrm>
            <a:off x="5258025" y="2142132"/>
            <a:ext cx="545342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200" dirty="0">
                <a:solidFill>
                  <a:schemeClr val="bg1">
                    <a:lumMod val="75000"/>
                  </a:schemeClr>
                </a:solidFill>
              </a:rPr>
              <a:t>25-44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671B4656-B52F-48B5-82C6-03F47E8CB2B4}"/>
              </a:ext>
            </a:extLst>
          </p:cNvPr>
          <p:cNvSpPr txBox="1"/>
          <p:nvPr/>
        </p:nvSpPr>
        <p:spPr>
          <a:xfrm>
            <a:off x="5258025" y="2649086"/>
            <a:ext cx="545342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200" dirty="0">
                <a:solidFill>
                  <a:schemeClr val="bg1">
                    <a:lumMod val="75000"/>
                  </a:schemeClr>
                </a:solidFill>
              </a:rPr>
              <a:t>45-64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34A71E77-0D7F-4853-BDD3-EFC77863D20D}"/>
              </a:ext>
            </a:extLst>
          </p:cNvPr>
          <p:cNvSpPr txBox="1"/>
          <p:nvPr/>
        </p:nvSpPr>
        <p:spPr>
          <a:xfrm>
            <a:off x="5384662" y="3156041"/>
            <a:ext cx="418705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200" dirty="0">
                <a:solidFill>
                  <a:schemeClr val="bg1">
                    <a:lumMod val="75000"/>
                  </a:schemeClr>
                </a:solidFill>
              </a:rPr>
              <a:t>65+</a:t>
            </a:r>
          </a:p>
        </p:txBody>
      </p:sp>
      <p:graphicFrame>
        <p:nvGraphicFramePr>
          <p:cNvPr id="96" name="Chart 95">
            <a:extLst>
              <a:ext uri="{FF2B5EF4-FFF2-40B4-BE49-F238E27FC236}">
                <a16:creationId xmlns:a16="http://schemas.microsoft.com/office/drawing/2014/main" id="{E0D121D2-2841-4ACF-BBBC-EC21563B99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6256043"/>
              </p:ext>
            </p:extLst>
          </p:nvPr>
        </p:nvGraphicFramePr>
        <p:xfrm>
          <a:off x="1563685" y="4320293"/>
          <a:ext cx="2743200" cy="1856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97" name="Rectangle 96">
            <a:extLst>
              <a:ext uri="{FF2B5EF4-FFF2-40B4-BE49-F238E27FC236}">
                <a16:creationId xmlns:a16="http://schemas.microsoft.com/office/drawing/2014/main" id="{43311B8B-2B6B-4192-B9C7-BDDF38A6A84F}"/>
              </a:ext>
            </a:extLst>
          </p:cNvPr>
          <p:cNvSpPr/>
          <p:nvPr/>
        </p:nvSpPr>
        <p:spPr>
          <a:xfrm>
            <a:off x="246803" y="5515345"/>
            <a:ext cx="135072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1200" dirty="0">
                <a:solidFill>
                  <a:schemeClr val="bg1">
                    <a:lumMod val="75000"/>
                  </a:schemeClr>
                </a:solidFill>
              </a:rPr>
              <a:t>Bachelor's or Advanced Degree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B2B76884-F059-48D2-82CE-CD4AAE9B98DE}"/>
              </a:ext>
            </a:extLst>
          </p:cNvPr>
          <p:cNvSpPr/>
          <p:nvPr/>
        </p:nvSpPr>
        <p:spPr>
          <a:xfrm>
            <a:off x="246803" y="5095790"/>
            <a:ext cx="1350721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1200" dirty="0">
                <a:solidFill>
                  <a:schemeClr val="bg1">
                    <a:lumMod val="75000"/>
                  </a:schemeClr>
                </a:solidFill>
              </a:rPr>
              <a:t>Some college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8424F152-730C-49D6-9730-C16A7E9137C2}"/>
              </a:ext>
            </a:extLst>
          </p:cNvPr>
          <p:cNvSpPr/>
          <p:nvPr/>
        </p:nvSpPr>
        <p:spPr>
          <a:xfrm>
            <a:off x="246803" y="4491570"/>
            <a:ext cx="135072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1200" dirty="0">
                <a:solidFill>
                  <a:schemeClr val="bg1">
                    <a:lumMod val="75000"/>
                  </a:schemeClr>
                </a:solidFill>
              </a:rPr>
              <a:t>High school degree or less	</a:t>
            </a:r>
          </a:p>
        </p:txBody>
      </p: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2F486A6C-E481-43E6-9F34-E05118E0D0F0}"/>
              </a:ext>
            </a:extLst>
          </p:cNvPr>
          <p:cNvGrpSpPr/>
          <p:nvPr/>
        </p:nvGrpSpPr>
        <p:grpSpPr>
          <a:xfrm>
            <a:off x="8909799" y="1690337"/>
            <a:ext cx="705936" cy="728794"/>
            <a:chOff x="2824157" y="3602422"/>
            <a:chExt cx="1393102" cy="1438211"/>
          </a:xfrm>
        </p:grpSpPr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901A5657-16E3-4E1F-91E1-3FAD620A3E08}"/>
                </a:ext>
              </a:extLst>
            </p:cNvPr>
            <p:cNvGrpSpPr/>
            <p:nvPr/>
          </p:nvGrpSpPr>
          <p:grpSpPr>
            <a:xfrm>
              <a:off x="2824157" y="4419808"/>
              <a:ext cx="1393102" cy="620825"/>
              <a:chOff x="2824157" y="3602422"/>
              <a:chExt cx="1393102" cy="620825"/>
            </a:xfrm>
          </p:grpSpPr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33B79F67-B32A-438C-90C0-06DCC42EB3DE}"/>
                  </a:ext>
                </a:extLst>
              </p:cNvPr>
              <p:cNvSpPr/>
              <p:nvPr/>
            </p:nvSpPr>
            <p:spPr>
              <a:xfrm>
                <a:off x="2824157" y="3814322"/>
                <a:ext cx="1393102" cy="408925"/>
              </a:xfrm>
              <a:custGeom>
                <a:avLst/>
                <a:gdLst>
                  <a:gd name="connsiteX0" fmla="*/ 0 w 1393102"/>
                  <a:gd name="connsiteY0" fmla="*/ 0 h 408925"/>
                  <a:gd name="connsiteX1" fmla="*/ 1393102 w 1393102"/>
                  <a:gd name="connsiteY1" fmla="*/ 0 h 408925"/>
                  <a:gd name="connsiteX2" fmla="*/ 1393102 w 1393102"/>
                  <a:gd name="connsiteY2" fmla="*/ 197025 h 408925"/>
                  <a:gd name="connsiteX3" fmla="*/ 696551 w 1393102"/>
                  <a:gd name="connsiteY3" fmla="*/ 408925 h 408925"/>
                  <a:gd name="connsiteX4" fmla="*/ 0 w 1393102"/>
                  <a:gd name="connsiteY4" fmla="*/ 197025 h 408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408925">
                    <a:moveTo>
                      <a:pt x="0" y="0"/>
                    </a:moveTo>
                    <a:lnTo>
                      <a:pt x="1393102" y="0"/>
                    </a:lnTo>
                    <a:lnTo>
                      <a:pt x="1393102" y="197025"/>
                    </a:lnTo>
                    <a:cubicBezTo>
                      <a:pt x="1393102" y="313570"/>
                      <a:pt x="1079654" y="408925"/>
                      <a:pt x="696551" y="408925"/>
                    </a:cubicBezTo>
                    <a:cubicBezTo>
                      <a:pt x="313448" y="408925"/>
                      <a:pt x="0" y="313570"/>
                      <a:pt x="0" y="19702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48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AD51F550-5974-403B-AB5A-92D07107EDA4}"/>
                  </a:ext>
                </a:extLst>
              </p:cNvPr>
              <p:cNvSpPr/>
              <p:nvPr/>
            </p:nvSpPr>
            <p:spPr>
              <a:xfrm>
                <a:off x="2824157" y="3602422"/>
                <a:ext cx="1393102" cy="423798"/>
              </a:xfrm>
              <a:custGeom>
                <a:avLst/>
                <a:gdLst>
                  <a:gd name="connsiteX0" fmla="*/ 1393102 w 1393102"/>
                  <a:gd name="connsiteY0" fmla="*/ 199015 h 398029"/>
                  <a:gd name="connsiteX1" fmla="*/ 696551 w 1393102"/>
                  <a:gd name="connsiteY1" fmla="*/ 398029 h 398029"/>
                  <a:gd name="connsiteX2" fmla="*/ 0 w 1393102"/>
                  <a:gd name="connsiteY2" fmla="*/ 199015 h 398029"/>
                  <a:gd name="connsiteX3" fmla="*/ 696551 w 1393102"/>
                  <a:gd name="connsiteY3" fmla="*/ 0 h 398029"/>
                  <a:gd name="connsiteX4" fmla="*/ 1393102 w 1393102"/>
                  <a:gd name="connsiteY4" fmla="*/ 199015 h 398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398029">
                    <a:moveTo>
                      <a:pt x="1393102" y="199015"/>
                    </a:moveTo>
                    <a:cubicBezTo>
                      <a:pt x="1393102" y="308927"/>
                      <a:pt x="1081246" y="398029"/>
                      <a:pt x="696551" y="398029"/>
                    </a:cubicBezTo>
                    <a:cubicBezTo>
                      <a:pt x="311857" y="398029"/>
                      <a:pt x="0" y="308927"/>
                      <a:pt x="0" y="199015"/>
                    </a:cubicBezTo>
                    <a:cubicBezTo>
                      <a:pt x="0" y="89102"/>
                      <a:pt x="311857" y="0"/>
                      <a:pt x="696551" y="0"/>
                    </a:cubicBezTo>
                    <a:cubicBezTo>
                      <a:pt x="1081246" y="0"/>
                      <a:pt x="1393102" y="89102"/>
                      <a:pt x="1393102" y="19901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248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02866B39-06A0-4D7F-B3E7-87AF182A1582}"/>
                </a:ext>
              </a:extLst>
            </p:cNvPr>
            <p:cNvGrpSpPr/>
            <p:nvPr/>
          </p:nvGrpSpPr>
          <p:grpSpPr>
            <a:xfrm>
              <a:off x="2824157" y="4147346"/>
              <a:ext cx="1393102" cy="620825"/>
              <a:chOff x="2824157" y="3602422"/>
              <a:chExt cx="1393102" cy="620825"/>
            </a:xfrm>
          </p:grpSpPr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31FE0CE4-29A9-4F14-B3F7-8355F5B51230}"/>
                  </a:ext>
                </a:extLst>
              </p:cNvPr>
              <p:cNvSpPr/>
              <p:nvPr/>
            </p:nvSpPr>
            <p:spPr>
              <a:xfrm>
                <a:off x="2824157" y="3814322"/>
                <a:ext cx="1393102" cy="408925"/>
              </a:xfrm>
              <a:custGeom>
                <a:avLst/>
                <a:gdLst>
                  <a:gd name="connsiteX0" fmla="*/ 0 w 1393102"/>
                  <a:gd name="connsiteY0" fmla="*/ 0 h 408925"/>
                  <a:gd name="connsiteX1" fmla="*/ 1393102 w 1393102"/>
                  <a:gd name="connsiteY1" fmla="*/ 0 h 408925"/>
                  <a:gd name="connsiteX2" fmla="*/ 1393102 w 1393102"/>
                  <a:gd name="connsiteY2" fmla="*/ 197025 h 408925"/>
                  <a:gd name="connsiteX3" fmla="*/ 696551 w 1393102"/>
                  <a:gd name="connsiteY3" fmla="*/ 408925 h 408925"/>
                  <a:gd name="connsiteX4" fmla="*/ 0 w 1393102"/>
                  <a:gd name="connsiteY4" fmla="*/ 197025 h 408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408925">
                    <a:moveTo>
                      <a:pt x="0" y="0"/>
                    </a:moveTo>
                    <a:lnTo>
                      <a:pt x="1393102" y="0"/>
                    </a:lnTo>
                    <a:lnTo>
                      <a:pt x="1393102" y="197025"/>
                    </a:lnTo>
                    <a:cubicBezTo>
                      <a:pt x="1393102" y="313570"/>
                      <a:pt x="1079654" y="408925"/>
                      <a:pt x="696551" y="408925"/>
                    </a:cubicBezTo>
                    <a:cubicBezTo>
                      <a:pt x="313448" y="408925"/>
                      <a:pt x="0" y="313570"/>
                      <a:pt x="0" y="19702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48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5A90E893-4C2E-4871-9958-B388F7FCE23D}"/>
                  </a:ext>
                </a:extLst>
              </p:cNvPr>
              <p:cNvSpPr/>
              <p:nvPr/>
            </p:nvSpPr>
            <p:spPr>
              <a:xfrm>
                <a:off x="2824157" y="3602422"/>
                <a:ext cx="1393102" cy="423798"/>
              </a:xfrm>
              <a:custGeom>
                <a:avLst/>
                <a:gdLst>
                  <a:gd name="connsiteX0" fmla="*/ 1393102 w 1393102"/>
                  <a:gd name="connsiteY0" fmla="*/ 199015 h 398029"/>
                  <a:gd name="connsiteX1" fmla="*/ 696551 w 1393102"/>
                  <a:gd name="connsiteY1" fmla="*/ 398029 h 398029"/>
                  <a:gd name="connsiteX2" fmla="*/ 0 w 1393102"/>
                  <a:gd name="connsiteY2" fmla="*/ 199015 h 398029"/>
                  <a:gd name="connsiteX3" fmla="*/ 696551 w 1393102"/>
                  <a:gd name="connsiteY3" fmla="*/ 0 h 398029"/>
                  <a:gd name="connsiteX4" fmla="*/ 1393102 w 1393102"/>
                  <a:gd name="connsiteY4" fmla="*/ 199015 h 398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398029">
                    <a:moveTo>
                      <a:pt x="1393102" y="199015"/>
                    </a:moveTo>
                    <a:cubicBezTo>
                      <a:pt x="1393102" y="308927"/>
                      <a:pt x="1081246" y="398029"/>
                      <a:pt x="696551" y="398029"/>
                    </a:cubicBezTo>
                    <a:cubicBezTo>
                      <a:pt x="311857" y="398029"/>
                      <a:pt x="0" y="308927"/>
                      <a:pt x="0" y="199015"/>
                    </a:cubicBezTo>
                    <a:cubicBezTo>
                      <a:pt x="0" y="89102"/>
                      <a:pt x="311857" y="0"/>
                      <a:pt x="696551" y="0"/>
                    </a:cubicBezTo>
                    <a:cubicBezTo>
                      <a:pt x="1081246" y="0"/>
                      <a:pt x="1393102" y="89102"/>
                      <a:pt x="1393102" y="19901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248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C4A9F961-1165-4B0A-8B7A-757BDAFCBBA0}"/>
                </a:ext>
              </a:extLst>
            </p:cNvPr>
            <p:cNvGrpSpPr/>
            <p:nvPr/>
          </p:nvGrpSpPr>
          <p:grpSpPr>
            <a:xfrm>
              <a:off x="2824157" y="3874884"/>
              <a:ext cx="1393102" cy="620825"/>
              <a:chOff x="2824157" y="3602422"/>
              <a:chExt cx="1393102" cy="620825"/>
            </a:xfrm>
          </p:grpSpPr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id="{6BE03038-82CD-407F-B256-EE3CE1C283E3}"/>
                  </a:ext>
                </a:extLst>
              </p:cNvPr>
              <p:cNvSpPr/>
              <p:nvPr/>
            </p:nvSpPr>
            <p:spPr>
              <a:xfrm>
                <a:off x="2824157" y="3814322"/>
                <a:ext cx="1393102" cy="408925"/>
              </a:xfrm>
              <a:custGeom>
                <a:avLst/>
                <a:gdLst>
                  <a:gd name="connsiteX0" fmla="*/ 0 w 1393102"/>
                  <a:gd name="connsiteY0" fmla="*/ 0 h 408925"/>
                  <a:gd name="connsiteX1" fmla="*/ 1393102 w 1393102"/>
                  <a:gd name="connsiteY1" fmla="*/ 0 h 408925"/>
                  <a:gd name="connsiteX2" fmla="*/ 1393102 w 1393102"/>
                  <a:gd name="connsiteY2" fmla="*/ 197025 h 408925"/>
                  <a:gd name="connsiteX3" fmla="*/ 696551 w 1393102"/>
                  <a:gd name="connsiteY3" fmla="*/ 408925 h 408925"/>
                  <a:gd name="connsiteX4" fmla="*/ 0 w 1393102"/>
                  <a:gd name="connsiteY4" fmla="*/ 197025 h 408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408925">
                    <a:moveTo>
                      <a:pt x="0" y="0"/>
                    </a:moveTo>
                    <a:lnTo>
                      <a:pt x="1393102" y="0"/>
                    </a:lnTo>
                    <a:lnTo>
                      <a:pt x="1393102" y="197025"/>
                    </a:lnTo>
                    <a:cubicBezTo>
                      <a:pt x="1393102" y="313570"/>
                      <a:pt x="1079654" y="408925"/>
                      <a:pt x="696551" y="408925"/>
                    </a:cubicBezTo>
                    <a:cubicBezTo>
                      <a:pt x="313448" y="408925"/>
                      <a:pt x="0" y="313570"/>
                      <a:pt x="0" y="19702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48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id="{276207EE-88BC-4206-A079-B635157F799F}"/>
                  </a:ext>
                </a:extLst>
              </p:cNvPr>
              <p:cNvSpPr/>
              <p:nvPr/>
            </p:nvSpPr>
            <p:spPr>
              <a:xfrm>
                <a:off x="2824157" y="3602422"/>
                <a:ext cx="1393102" cy="423798"/>
              </a:xfrm>
              <a:custGeom>
                <a:avLst/>
                <a:gdLst>
                  <a:gd name="connsiteX0" fmla="*/ 1393102 w 1393102"/>
                  <a:gd name="connsiteY0" fmla="*/ 199015 h 398029"/>
                  <a:gd name="connsiteX1" fmla="*/ 696551 w 1393102"/>
                  <a:gd name="connsiteY1" fmla="*/ 398029 h 398029"/>
                  <a:gd name="connsiteX2" fmla="*/ 0 w 1393102"/>
                  <a:gd name="connsiteY2" fmla="*/ 199015 h 398029"/>
                  <a:gd name="connsiteX3" fmla="*/ 696551 w 1393102"/>
                  <a:gd name="connsiteY3" fmla="*/ 0 h 398029"/>
                  <a:gd name="connsiteX4" fmla="*/ 1393102 w 1393102"/>
                  <a:gd name="connsiteY4" fmla="*/ 199015 h 398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398029">
                    <a:moveTo>
                      <a:pt x="1393102" y="199015"/>
                    </a:moveTo>
                    <a:cubicBezTo>
                      <a:pt x="1393102" y="308927"/>
                      <a:pt x="1081246" y="398029"/>
                      <a:pt x="696551" y="398029"/>
                    </a:cubicBezTo>
                    <a:cubicBezTo>
                      <a:pt x="311857" y="398029"/>
                      <a:pt x="0" y="308927"/>
                      <a:pt x="0" y="199015"/>
                    </a:cubicBezTo>
                    <a:cubicBezTo>
                      <a:pt x="0" y="89102"/>
                      <a:pt x="311857" y="0"/>
                      <a:pt x="696551" y="0"/>
                    </a:cubicBezTo>
                    <a:cubicBezTo>
                      <a:pt x="1081246" y="0"/>
                      <a:pt x="1393102" y="89102"/>
                      <a:pt x="1393102" y="19901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248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9C447EB2-5983-4A68-B798-F393E36FF7F8}"/>
                </a:ext>
              </a:extLst>
            </p:cNvPr>
            <p:cNvGrpSpPr/>
            <p:nvPr/>
          </p:nvGrpSpPr>
          <p:grpSpPr>
            <a:xfrm>
              <a:off x="2824157" y="3602422"/>
              <a:ext cx="1393102" cy="620825"/>
              <a:chOff x="2824157" y="3602422"/>
              <a:chExt cx="1393102" cy="620825"/>
            </a:xfrm>
          </p:grpSpPr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E583C181-1D07-41C4-91A4-C3BBB2E33B12}"/>
                  </a:ext>
                </a:extLst>
              </p:cNvPr>
              <p:cNvSpPr/>
              <p:nvPr/>
            </p:nvSpPr>
            <p:spPr>
              <a:xfrm>
                <a:off x="2824157" y="3814322"/>
                <a:ext cx="1393102" cy="408925"/>
              </a:xfrm>
              <a:custGeom>
                <a:avLst/>
                <a:gdLst>
                  <a:gd name="connsiteX0" fmla="*/ 0 w 1393102"/>
                  <a:gd name="connsiteY0" fmla="*/ 0 h 408925"/>
                  <a:gd name="connsiteX1" fmla="*/ 1393102 w 1393102"/>
                  <a:gd name="connsiteY1" fmla="*/ 0 h 408925"/>
                  <a:gd name="connsiteX2" fmla="*/ 1393102 w 1393102"/>
                  <a:gd name="connsiteY2" fmla="*/ 197025 h 408925"/>
                  <a:gd name="connsiteX3" fmla="*/ 696551 w 1393102"/>
                  <a:gd name="connsiteY3" fmla="*/ 408925 h 408925"/>
                  <a:gd name="connsiteX4" fmla="*/ 0 w 1393102"/>
                  <a:gd name="connsiteY4" fmla="*/ 197025 h 408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408925">
                    <a:moveTo>
                      <a:pt x="0" y="0"/>
                    </a:moveTo>
                    <a:lnTo>
                      <a:pt x="1393102" y="0"/>
                    </a:lnTo>
                    <a:lnTo>
                      <a:pt x="1393102" y="197025"/>
                    </a:lnTo>
                    <a:cubicBezTo>
                      <a:pt x="1393102" y="313570"/>
                      <a:pt x="1079654" y="408925"/>
                      <a:pt x="696551" y="408925"/>
                    </a:cubicBezTo>
                    <a:cubicBezTo>
                      <a:pt x="313448" y="408925"/>
                      <a:pt x="0" y="313570"/>
                      <a:pt x="0" y="19702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48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id="{EE494BCD-DF03-4784-833E-0E4FE0DE28CA}"/>
                  </a:ext>
                </a:extLst>
              </p:cNvPr>
              <p:cNvSpPr/>
              <p:nvPr/>
            </p:nvSpPr>
            <p:spPr>
              <a:xfrm>
                <a:off x="2824157" y="3602422"/>
                <a:ext cx="1393102" cy="423798"/>
              </a:xfrm>
              <a:custGeom>
                <a:avLst/>
                <a:gdLst>
                  <a:gd name="connsiteX0" fmla="*/ 1393102 w 1393102"/>
                  <a:gd name="connsiteY0" fmla="*/ 199015 h 398029"/>
                  <a:gd name="connsiteX1" fmla="*/ 696551 w 1393102"/>
                  <a:gd name="connsiteY1" fmla="*/ 398029 h 398029"/>
                  <a:gd name="connsiteX2" fmla="*/ 0 w 1393102"/>
                  <a:gd name="connsiteY2" fmla="*/ 199015 h 398029"/>
                  <a:gd name="connsiteX3" fmla="*/ 696551 w 1393102"/>
                  <a:gd name="connsiteY3" fmla="*/ 0 h 398029"/>
                  <a:gd name="connsiteX4" fmla="*/ 1393102 w 1393102"/>
                  <a:gd name="connsiteY4" fmla="*/ 199015 h 398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398029">
                    <a:moveTo>
                      <a:pt x="1393102" y="199015"/>
                    </a:moveTo>
                    <a:cubicBezTo>
                      <a:pt x="1393102" y="308927"/>
                      <a:pt x="1081246" y="398029"/>
                      <a:pt x="696551" y="398029"/>
                    </a:cubicBezTo>
                    <a:cubicBezTo>
                      <a:pt x="311857" y="398029"/>
                      <a:pt x="0" y="308927"/>
                      <a:pt x="0" y="199015"/>
                    </a:cubicBezTo>
                    <a:cubicBezTo>
                      <a:pt x="0" y="89102"/>
                      <a:pt x="311857" y="0"/>
                      <a:pt x="696551" y="0"/>
                    </a:cubicBezTo>
                    <a:cubicBezTo>
                      <a:pt x="1081246" y="0"/>
                      <a:pt x="1393102" y="89102"/>
                      <a:pt x="1393102" y="19901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248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pic>
          <p:nvPicPr>
            <p:cNvPr id="105" name="Graphic 104" descr="Dollar">
              <a:extLst>
                <a:ext uri="{FF2B5EF4-FFF2-40B4-BE49-F238E27FC236}">
                  <a16:creationId xmlns:a16="http://schemas.microsoft.com/office/drawing/2014/main" id="{4959198A-05BA-4DC6-8043-D37F7474434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3063508" y="3658009"/>
              <a:ext cx="914400" cy="311150"/>
            </a:xfrm>
            <a:prstGeom prst="rect">
              <a:avLst/>
            </a:prstGeom>
          </p:spPr>
        </p:pic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CD25CBF8-3D5C-49BA-B4AB-A13B3365002B}"/>
              </a:ext>
            </a:extLst>
          </p:cNvPr>
          <p:cNvGrpSpPr/>
          <p:nvPr/>
        </p:nvGrpSpPr>
        <p:grpSpPr>
          <a:xfrm>
            <a:off x="8909799" y="2870268"/>
            <a:ext cx="705936" cy="590728"/>
            <a:chOff x="2824157" y="3602422"/>
            <a:chExt cx="1393102" cy="1165749"/>
          </a:xfrm>
        </p:grpSpPr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8D25DFC5-9AFA-48F4-BD60-E0597A7ABCC6}"/>
                </a:ext>
              </a:extLst>
            </p:cNvPr>
            <p:cNvGrpSpPr/>
            <p:nvPr/>
          </p:nvGrpSpPr>
          <p:grpSpPr>
            <a:xfrm>
              <a:off x="2824157" y="4147346"/>
              <a:ext cx="1393102" cy="620825"/>
              <a:chOff x="2824157" y="3602422"/>
              <a:chExt cx="1393102" cy="620825"/>
            </a:xfrm>
          </p:grpSpPr>
          <p:sp>
            <p:nvSpPr>
              <p:cNvPr id="123" name="Freeform: Shape 122">
                <a:extLst>
                  <a:ext uri="{FF2B5EF4-FFF2-40B4-BE49-F238E27FC236}">
                    <a16:creationId xmlns:a16="http://schemas.microsoft.com/office/drawing/2014/main" id="{1DF9F76C-8C1F-47C9-86BD-0C4818B9B375}"/>
                  </a:ext>
                </a:extLst>
              </p:cNvPr>
              <p:cNvSpPr/>
              <p:nvPr/>
            </p:nvSpPr>
            <p:spPr>
              <a:xfrm>
                <a:off x="2824157" y="3814322"/>
                <a:ext cx="1393102" cy="408925"/>
              </a:xfrm>
              <a:custGeom>
                <a:avLst/>
                <a:gdLst>
                  <a:gd name="connsiteX0" fmla="*/ 0 w 1393102"/>
                  <a:gd name="connsiteY0" fmla="*/ 0 h 408925"/>
                  <a:gd name="connsiteX1" fmla="*/ 1393102 w 1393102"/>
                  <a:gd name="connsiteY1" fmla="*/ 0 h 408925"/>
                  <a:gd name="connsiteX2" fmla="*/ 1393102 w 1393102"/>
                  <a:gd name="connsiteY2" fmla="*/ 197025 h 408925"/>
                  <a:gd name="connsiteX3" fmla="*/ 696551 w 1393102"/>
                  <a:gd name="connsiteY3" fmla="*/ 408925 h 408925"/>
                  <a:gd name="connsiteX4" fmla="*/ 0 w 1393102"/>
                  <a:gd name="connsiteY4" fmla="*/ 197025 h 408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408925">
                    <a:moveTo>
                      <a:pt x="0" y="0"/>
                    </a:moveTo>
                    <a:lnTo>
                      <a:pt x="1393102" y="0"/>
                    </a:lnTo>
                    <a:lnTo>
                      <a:pt x="1393102" y="197025"/>
                    </a:lnTo>
                    <a:cubicBezTo>
                      <a:pt x="1393102" y="313570"/>
                      <a:pt x="1079654" y="408925"/>
                      <a:pt x="696551" y="408925"/>
                    </a:cubicBezTo>
                    <a:cubicBezTo>
                      <a:pt x="313448" y="408925"/>
                      <a:pt x="0" y="313570"/>
                      <a:pt x="0" y="19702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48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id="{A1D57757-B868-4417-B50D-5EAF59F5EF1F}"/>
                  </a:ext>
                </a:extLst>
              </p:cNvPr>
              <p:cNvSpPr/>
              <p:nvPr/>
            </p:nvSpPr>
            <p:spPr>
              <a:xfrm>
                <a:off x="2824157" y="3602422"/>
                <a:ext cx="1393102" cy="423798"/>
              </a:xfrm>
              <a:custGeom>
                <a:avLst/>
                <a:gdLst>
                  <a:gd name="connsiteX0" fmla="*/ 1393102 w 1393102"/>
                  <a:gd name="connsiteY0" fmla="*/ 199015 h 398029"/>
                  <a:gd name="connsiteX1" fmla="*/ 696551 w 1393102"/>
                  <a:gd name="connsiteY1" fmla="*/ 398029 h 398029"/>
                  <a:gd name="connsiteX2" fmla="*/ 0 w 1393102"/>
                  <a:gd name="connsiteY2" fmla="*/ 199015 h 398029"/>
                  <a:gd name="connsiteX3" fmla="*/ 696551 w 1393102"/>
                  <a:gd name="connsiteY3" fmla="*/ 0 h 398029"/>
                  <a:gd name="connsiteX4" fmla="*/ 1393102 w 1393102"/>
                  <a:gd name="connsiteY4" fmla="*/ 199015 h 398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398029">
                    <a:moveTo>
                      <a:pt x="1393102" y="199015"/>
                    </a:moveTo>
                    <a:cubicBezTo>
                      <a:pt x="1393102" y="308927"/>
                      <a:pt x="1081246" y="398029"/>
                      <a:pt x="696551" y="398029"/>
                    </a:cubicBezTo>
                    <a:cubicBezTo>
                      <a:pt x="311857" y="398029"/>
                      <a:pt x="0" y="308927"/>
                      <a:pt x="0" y="199015"/>
                    </a:cubicBezTo>
                    <a:cubicBezTo>
                      <a:pt x="0" y="89102"/>
                      <a:pt x="311857" y="0"/>
                      <a:pt x="696551" y="0"/>
                    </a:cubicBezTo>
                    <a:cubicBezTo>
                      <a:pt x="1081246" y="0"/>
                      <a:pt x="1393102" y="89102"/>
                      <a:pt x="1393102" y="19901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248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42553B58-BD6E-44D4-966F-ABAEEE0DEB68}"/>
                </a:ext>
              </a:extLst>
            </p:cNvPr>
            <p:cNvGrpSpPr/>
            <p:nvPr/>
          </p:nvGrpSpPr>
          <p:grpSpPr>
            <a:xfrm>
              <a:off x="2824157" y="3874884"/>
              <a:ext cx="1393102" cy="620825"/>
              <a:chOff x="2824157" y="3602422"/>
              <a:chExt cx="1393102" cy="620825"/>
            </a:xfrm>
          </p:grpSpPr>
          <p:sp>
            <p:nvSpPr>
              <p:cNvPr id="121" name="Freeform: Shape 120">
                <a:extLst>
                  <a:ext uri="{FF2B5EF4-FFF2-40B4-BE49-F238E27FC236}">
                    <a16:creationId xmlns:a16="http://schemas.microsoft.com/office/drawing/2014/main" id="{A52A69C8-498D-45BE-8A83-5A45E5565684}"/>
                  </a:ext>
                </a:extLst>
              </p:cNvPr>
              <p:cNvSpPr/>
              <p:nvPr/>
            </p:nvSpPr>
            <p:spPr>
              <a:xfrm>
                <a:off x="2824157" y="3814322"/>
                <a:ext cx="1393102" cy="408925"/>
              </a:xfrm>
              <a:custGeom>
                <a:avLst/>
                <a:gdLst>
                  <a:gd name="connsiteX0" fmla="*/ 0 w 1393102"/>
                  <a:gd name="connsiteY0" fmla="*/ 0 h 408925"/>
                  <a:gd name="connsiteX1" fmla="*/ 1393102 w 1393102"/>
                  <a:gd name="connsiteY1" fmla="*/ 0 h 408925"/>
                  <a:gd name="connsiteX2" fmla="*/ 1393102 w 1393102"/>
                  <a:gd name="connsiteY2" fmla="*/ 197025 h 408925"/>
                  <a:gd name="connsiteX3" fmla="*/ 696551 w 1393102"/>
                  <a:gd name="connsiteY3" fmla="*/ 408925 h 408925"/>
                  <a:gd name="connsiteX4" fmla="*/ 0 w 1393102"/>
                  <a:gd name="connsiteY4" fmla="*/ 197025 h 408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408925">
                    <a:moveTo>
                      <a:pt x="0" y="0"/>
                    </a:moveTo>
                    <a:lnTo>
                      <a:pt x="1393102" y="0"/>
                    </a:lnTo>
                    <a:lnTo>
                      <a:pt x="1393102" y="197025"/>
                    </a:lnTo>
                    <a:cubicBezTo>
                      <a:pt x="1393102" y="313570"/>
                      <a:pt x="1079654" y="408925"/>
                      <a:pt x="696551" y="408925"/>
                    </a:cubicBezTo>
                    <a:cubicBezTo>
                      <a:pt x="313448" y="408925"/>
                      <a:pt x="0" y="313570"/>
                      <a:pt x="0" y="19702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48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:a16="http://schemas.microsoft.com/office/drawing/2014/main" id="{59EA218C-F858-49F9-8A3D-9931249951AC}"/>
                  </a:ext>
                </a:extLst>
              </p:cNvPr>
              <p:cNvSpPr/>
              <p:nvPr/>
            </p:nvSpPr>
            <p:spPr>
              <a:xfrm>
                <a:off x="2824157" y="3602422"/>
                <a:ext cx="1393102" cy="423798"/>
              </a:xfrm>
              <a:custGeom>
                <a:avLst/>
                <a:gdLst>
                  <a:gd name="connsiteX0" fmla="*/ 1393102 w 1393102"/>
                  <a:gd name="connsiteY0" fmla="*/ 199015 h 398029"/>
                  <a:gd name="connsiteX1" fmla="*/ 696551 w 1393102"/>
                  <a:gd name="connsiteY1" fmla="*/ 398029 h 398029"/>
                  <a:gd name="connsiteX2" fmla="*/ 0 w 1393102"/>
                  <a:gd name="connsiteY2" fmla="*/ 199015 h 398029"/>
                  <a:gd name="connsiteX3" fmla="*/ 696551 w 1393102"/>
                  <a:gd name="connsiteY3" fmla="*/ 0 h 398029"/>
                  <a:gd name="connsiteX4" fmla="*/ 1393102 w 1393102"/>
                  <a:gd name="connsiteY4" fmla="*/ 199015 h 398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398029">
                    <a:moveTo>
                      <a:pt x="1393102" y="199015"/>
                    </a:moveTo>
                    <a:cubicBezTo>
                      <a:pt x="1393102" y="308927"/>
                      <a:pt x="1081246" y="398029"/>
                      <a:pt x="696551" y="398029"/>
                    </a:cubicBezTo>
                    <a:cubicBezTo>
                      <a:pt x="311857" y="398029"/>
                      <a:pt x="0" y="308927"/>
                      <a:pt x="0" y="199015"/>
                    </a:cubicBezTo>
                    <a:cubicBezTo>
                      <a:pt x="0" y="89102"/>
                      <a:pt x="311857" y="0"/>
                      <a:pt x="696551" y="0"/>
                    </a:cubicBezTo>
                    <a:cubicBezTo>
                      <a:pt x="1081246" y="0"/>
                      <a:pt x="1393102" y="89102"/>
                      <a:pt x="1393102" y="19901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248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D17B3C1F-DA3B-4E13-8840-FFF719D5868D}"/>
                </a:ext>
              </a:extLst>
            </p:cNvPr>
            <p:cNvGrpSpPr/>
            <p:nvPr/>
          </p:nvGrpSpPr>
          <p:grpSpPr>
            <a:xfrm>
              <a:off x="2824157" y="3602422"/>
              <a:ext cx="1393102" cy="620825"/>
              <a:chOff x="2824157" y="3602422"/>
              <a:chExt cx="1393102" cy="620825"/>
            </a:xfrm>
          </p:grpSpPr>
          <p:sp>
            <p:nvSpPr>
              <p:cNvPr id="119" name="Freeform: Shape 118">
                <a:extLst>
                  <a:ext uri="{FF2B5EF4-FFF2-40B4-BE49-F238E27FC236}">
                    <a16:creationId xmlns:a16="http://schemas.microsoft.com/office/drawing/2014/main" id="{276FA7A1-8685-4F16-8968-29BDE1FB5215}"/>
                  </a:ext>
                </a:extLst>
              </p:cNvPr>
              <p:cNvSpPr/>
              <p:nvPr/>
            </p:nvSpPr>
            <p:spPr>
              <a:xfrm>
                <a:off x="2824157" y="3814322"/>
                <a:ext cx="1393102" cy="408925"/>
              </a:xfrm>
              <a:custGeom>
                <a:avLst/>
                <a:gdLst>
                  <a:gd name="connsiteX0" fmla="*/ 0 w 1393102"/>
                  <a:gd name="connsiteY0" fmla="*/ 0 h 408925"/>
                  <a:gd name="connsiteX1" fmla="*/ 1393102 w 1393102"/>
                  <a:gd name="connsiteY1" fmla="*/ 0 h 408925"/>
                  <a:gd name="connsiteX2" fmla="*/ 1393102 w 1393102"/>
                  <a:gd name="connsiteY2" fmla="*/ 197025 h 408925"/>
                  <a:gd name="connsiteX3" fmla="*/ 696551 w 1393102"/>
                  <a:gd name="connsiteY3" fmla="*/ 408925 h 408925"/>
                  <a:gd name="connsiteX4" fmla="*/ 0 w 1393102"/>
                  <a:gd name="connsiteY4" fmla="*/ 197025 h 408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408925">
                    <a:moveTo>
                      <a:pt x="0" y="0"/>
                    </a:moveTo>
                    <a:lnTo>
                      <a:pt x="1393102" y="0"/>
                    </a:lnTo>
                    <a:lnTo>
                      <a:pt x="1393102" y="197025"/>
                    </a:lnTo>
                    <a:cubicBezTo>
                      <a:pt x="1393102" y="313570"/>
                      <a:pt x="1079654" y="408925"/>
                      <a:pt x="696551" y="408925"/>
                    </a:cubicBezTo>
                    <a:cubicBezTo>
                      <a:pt x="313448" y="408925"/>
                      <a:pt x="0" y="313570"/>
                      <a:pt x="0" y="19702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48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0" name="Freeform: Shape 119">
                <a:extLst>
                  <a:ext uri="{FF2B5EF4-FFF2-40B4-BE49-F238E27FC236}">
                    <a16:creationId xmlns:a16="http://schemas.microsoft.com/office/drawing/2014/main" id="{B0A65B6D-1ED0-4714-9C10-2D8316AE67BB}"/>
                  </a:ext>
                </a:extLst>
              </p:cNvPr>
              <p:cNvSpPr/>
              <p:nvPr/>
            </p:nvSpPr>
            <p:spPr>
              <a:xfrm>
                <a:off x="2824157" y="3602422"/>
                <a:ext cx="1393102" cy="423798"/>
              </a:xfrm>
              <a:custGeom>
                <a:avLst/>
                <a:gdLst>
                  <a:gd name="connsiteX0" fmla="*/ 1393102 w 1393102"/>
                  <a:gd name="connsiteY0" fmla="*/ 199015 h 398029"/>
                  <a:gd name="connsiteX1" fmla="*/ 696551 w 1393102"/>
                  <a:gd name="connsiteY1" fmla="*/ 398029 h 398029"/>
                  <a:gd name="connsiteX2" fmla="*/ 0 w 1393102"/>
                  <a:gd name="connsiteY2" fmla="*/ 199015 h 398029"/>
                  <a:gd name="connsiteX3" fmla="*/ 696551 w 1393102"/>
                  <a:gd name="connsiteY3" fmla="*/ 0 h 398029"/>
                  <a:gd name="connsiteX4" fmla="*/ 1393102 w 1393102"/>
                  <a:gd name="connsiteY4" fmla="*/ 199015 h 398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398029">
                    <a:moveTo>
                      <a:pt x="1393102" y="199015"/>
                    </a:moveTo>
                    <a:cubicBezTo>
                      <a:pt x="1393102" y="308927"/>
                      <a:pt x="1081246" y="398029"/>
                      <a:pt x="696551" y="398029"/>
                    </a:cubicBezTo>
                    <a:cubicBezTo>
                      <a:pt x="311857" y="398029"/>
                      <a:pt x="0" y="308927"/>
                      <a:pt x="0" y="199015"/>
                    </a:cubicBezTo>
                    <a:cubicBezTo>
                      <a:pt x="0" y="89102"/>
                      <a:pt x="311857" y="0"/>
                      <a:pt x="696551" y="0"/>
                    </a:cubicBezTo>
                    <a:cubicBezTo>
                      <a:pt x="1081246" y="0"/>
                      <a:pt x="1393102" y="89102"/>
                      <a:pt x="1393102" y="19901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248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pic>
          <p:nvPicPr>
            <p:cNvPr id="118" name="Graphic 117" descr="Dollar">
              <a:extLst>
                <a:ext uri="{FF2B5EF4-FFF2-40B4-BE49-F238E27FC236}">
                  <a16:creationId xmlns:a16="http://schemas.microsoft.com/office/drawing/2014/main" id="{959DC1CA-965A-400D-9ACA-4566D03ADEE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3063508" y="3658009"/>
              <a:ext cx="914400" cy="311150"/>
            </a:xfrm>
            <a:prstGeom prst="rect">
              <a:avLst/>
            </a:prstGeom>
          </p:spPr>
        </p:pic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8E733B1B-8652-44DD-A69F-7E38B46DDE5E}"/>
              </a:ext>
            </a:extLst>
          </p:cNvPr>
          <p:cNvGrpSpPr/>
          <p:nvPr/>
        </p:nvGrpSpPr>
        <p:grpSpPr>
          <a:xfrm>
            <a:off x="10520250" y="1966470"/>
            <a:ext cx="705936" cy="452661"/>
            <a:chOff x="2824157" y="3602422"/>
            <a:chExt cx="1393102" cy="893287"/>
          </a:xfrm>
        </p:grpSpPr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001B283B-871A-4A02-AB1C-2B9CF88D7E40}"/>
                </a:ext>
              </a:extLst>
            </p:cNvPr>
            <p:cNvGrpSpPr/>
            <p:nvPr/>
          </p:nvGrpSpPr>
          <p:grpSpPr>
            <a:xfrm>
              <a:off x="2824157" y="3874884"/>
              <a:ext cx="1393102" cy="620825"/>
              <a:chOff x="2824157" y="3602422"/>
              <a:chExt cx="1393102" cy="620825"/>
            </a:xfrm>
          </p:grpSpPr>
          <p:sp>
            <p:nvSpPr>
              <p:cNvPr id="131" name="Freeform: Shape 130">
                <a:extLst>
                  <a:ext uri="{FF2B5EF4-FFF2-40B4-BE49-F238E27FC236}">
                    <a16:creationId xmlns:a16="http://schemas.microsoft.com/office/drawing/2014/main" id="{7102A79A-7012-4DF9-AB4F-641CFCA8DE62}"/>
                  </a:ext>
                </a:extLst>
              </p:cNvPr>
              <p:cNvSpPr/>
              <p:nvPr/>
            </p:nvSpPr>
            <p:spPr>
              <a:xfrm>
                <a:off x="2824157" y="3814322"/>
                <a:ext cx="1393102" cy="408925"/>
              </a:xfrm>
              <a:custGeom>
                <a:avLst/>
                <a:gdLst>
                  <a:gd name="connsiteX0" fmla="*/ 0 w 1393102"/>
                  <a:gd name="connsiteY0" fmla="*/ 0 h 408925"/>
                  <a:gd name="connsiteX1" fmla="*/ 1393102 w 1393102"/>
                  <a:gd name="connsiteY1" fmla="*/ 0 h 408925"/>
                  <a:gd name="connsiteX2" fmla="*/ 1393102 w 1393102"/>
                  <a:gd name="connsiteY2" fmla="*/ 197025 h 408925"/>
                  <a:gd name="connsiteX3" fmla="*/ 696551 w 1393102"/>
                  <a:gd name="connsiteY3" fmla="*/ 408925 h 408925"/>
                  <a:gd name="connsiteX4" fmla="*/ 0 w 1393102"/>
                  <a:gd name="connsiteY4" fmla="*/ 197025 h 408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408925">
                    <a:moveTo>
                      <a:pt x="0" y="0"/>
                    </a:moveTo>
                    <a:lnTo>
                      <a:pt x="1393102" y="0"/>
                    </a:lnTo>
                    <a:lnTo>
                      <a:pt x="1393102" y="197025"/>
                    </a:lnTo>
                    <a:cubicBezTo>
                      <a:pt x="1393102" y="313570"/>
                      <a:pt x="1079654" y="408925"/>
                      <a:pt x="696551" y="408925"/>
                    </a:cubicBezTo>
                    <a:cubicBezTo>
                      <a:pt x="313448" y="408925"/>
                      <a:pt x="0" y="313570"/>
                      <a:pt x="0" y="19702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48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2" name="Freeform: Shape 131">
                <a:extLst>
                  <a:ext uri="{FF2B5EF4-FFF2-40B4-BE49-F238E27FC236}">
                    <a16:creationId xmlns:a16="http://schemas.microsoft.com/office/drawing/2014/main" id="{BE69D710-185A-429D-B1E6-8E9FEE92A7F1}"/>
                  </a:ext>
                </a:extLst>
              </p:cNvPr>
              <p:cNvSpPr/>
              <p:nvPr/>
            </p:nvSpPr>
            <p:spPr>
              <a:xfrm>
                <a:off x="2824157" y="3602422"/>
                <a:ext cx="1393102" cy="423798"/>
              </a:xfrm>
              <a:custGeom>
                <a:avLst/>
                <a:gdLst>
                  <a:gd name="connsiteX0" fmla="*/ 1393102 w 1393102"/>
                  <a:gd name="connsiteY0" fmla="*/ 199015 h 398029"/>
                  <a:gd name="connsiteX1" fmla="*/ 696551 w 1393102"/>
                  <a:gd name="connsiteY1" fmla="*/ 398029 h 398029"/>
                  <a:gd name="connsiteX2" fmla="*/ 0 w 1393102"/>
                  <a:gd name="connsiteY2" fmla="*/ 199015 h 398029"/>
                  <a:gd name="connsiteX3" fmla="*/ 696551 w 1393102"/>
                  <a:gd name="connsiteY3" fmla="*/ 0 h 398029"/>
                  <a:gd name="connsiteX4" fmla="*/ 1393102 w 1393102"/>
                  <a:gd name="connsiteY4" fmla="*/ 199015 h 398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398029">
                    <a:moveTo>
                      <a:pt x="1393102" y="199015"/>
                    </a:moveTo>
                    <a:cubicBezTo>
                      <a:pt x="1393102" y="308927"/>
                      <a:pt x="1081246" y="398029"/>
                      <a:pt x="696551" y="398029"/>
                    </a:cubicBezTo>
                    <a:cubicBezTo>
                      <a:pt x="311857" y="398029"/>
                      <a:pt x="0" y="308927"/>
                      <a:pt x="0" y="199015"/>
                    </a:cubicBezTo>
                    <a:cubicBezTo>
                      <a:pt x="0" y="89102"/>
                      <a:pt x="311857" y="0"/>
                      <a:pt x="696551" y="0"/>
                    </a:cubicBezTo>
                    <a:cubicBezTo>
                      <a:pt x="1081246" y="0"/>
                      <a:pt x="1393102" y="89102"/>
                      <a:pt x="1393102" y="19901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248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415BFB22-CABC-4272-A810-6A9A0D16DA99}"/>
                </a:ext>
              </a:extLst>
            </p:cNvPr>
            <p:cNvGrpSpPr/>
            <p:nvPr/>
          </p:nvGrpSpPr>
          <p:grpSpPr>
            <a:xfrm>
              <a:off x="2824157" y="3602422"/>
              <a:ext cx="1393102" cy="620825"/>
              <a:chOff x="2824157" y="3602422"/>
              <a:chExt cx="1393102" cy="620825"/>
            </a:xfrm>
          </p:grpSpPr>
          <p:sp>
            <p:nvSpPr>
              <p:cNvPr id="129" name="Freeform: Shape 128">
                <a:extLst>
                  <a:ext uri="{FF2B5EF4-FFF2-40B4-BE49-F238E27FC236}">
                    <a16:creationId xmlns:a16="http://schemas.microsoft.com/office/drawing/2014/main" id="{1D35F57A-1501-4E0B-BF4B-61004D0BFDBA}"/>
                  </a:ext>
                </a:extLst>
              </p:cNvPr>
              <p:cNvSpPr/>
              <p:nvPr/>
            </p:nvSpPr>
            <p:spPr>
              <a:xfrm>
                <a:off x="2824157" y="3814322"/>
                <a:ext cx="1393102" cy="408925"/>
              </a:xfrm>
              <a:custGeom>
                <a:avLst/>
                <a:gdLst>
                  <a:gd name="connsiteX0" fmla="*/ 0 w 1393102"/>
                  <a:gd name="connsiteY0" fmla="*/ 0 h 408925"/>
                  <a:gd name="connsiteX1" fmla="*/ 1393102 w 1393102"/>
                  <a:gd name="connsiteY1" fmla="*/ 0 h 408925"/>
                  <a:gd name="connsiteX2" fmla="*/ 1393102 w 1393102"/>
                  <a:gd name="connsiteY2" fmla="*/ 197025 h 408925"/>
                  <a:gd name="connsiteX3" fmla="*/ 696551 w 1393102"/>
                  <a:gd name="connsiteY3" fmla="*/ 408925 h 408925"/>
                  <a:gd name="connsiteX4" fmla="*/ 0 w 1393102"/>
                  <a:gd name="connsiteY4" fmla="*/ 197025 h 408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408925">
                    <a:moveTo>
                      <a:pt x="0" y="0"/>
                    </a:moveTo>
                    <a:lnTo>
                      <a:pt x="1393102" y="0"/>
                    </a:lnTo>
                    <a:lnTo>
                      <a:pt x="1393102" y="197025"/>
                    </a:lnTo>
                    <a:cubicBezTo>
                      <a:pt x="1393102" y="313570"/>
                      <a:pt x="1079654" y="408925"/>
                      <a:pt x="696551" y="408925"/>
                    </a:cubicBezTo>
                    <a:cubicBezTo>
                      <a:pt x="313448" y="408925"/>
                      <a:pt x="0" y="313570"/>
                      <a:pt x="0" y="19702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48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0" name="Freeform: Shape 129">
                <a:extLst>
                  <a:ext uri="{FF2B5EF4-FFF2-40B4-BE49-F238E27FC236}">
                    <a16:creationId xmlns:a16="http://schemas.microsoft.com/office/drawing/2014/main" id="{DB2D4DDF-A137-4F65-9F9A-1B8C25B1621B}"/>
                  </a:ext>
                </a:extLst>
              </p:cNvPr>
              <p:cNvSpPr/>
              <p:nvPr/>
            </p:nvSpPr>
            <p:spPr>
              <a:xfrm>
                <a:off x="2824157" y="3602422"/>
                <a:ext cx="1393102" cy="423798"/>
              </a:xfrm>
              <a:custGeom>
                <a:avLst/>
                <a:gdLst>
                  <a:gd name="connsiteX0" fmla="*/ 1393102 w 1393102"/>
                  <a:gd name="connsiteY0" fmla="*/ 199015 h 398029"/>
                  <a:gd name="connsiteX1" fmla="*/ 696551 w 1393102"/>
                  <a:gd name="connsiteY1" fmla="*/ 398029 h 398029"/>
                  <a:gd name="connsiteX2" fmla="*/ 0 w 1393102"/>
                  <a:gd name="connsiteY2" fmla="*/ 199015 h 398029"/>
                  <a:gd name="connsiteX3" fmla="*/ 696551 w 1393102"/>
                  <a:gd name="connsiteY3" fmla="*/ 0 h 398029"/>
                  <a:gd name="connsiteX4" fmla="*/ 1393102 w 1393102"/>
                  <a:gd name="connsiteY4" fmla="*/ 199015 h 398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398029">
                    <a:moveTo>
                      <a:pt x="1393102" y="199015"/>
                    </a:moveTo>
                    <a:cubicBezTo>
                      <a:pt x="1393102" y="308927"/>
                      <a:pt x="1081246" y="398029"/>
                      <a:pt x="696551" y="398029"/>
                    </a:cubicBezTo>
                    <a:cubicBezTo>
                      <a:pt x="311857" y="398029"/>
                      <a:pt x="0" y="308927"/>
                      <a:pt x="0" y="199015"/>
                    </a:cubicBezTo>
                    <a:cubicBezTo>
                      <a:pt x="0" y="89102"/>
                      <a:pt x="311857" y="0"/>
                      <a:pt x="696551" y="0"/>
                    </a:cubicBezTo>
                    <a:cubicBezTo>
                      <a:pt x="1081246" y="0"/>
                      <a:pt x="1393102" y="89102"/>
                      <a:pt x="1393102" y="19901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248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pic>
          <p:nvPicPr>
            <p:cNvPr id="128" name="Graphic 127" descr="Dollar">
              <a:extLst>
                <a:ext uri="{FF2B5EF4-FFF2-40B4-BE49-F238E27FC236}">
                  <a16:creationId xmlns:a16="http://schemas.microsoft.com/office/drawing/2014/main" id="{30AB7328-4091-431E-99CA-69D0163199E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3063508" y="3658009"/>
              <a:ext cx="914400" cy="311150"/>
            </a:xfrm>
            <a:prstGeom prst="rect">
              <a:avLst/>
            </a:prstGeom>
          </p:spPr>
        </p:pic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38C352F7-D5DB-4727-B032-9066912D08D8}"/>
              </a:ext>
            </a:extLst>
          </p:cNvPr>
          <p:cNvGrpSpPr/>
          <p:nvPr/>
        </p:nvGrpSpPr>
        <p:grpSpPr>
          <a:xfrm>
            <a:off x="10520250" y="3146401"/>
            <a:ext cx="705936" cy="314595"/>
            <a:chOff x="2824157" y="3602422"/>
            <a:chExt cx="1393102" cy="620825"/>
          </a:xfrm>
        </p:grpSpPr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F6BFA139-4159-47D0-852D-0716B85EBE50}"/>
                </a:ext>
              </a:extLst>
            </p:cNvPr>
            <p:cNvGrpSpPr/>
            <p:nvPr/>
          </p:nvGrpSpPr>
          <p:grpSpPr>
            <a:xfrm>
              <a:off x="2824157" y="3602422"/>
              <a:ext cx="1393102" cy="620825"/>
              <a:chOff x="2824157" y="3602422"/>
              <a:chExt cx="1393102" cy="620825"/>
            </a:xfrm>
          </p:grpSpPr>
          <p:sp>
            <p:nvSpPr>
              <p:cNvPr id="136" name="Freeform: Shape 135">
                <a:extLst>
                  <a:ext uri="{FF2B5EF4-FFF2-40B4-BE49-F238E27FC236}">
                    <a16:creationId xmlns:a16="http://schemas.microsoft.com/office/drawing/2014/main" id="{AED62B11-513F-4CA7-9C8E-563EF4B80B9F}"/>
                  </a:ext>
                </a:extLst>
              </p:cNvPr>
              <p:cNvSpPr/>
              <p:nvPr/>
            </p:nvSpPr>
            <p:spPr>
              <a:xfrm>
                <a:off x="2824157" y="3814322"/>
                <a:ext cx="1393102" cy="408925"/>
              </a:xfrm>
              <a:custGeom>
                <a:avLst/>
                <a:gdLst>
                  <a:gd name="connsiteX0" fmla="*/ 0 w 1393102"/>
                  <a:gd name="connsiteY0" fmla="*/ 0 h 408925"/>
                  <a:gd name="connsiteX1" fmla="*/ 1393102 w 1393102"/>
                  <a:gd name="connsiteY1" fmla="*/ 0 h 408925"/>
                  <a:gd name="connsiteX2" fmla="*/ 1393102 w 1393102"/>
                  <a:gd name="connsiteY2" fmla="*/ 197025 h 408925"/>
                  <a:gd name="connsiteX3" fmla="*/ 696551 w 1393102"/>
                  <a:gd name="connsiteY3" fmla="*/ 408925 h 408925"/>
                  <a:gd name="connsiteX4" fmla="*/ 0 w 1393102"/>
                  <a:gd name="connsiteY4" fmla="*/ 197025 h 408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408925">
                    <a:moveTo>
                      <a:pt x="0" y="0"/>
                    </a:moveTo>
                    <a:lnTo>
                      <a:pt x="1393102" y="0"/>
                    </a:lnTo>
                    <a:lnTo>
                      <a:pt x="1393102" y="197025"/>
                    </a:lnTo>
                    <a:cubicBezTo>
                      <a:pt x="1393102" y="313570"/>
                      <a:pt x="1079654" y="408925"/>
                      <a:pt x="696551" y="408925"/>
                    </a:cubicBezTo>
                    <a:cubicBezTo>
                      <a:pt x="313448" y="408925"/>
                      <a:pt x="0" y="313570"/>
                      <a:pt x="0" y="19702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48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7" name="Freeform: Shape 136">
                <a:extLst>
                  <a:ext uri="{FF2B5EF4-FFF2-40B4-BE49-F238E27FC236}">
                    <a16:creationId xmlns:a16="http://schemas.microsoft.com/office/drawing/2014/main" id="{B43F15EF-43CB-4C27-A1F3-96F9425221B2}"/>
                  </a:ext>
                </a:extLst>
              </p:cNvPr>
              <p:cNvSpPr/>
              <p:nvPr/>
            </p:nvSpPr>
            <p:spPr>
              <a:xfrm>
                <a:off x="2824157" y="3602422"/>
                <a:ext cx="1393102" cy="423798"/>
              </a:xfrm>
              <a:custGeom>
                <a:avLst/>
                <a:gdLst>
                  <a:gd name="connsiteX0" fmla="*/ 1393102 w 1393102"/>
                  <a:gd name="connsiteY0" fmla="*/ 199015 h 398029"/>
                  <a:gd name="connsiteX1" fmla="*/ 696551 w 1393102"/>
                  <a:gd name="connsiteY1" fmla="*/ 398029 h 398029"/>
                  <a:gd name="connsiteX2" fmla="*/ 0 w 1393102"/>
                  <a:gd name="connsiteY2" fmla="*/ 199015 h 398029"/>
                  <a:gd name="connsiteX3" fmla="*/ 696551 w 1393102"/>
                  <a:gd name="connsiteY3" fmla="*/ 0 h 398029"/>
                  <a:gd name="connsiteX4" fmla="*/ 1393102 w 1393102"/>
                  <a:gd name="connsiteY4" fmla="*/ 199015 h 398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3102" h="398029">
                    <a:moveTo>
                      <a:pt x="1393102" y="199015"/>
                    </a:moveTo>
                    <a:cubicBezTo>
                      <a:pt x="1393102" y="308927"/>
                      <a:pt x="1081246" y="398029"/>
                      <a:pt x="696551" y="398029"/>
                    </a:cubicBezTo>
                    <a:cubicBezTo>
                      <a:pt x="311857" y="398029"/>
                      <a:pt x="0" y="308927"/>
                      <a:pt x="0" y="199015"/>
                    </a:cubicBezTo>
                    <a:cubicBezTo>
                      <a:pt x="0" y="89102"/>
                      <a:pt x="311857" y="0"/>
                      <a:pt x="696551" y="0"/>
                    </a:cubicBezTo>
                    <a:cubicBezTo>
                      <a:pt x="1081246" y="0"/>
                      <a:pt x="1393102" y="89102"/>
                      <a:pt x="1393102" y="19901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248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pic>
          <p:nvPicPr>
            <p:cNvPr id="135" name="Graphic 134" descr="Dollar">
              <a:extLst>
                <a:ext uri="{FF2B5EF4-FFF2-40B4-BE49-F238E27FC236}">
                  <a16:creationId xmlns:a16="http://schemas.microsoft.com/office/drawing/2014/main" id="{40BBBE06-3EE4-4A34-821C-ADC7E07ED6F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3063508" y="3658009"/>
              <a:ext cx="914400" cy="311150"/>
            </a:xfrm>
            <a:prstGeom prst="rect">
              <a:avLst/>
            </a:prstGeom>
          </p:spPr>
        </p:pic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id="{28E33C6B-93C6-431A-A2DA-FA5D8326F0C3}"/>
              </a:ext>
            </a:extLst>
          </p:cNvPr>
          <p:cNvSpPr txBox="1"/>
          <p:nvPr/>
        </p:nvSpPr>
        <p:spPr>
          <a:xfrm>
            <a:off x="8909799" y="1041540"/>
            <a:ext cx="881332" cy="400110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Income</a:t>
            </a:r>
          </a:p>
        </p:txBody>
      </p: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8EFB2FD9-6331-499F-8CE5-26777C9FFA67}"/>
              </a:ext>
            </a:extLst>
          </p:cNvPr>
          <p:cNvCxnSpPr>
            <a:cxnSpLocks/>
          </p:cNvCxnSpPr>
          <p:nvPr/>
        </p:nvCxnSpPr>
        <p:spPr>
          <a:xfrm>
            <a:off x="8909799" y="1444909"/>
            <a:ext cx="227507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id="{F9C88976-CD73-448B-BD47-1BB60E9D7E7A}"/>
              </a:ext>
            </a:extLst>
          </p:cNvPr>
          <p:cNvSpPr txBox="1"/>
          <p:nvPr/>
        </p:nvSpPr>
        <p:spPr>
          <a:xfrm>
            <a:off x="9667202" y="2049316"/>
            <a:ext cx="491481" cy="369332"/>
          </a:xfrm>
          <a:prstGeom prst="rect">
            <a:avLst/>
          </a:prstGeom>
          <a:noFill/>
        </p:spPr>
        <p:txBody>
          <a:bodyPr wrap="none" rIns="0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72%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AEFA568D-FEF4-414A-BC5D-E7D986273CB8}"/>
              </a:ext>
            </a:extLst>
          </p:cNvPr>
          <p:cNvSpPr txBox="1"/>
          <p:nvPr/>
        </p:nvSpPr>
        <p:spPr>
          <a:xfrm>
            <a:off x="9667202" y="3099799"/>
            <a:ext cx="491481" cy="369332"/>
          </a:xfrm>
          <a:prstGeom prst="rect">
            <a:avLst/>
          </a:prstGeom>
          <a:noFill/>
        </p:spPr>
        <p:txBody>
          <a:bodyPr wrap="none" rIns="0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70%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46B95233-3218-4B92-8271-193246E536D0}"/>
              </a:ext>
            </a:extLst>
          </p:cNvPr>
          <p:cNvSpPr txBox="1"/>
          <p:nvPr/>
        </p:nvSpPr>
        <p:spPr>
          <a:xfrm>
            <a:off x="9053415" y="2433202"/>
            <a:ext cx="418704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75000"/>
                  </a:schemeClr>
                </a:solidFill>
              </a:rPr>
              <a:t>&gt;75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0084404D-9053-486C-9B64-7942CB012688}"/>
              </a:ext>
            </a:extLst>
          </p:cNvPr>
          <p:cNvSpPr txBox="1"/>
          <p:nvPr/>
        </p:nvSpPr>
        <p:spPr>
          <a:xfrm>
            <a:off x="8990097" y="3469864"/>
            <a:ext cx="545342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75000"/>
                  </a:schemeClr>
                </a:solidFill>
              </a:rPr>
              <a:t>51-75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68C4CA4F-6AA0-4377-952D-01307EA5B8F1}"/>
              </a:ext>
            </a:extLst>
          </p:cNvPr>
          <p:cNvSpPr txBox="1"/>
          <p:nvPr/>
        </p:nvSpPr>
        <p:spPr>
          <a:xfrm>
            <a:off x="10600548" y="2461911"/>
            <a:ext cx="545342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75000"/>
                  </a:schemeClr>
                </a:solidFill>
              </a:rPr>
              <a:t>50-30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9216D37B-0D7A-4D5C-ACB9-D51E387AAA7A}"/>
              </a:ext>
            </a:extLst>
          </p:cNvPr>
          <p:cNvSpPr txBox="1"/>
          <p:nvPr/>
        </p:nvSpPr>
        <p:spPr>
          <a:xfrm>
            <a:off x="10663866" y="3466371"/>
            <a:ext cx="418705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75000"/>
                  </a:schemeClr>
                </a:solidFill>
              </a:rPr>
              <a:t>&lt;29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8DEAC784-7C3A-4C44-AECE-ADA48A6B113E}"/>
              </a:ext>
            </a:extLst>
          </p:cNvPr>
          <p:cNvSpPr txBox="1"/>
          <p:nvPr/>
        </p:nvSpPr>
        <p:spPr>
          <a:xfrm>
            <a:off x="11286437" y="3099799"/>
            <a:ext cx="491481" cy="369332"/>
          </a:xfrm>
          <a:prstGeom prst="rect">
            <a:avLst/>
          </a:prstGeom>
          <a:noFill/>
        </p:spPr>
        <p:txBody>
          <a:bodyPr wrap="none" rIns="0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50%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77FF5A1F-E8A2-4AB2-8AFC-FFD15F5AFD24}"/>
              </a:ext>
            </a:extLst>
          </p:cNvPr>
          <p:cNvSpPr txBox="1"/>
          <p:nvPr/>
        </p:nvSpPr>
        <p:spPr>
          <a:xfrm>
            <a:off x="11286437" y="2049316"/>
            <a:ext cx="491481" cy="369332"/>
          </a:xfrm>
          <a:prstGeom prst="rect">
            <a:avLst/>
          </a:prstGeom>
          <a:noFill/>
        </p:spPr>
        <p:txBody>
          <a:bodyPr wrap="none" rIns="0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68%</a:t>
            </a:r>
          </a:p>
        </p:txBody>
      </p:sp>
    </p:spTree>
    <p:extLst>
      <p:ext uri="{BB962C8B-B14F-4D97-AF65-F5344CB8AC3E}">
        <p14:creationId xmlns:p14="http://schemas.microsoft.com/office/powerpoint/2010/main" val="600241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8529</TotalTime>
  <Words>157</Words>
  <PresentationFormat>Widescreen</PresentationFormat>
  <Paragraphs>68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Demographic Snapshot – Slide Template</vt:lpstr>
      <vt:lpstr>Demographic Snapshot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Demographic Snapshot</dc:title>
  <dc:creator>PresentationGO.com</dc:creator>
  <dc:description>© Copyright PresentationGO.com</dc:description>
  <dcterms:created xsi:type="dcterms:W3CDTF">2014-11-26T05:14:11Z</dcterms:created>
  <dcterms:modified xsi:type="dcterms:W3CDTF">2019-12-21T03:26:08Z</dcterms:modified>
  <cp:category>Charts &amp; Diagrams</cp:category>
</cp:coreProperties>
</file>