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6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69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14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Five-Step Graduated Funnel – Slide Template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82DEB29-B433-3722-5E93-FD30885BE2E9}"/>
              </a:ext>
            </a:extLst>
          </p:cNvPr>
          <p:cNvGrpSpPr/>
          <p:nvPr/>
        </p:nvGrpSpPr>
        <p:grpSpPr>
          <a:xfrm>
            <a:off x="6628860" y="2504049"/>
            <a:ext cx="2194560" cy="1013782"/>
            <a:chOff x="8921977" y="1435947"/>
            <a:chExt cx="2926080" cy="135170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AECEA46-ADFD-FAAF-0B6B-2ED68AE3AE6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72A0AD4-253A-EEBC-4534-21AFCD1A8E7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A55A29-DADB-3D00-4D3F-E41A9614A00E}"/>
              </a:ext>
            </a:extLst>
          </p:cNvPr>
          <p:cNvGrpSpPr/>
          <p:nvPr/>
        </p:nvGrpSpPr>
        <p:grpSpPr>
          <a:xfrm>
            <a:off x="5921294" y="4035886"/>
            <a:ext cx="2194560" cy="1013782"/>
            <a:chOff x="8921977" y="4042608"/>
            <a:chExt cx="2926080" cy="135170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A2AD05D-7B93-0430-2C12-1DB3190878AD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8CADF25-57FC-B67A-1E9C-D23399C8DFC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1E4B0FE-A987-01C5-D6D1-1445ED57BC7A}"/>
              </a:ext>
            </a:extLst>
          </p:cNvPr>
          <p:cNvGrpSpPr/>
          <p:nvPr/>
        </p:nvGrpSpPr>
        <p:grpSpPr>
          <a:xfrm>
            <a:off x="511237" y="3275350"/>
            <a:ext cx="2194560" cy="1013782"/>
            <a:chOff x="332936" y="2596988"/>
            <a:chExt cx="2926080" cy="135170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C82FA16-A2C7-4DB0-4A32-0DF99255C9D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2460FED-992A-4154-96D8-78E5B688A85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5B173E7-BBE0-2F57-5D75-CBA2901C39F5}"/>
              </a:ext>
            </a:extLst>
          </p:cNvPr>
          <p:cNvGrpSpPr/>
          <p:nvPr/>
        </p:nvGrpSpPr>
        <p:grpSpPr>
          <a:xfrm>
            <a:off x="1499182" y="4801805"/>
            <a:ext cx="2194560" cy="1013782"/>
            <a:chOff x="332936" y="4621560"/>
            <a:chExt cx="2926080" cy="135170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77A817B-9C17-3E87-A0F3-E3CA0C49043A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5177C8F-C526-9D95-E3E2-61D7CB86F37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D10F1BB-0878-D0A1-4B0E-1A09EDEDFB12}"/>
              </a:ext>
            </a:extLst>
          </p:cNvPr>
          <p:cNvGrpSpPr/>
          <p:nvPr/>
        </p:nvGrpSpPr>
        <p:grpSpPr>
          <a:xfrm>
            <a:off x="129746" y="1517055"/>
            <a:ext cx="1874519" cy="1013782"/>
            <a:chOff x="332936" y="2596988"/>
            <a:chExt cx="2926080" cy="135170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67216D0-89AC-DF32-47F3-D36F452A4B6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CFBE06B-1810-CC8B-D185-752CEBEC306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8EE51B5-0935-930F-E33D-967F9605C21E}"/>
              </a:ext>
            </a:extLst>
          </p:cNvPr>
          <p:cNvGrpSpPr/>
          <p:nvPr/>
        </p:nvGrpSpPr>
        <p:grpSpPr>
          <a:xfrm>
            <a:off x="3693742" y="4035886"/>
            <a:ext cx="1756523" cy="652845"/>
            <a:chOff x="5025795" y="4077328"/>
            <a:chExt cx="2140420" cy="795528"/>
          </a:xfrm>
        </p:grpSpPr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AC74D7B8-C9B8-B727-82CF-8F1FDE373D22}"/>
                </a:ext>
              </a:extLst>
            </p:cNvPr>
            <p:cNvSpPr/>
            <p:nvPr/>
          </p:nvSpPr>
          <p:spPr>
            <a:xfrm>
              <a:off x="5025795" y="4077328"/>
              <a:ext cx="2140410" cy="7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extrusionOk="0">
                  <a:moveTo>
                    <a:pt x="17569" y="0"/>
                  </a:moveTo>
                  <a:lnTo>
                    <a:pt x="4016" y="0"/>
                  </a:lnTo>
                  <a:cubicBezTo>
                    <a:pt x="1788" y="0"/>
                    <a:pt x="0" y="4852"/>
                    <a:pt x="0" y="10800"/>
                  </a:cubicBezTo>
                  <a:cubicBezTo>
                    <a:pt x="0" y="16791"/>
                    <a:pt x="1804" y="21600"/>
                    <a:pt x="4016" y="21600"/>
                  </a:cubicBezTo>
                  <a:lnTo>
                    <a:pt x="17569" y="21600"/>
                  </a:lnTo>
                  <a:cubicBezTo>
                    <a:pt x="19796" y="21600"/>
                    <a:pt x="21584" y="16748"/>
                    <a:pt x="21584" y="10800"/>
                  </a:cubicBezTo>
                  <a:cubicBezTo>
                    <a:pt x="21600" y="4852"/>
                    <a:pt x="19796" y="0"/>
                    <a:pt x="17569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EDA01048-3449-4112-F16F-7B042D444E22}"/>
                </a:ext>
              </a:extLst>
            </p:cNvPr>
            <p:cNvSpPr/>
            <p:nvPr/>
          </p:nvSpPr>
          <p:spPr>
            <a:xfrm>
              <a:off x="6466671" y="4173320"/>
              <a:ext cx="603544" cy="603544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sz="225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74" name="Circle">
              <a:extLst>
                <a:ext uri="{FF2B5EF4-FFF2-40B4-BE49-F238E27FC236}">
                  <a16:creationId xmlns:a16="http://schemas.microsoft.com/office/drawing/2014/main" id="{33133D99-2171-A573-7EDD-04C0D203F20C}"/>
                </a:ext>
              </a:extLst>
            </p:cNvPr>
            <p:cNvSpPr/>
            <p:nvPr/>
          </p:nvSpPr>
          <p:spPr>
            <a:xfrm>
              <a:off x="5121787" y="4173320"/>
              <a:ext cx="603544" cy="603544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bg2">
                      <a:lumMod val="75000"/>
                    </a:schemeClr>
                  </a:solidFill>
                </a:rPr>
                <a:t>4</a:t>
              </a:r>
              <a:endParaRPr sz="225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D384FA2-7B0E-752C-F912-5222D590086D}"/>
                </a:ext>
              </a:extLst>
            </p:cNvPr>
            <p:cNvSpPr/>
            <p:nvPr/>
          </p:nvSpPr>
          <p:spPr>
            <a:xfrm>
              <a:off x="5025795" y="4077328"/>
              <a:ext cx="2140420" cy="398752"/>
            </a:xfrm>
            <a:custGeom>
              <a:avLst/>
              <a:gdLst>
                <a:gd name="connsiteX0" fmla="*/ 398253 w 2140420"/>
                <a:gd name="connsiteY0" fmla="*/ 0 h 398752"/>
                <a:gd name="connsiteX1" fmla="*/ 1742257 w 2140420"/>
                <a:gd name="connsiteY1" fmla="*/ 0 h 398752"/>
                <a:gd name="connsiteX2" fmla="*/ 2140410 w 2140420"/>
                <a:gd name="connsiteY2" fmla="*/ 397764 h 398752"/>
                <a:gd name="connsiteX3" fmla="*/ 2140211 w 2140420"/>
                <a:gd name="connsiteY3" fmla="*/ 398752 h 398752"/>
                <a:gd name="connsiteX4" fmla="*/ 200 w 2140420"/>
                <a:gd name="connsiteY4" fmla="*/ 398752 h 398752"/>
                <a:gd name="connsiteX5" fmla="*/ 0 w 2140420"/>
                <a:gd name="connsiteY5" fmla="*/ 397764 h 398752"/>
                <a:gd name="connsiteX6" fmla="*/ 398253 w 2140420"/>
                <a:gd name="connsiteY6" fmla="*/ 0 h 398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0420" h="398752">
                  <a:moveTo>
                    <a:pt x="398253" y="0"/>
                  </a:moveTo>
                  <a:lnTo>
                    <a:pt x="1742257" y="0"/>
                  </a:lnTo>
                  <a:cubicBezTo>
                    <a:pt x="1963100" y="0"/>
                    <a:pt x="2141997" y="178699"/>
                    <a:pt x="2140410" y="397764"/>
                  </a:cubicBezTo>
                  <a:lnTo>
                    <a:pt x="2140211" y="398752"/>
                  </a:lnTo>
                  <a:lnTo>
                    <a:pt x="200" y="398752"/>
                  </a:lnTo>
                  <a:lnTo>
                    <a:pt x="0" y="397764"/>
                  </a:lnTo>
                  <a:cubicBezTo>
                    <a:pt x="0" y="178699"/>
                    <a:pt x="177310" y="0"/>
                    <a:pt x="398253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AB505F1-CCDA-5605-B290-96EDA0214A81}"/>
              </a:ext>
            </a:extLst>
          </p:cNvPr>
          <p:cNvGrpSpPr/>
          <p:nvPr/>
        </p:nvGrpSpPr>
        <p:grpSpPr>
          <a:xfrm>
            <a:off x="3222708" y="3269968"/>
            <a:ext cx="2698586" cy="652845"/>
            <a:chOff x="4451813" y="3144014"/>
            <a:chExt cx="3288374" cy="795528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587E517A-5E18-DBFD-9DE9-9F7673486DE3}"/>
                </a:ext>
              </a:extLst>
            </p:cNvPr>
            <p:cNvSpPr/>
            <p:nvPr/>
          </p:nvSpPr>
          <p:spPr>
            <a:xfrm>
              <a:off x="4451813" y="3144014"/>
              <a:ext cx="3288374" cy="7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84" y="0"/>
                  </a:moveTo>
                  <a:lnTo>
                    <a:pt x="2616" y="0"/>
                  </a:lnTo>
                  <a:cubicBezTo>
                    <a:pt x="1165" y="0"/>
                    <a:pt x="0" y="4852"/>
                    <a:pt x="0" y="10800"/>
                  </a:cubicBezTo>
                  <a:cubicBezTo>
                    <a:pt x="0" y="16748"/>
                    <a:pt x="1175" y="21600"/>
                    <a:pt x="2616" y="21600"/>
                  </a:cubicBezTo>
                  <a:lnTo>
                    <a:pt x="18984" y="21600"/>
                  </a:lnTo>
                  <a:cubicBezTo>
                    <a:pt x="20435" y="21600"/>
                    <a:pt x="21600" y="16748"/>
                    <a:pt x="21600" y="10800"/>
                  </a:cubicBezTo>
                  <a:cubicBezTo>
                    <a:pt x="21600" y="4852"/>
                    <a:pt x="20435" y="0"/>
                    <a:pt x="18984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" name="Circle">
              <a:extLst>
                <a:ext uri="{FF2B5EF4-FFF2-40B4-BE49-F238E27FC236}">
                  <a16:creationId xmlns:a16="http://schemas.microsoft.com/office/drawing/2014/main" id="{449C70D9-1D7C-C6C0-156C-A7BF4D123163}"/>
                </a:ext>
              </a:extLst>
            </p:cNvPr>
            <p:cNvSpPr/>
            <p:nvPr/>
          </p:nvSpPr>
          <p:spPr>
            <a:xfrm>
              <a:off x="7045983" y="3240006"/>
              <a:ext cx="603544" cy="603544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sz="225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62" name="Circle">
              <a:extLst>
                <a:ext uri="{FF2B5EF4-FFF2-40B4-BE49-F238E27FC236}">
                  <a16:creationId xmlns:a16="http://schemas.microsoft.com/office/drawing/2014/main" id="{3618906D-9862-7083-5C2B-D1F6FE4EF20D}"/>
                </a:ext>
              </a:extLst>
            </p:cNvPr>
            <p:cNvSpPr/>
            <p:nvPr/>
          </p:nvSpPr>
          <p:spPr>
            <a:xfrm>
              <a:off x="4542475" y="3240006"/>
              <a:ext cx="603544" cy="603544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bg2">
                      <a:lumMod val="75000"/>
                    </a:schemeClr>
                  </a:solidFill>
                </a:rPr>
                <a:t>3</a:t>
              </a:r>
              <a:endParaRPr sz="225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CAB0F880-CC9B-570F-EE5B-24F772D06589}"/>
                </a:ext>
              </a:extLst>
            </p:cNvPr>
            <p:cNvSpPr/>
            <p:nvPr/>
          </p:nvSpPr>
          <p:spPr>
            <a:xfrm>
              <a:off x="4451813" y="3144014"/>
              <a:ext cx="3288374" cy="398752"/>
            </a:xfrm>
            <a:custGeom>
              <a:avLst/>
              <a:gdLst>
                <a:gd name="connsiteX0" fmla="*/ 398259 w 3288374"/>
                <a:gd name="connsiteY0" fmla="*/ 0 h 398752"/>
                <a:gd name="connsiteX1" fmla="*/ 2890115 w 3288374"/>
                <a:gd name="connsiteY1" fmla="*/ 0 h 398752"/>
                <a:gd name="connsiteX2" fmla="*/ 3288374 w 3288374"/>
                <a:gd name="connsiteY2" fmla="*/ 397764 h 398752"/>
                <a:gd name="connsiteX3" fmla="*/ 3288175 w 3288374"/>
                <a:gd name="connsiteY3" fmla="*/ 398752 h 398752"/>
                <a:gd name="connsiteX4" fmla="*/ 201 w 3288374"/>
                <a:gd name="connsiteY4" fmla="*/ 398752 h 398752"/>
                <a:gd name="connsiteX5" fmla="*/ 0 w 3288374"/>
                <a:gd name="connsiteY5" fmla="*/ 397764 h 398752"/>
                <a:gd name="connsiteX6" fmla="*/ 398259 w 3288374"/>
                <a:gd name="connsiteY6" fmla="*/ 0 h 398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8374" h="398752">
                  <a:moveTo>
                    <a:pt x="398259" y="0"/>
                  </a:moveTo>
                  <a:lnTo>
                    <a:pt x="2890115" y="0"/>
                  </a:lnTo>
                  <a:cubicBezTo>
                    <a:pt x="3111015" y="0"/>
                    <a:pt x="3288374" y="178699"/>
                    <a:pt x="3288374" y="397764"/>
                  </a:cubicBezTo>
                  <a:lnTo>
                    <a:pt x="3288175" y="398752"/>
                  </a:lnTo>
                  <a:lnTo>
                    <a:pt x="201" y="398752"/>
                  </a:lnTo>
                  <a:lnTo>
                    <a:pt x="0" y="397764"/>
                  </a:lnTo>
                  <a:cubicBezTo>
                    <a:pt x="0" y="178699"/>
                    <a:pt x="177359" y="0"/>
                    <a:pt x="398259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533CC6D-21F9-B0C1-075B-C32E73F3C9F8}"/>
              </a:ext>
            </a:extLst>
          </p:cNvPr>
          <p:cNvGrpSpPr/>
          <p:nvPr/>
        </p:nvGrpSpPr>
        <p:grpSpPr>
          <a:xfrm>
            <a:off x="2705075" y="2504049"/>
            <a:ext cx="3733851" cy="652845"/>
            <a:chOff x="3821049" y="2210700"/>
            <a:chExt cx="4549903" cy="795528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9C5FD1D-39F0-5FC7-B243-B17EDD778E89}"/>
                </a:ext>
              </a:extLst>
            </p:cNvPr>
            <p:cNvSpPr/>
            <p:nvPr/>
          </p:nvSpPr>
          <p:spPr>
            <a:xfrm>
              <a:off x="3821049" y="2210700"/>
              <a:ext cx="4549903" cy="7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10" y="0"/>
                  </a:moveTo>
                  <a:lnTo>
                    <a:pt x="1890" y="0"/>
                  </a:lnTo>
                  <a:cubicBezTo>
                    <a:pt x="842" y="0"/>
                    <a:pt x="0" y="4852"/>
                    <a:pt x="0" y="10800"/>
                  </a:cubicBezTo>
                  <a:cubicBezTo>
                    <a:pt x="0" y="16791"/>
                    <a:pt x="849" y="21600"/>
                    <a:pt x="1890" y="21600"/>
                  </a:cubicBezTo>
                  <a:lnTo>
                    <a:pt x="19710" y="21600"/>
                  </a:lnTo>
                  <a:cubicBezTo>
                    <a:pt x="20758" y="21600"/>
                    <a:pt x="21600" y="16748"/>
                    <a:pt x="21600" y="10800"/>
                  </a:cubicBezTo>
                  <a:cubicBezTo>
                    <a:pt x="21600" y="4809"/>
                    <a:pt x="20751" y="0"/>
                    <a:pt x="1971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Circle">
              <a:extLst>
                <a:ext uri="{FF2B5EF4-FFF2-40B4-BE49-F238E27FC236}">
                  <a16:creationId xmlns:a16="http://schemas.microsoft.com/office/drawing/2014/main" id="{5C1812B5-84BE-5EAC-E61C-9A63D361662C}"/>
                </a:ext>
              </a:extLst>
            </p:cNvPr>
            <p:cNvSpPr/>
            <p:nvPr/>
          </p:nvSpPr>
          <p:spPr>
            <a:xfrm>
              <a:off x="7668634" y="2306692"/>
              <a:ext cx="603544" cy="603544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sz="225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58" name="Circle">
              <a:extLst>
                <a:ext uri="{FF2B5EF4-FFF2-40B4-BE49-F238E27FC236}">
                  <a16:creationId xmlns:a16="http://schemas.microsoft.com/office/drawing/2014/main" id="{B6EBB240-EFA4-4444-DE54-70FE96538780}"/>
                </a:ext>
              </a:extLst>
            </p:cNvPr>
            <p:cNvSpPr/>
            <p:nvPr/>
          </p:nvSpPr>
          <p:spPr>
            <a:xfrm>
              <a:off x="3916713" y="2306692"/>
              <a:ext cx="603544" cy="603544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bg2">
                      <a:lumMod val="75000"/>
                    </a:schemeClr>
                  </a:solidFill>
                </a:rPr>
                <a:t>2</a:t>
              </a:r>
              <a:endParaRPr sz="225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E5A4389-E55D-163C-DE28-0AD4BF0A5A8F}"/>
                </a:ext>
              </a:extLst>
            </p:cNvPr>
            <p:cNvSpPr/>
            <p:nvPr/>
          </p:nvSpPr>
          <p:spPr>
            <a:xfrm>
              <a:off x="3821049" y="2210700"/>
              <a:ext cx="4549903" cy="398752"/>
            </a:xfrm>
            <a:custGeom>
              <a:avLst/>
              <a:gdLst>
                <a:gd name="connsiteX0" fmla="*/ 398117 w 4549903"/>
                <a:gd name="connsiteY0" fmla="*/ 0 h 398752"/>
                <a:gd name="connsiteX1" fmla="*/ 4151787 w 4549903"/>
                <a:gd name="connsiteY1" fmla="*/ 0 h 398752"/>
                <a:gd name="connsiteX2" fmla="*/ 4549903 w 4549903"/>
                <a:gd name="connsiteY2" fmla="*/ 397764 h 398752"/>
                <a:gd name="connsiteX3" fmla="*/ 4549704 w 4549903"/>
                <a:gd name="connsiteY3" fmla="*/ 398752 h 398752"/>
                <a:gd name="connsiteX4" fmla="*/ 200 w 4549903"/>
                <a:gd name="connsiteY4" fmla="*/ 398752 h 398752"/>
                <a:gd name="connsiteX5" fmla="*/ 0 w 4549903"/>
                <a:gd name="connsiteY5" fmla="*/ 397764 h 398752"/>
                <a:gd name="connsiteX6" fmla="*/ 398117 w 4549903"/>
                <a:gd name="connsiteY6" fmla="*/ 0 h 398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49903" h="398752">
                  <a:moveTo>
                    <a:pt x="398117" y="0"/>
                  </a:moveTo>
                  <a:lnTo>
                    <a:pt x="4151787" y="0"/>
                  </a:lnTo>
                  <a:cubicBezTo>
                    <a:pt x="4371067" y="0"/>
                    <a:pt x="4549903" y="177116"/>
                    <a:pt x="4549903" y="397764"/>
                  </a:cubicBezTo>
                  <a:lnTo>
                    <a:pt x="4549704" y="398752"/>
                  </a:lnTo>
                  <a:lnTo>
                    <a:pt x="200" y="398752"/>
                  </a:lnTo>
                  <a:lnTo>
                    <a:pt x="0" y="397764"/>
                  </a:lnTo>
                  <a:cubicBezTo>
                    <a:pt x="0" y="178699"/>
                    <a:pt x="177362" y="0"/>
                    <a:pt x="398117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D233F79-D050-6415-9E25-67143681503D}"/>
              </a:ext>
            </a:extLst>
          </p:cNvPr>
          <p:cNvGrpSpPr/>
          <p:nvPr/>
        </p:nvGrpSpPr>
        <p:grpSpPr>
          <a:xfrm>
            <a:off x="2188719" y="1738131"/>
            <a:ext cx="4766563" cy="652845"/>
            <a:chOff x="3191841" y="1277386"/>
            <a:chExt cx="5808319" cy="795528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E9F34489-0A44-D9AA-80BE-22DE7FC6CBBF}"/>
                </a:ext>
              </a:extLst>
            </p:cNvPr>
            <p:cNvSpPr/>
            <p:nvPr/>
          </p:nvSpPr>
          <p:spPr>
            <a:xfrm>
              <a:off x="3191841" y="1277386"/>
              <a:ext cx="5808319" cy="7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19" y="0"/>
                  </a:moveTo>
                  <a:lnTo>
                    <a:pt x="1481" y="0"/>
                  </a:lnTo>
                  <a:cubicBezTo>
                    <a:pt x="659" y="0"/>
                    <a:pt x="0" y="4852"/>
                    <a:pt x="0" y="10800"/>
                  </a:cubicBezTo>
                  <a:cubicBezTo>
                    <a:pt x="0" y="16791"/>
                    <a:pt x="665" y="21600"/>
                    <a:pt x="1481" y="21600"/>
                  </a:cubicBezTo>
                  <a:lnTo>
                    <a:pt x="20119" y="21600"/>
                  </a:lnTo>
                  <a:cubicBezTo>
                    <a:pt x="20941" y="21600"/>
                    <a:pt x="21600" y="16748"/>
                    <a:pt x="21600" y="10800"/>
                  </a:cubicBezTo>
                  <a:cubicBezTo>
                    <a:pt x="21600" y="4852"/>
                    <a:pt x="20941" y="0"/>
                    <a:pt x="20119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F617395E-4CF8-A50A-F251-C5170AECF21F}"/>
                </a:ext>
              </a:extLst>
            </p:cNvPr>
            <p:cNvSpPr/>
            <p:nvPr/>
          </p:nvSpPr>
          <p:spPr>
            <a:xfrm>
              <a:off x="8300625" y="1370719"/>
              <a:ext cx="603544" cy="603544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sz="225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459DC683-49C9-C59B-22EA-DFE1AB6BB23C}"/>
                </a:ext>
              </a:extLst>
            </p:cNvPr>
            <p:cNvSpPr/>
            <p:nvPr/>
          </p:nvSpPr>
          <p:spPr>
            <a:xfrm>
              <a:off x="3287833" y="1373378"/>
              <a:ext cx="603544" cy="603544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bg2">
                      <a:lumMod val="75000"/>
                    </a:schemeClr>
                  </a:solidFill>
                </a:rPr>
                <a:t>1</a:t>
              </a:r>
              <a:endParaRPr sz="225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58FCF1B-4DD5-7154-22D2-0E6F6D30E37A}"/>
                </a:ext>
              </a:extLst>
            </p:cNvPr>
            <p:cNvSpPr/>
            <p:nvPr/>
          </p:nvSpPr>
          <p:spPr>
            <a:xfrm>
              <a:off x="3191841" y="1277386"/>
              <a:ext cx="5808319" cy="398752"/>
            </a:xfrm>
            <a:custGeom>
              <a:avLst/>
              <a:gdLst>
                <a:gd name="connsiteX0" fmla="*/ 398247 w 5808319"/>
                <a:gd name="connsiteY0" fmla="*/ 0 h 398752"/>
                <a:gd name="connsiteX1" fmla="*/ 5410073 w 5808319"/>
                <a:gd name="connsiteY1" fmla="*/ 0 h 398752"/>
                <a:gd name="connsiteX2" fmla="*/ 5808319 w 5808319"/>
                <a:gd name="connsiteY2" fmla="*/ 397764 h 398752"/>
                <a:gd name="connsiteX3" fmla="*/ 5808120 w 5808319"/>
                <a:gd name="connsiteY3" fmla="*/ 398752 h 398752"/>
                <a:gd name="connsiteX4" fmla="*/ 200 w 5808319"/>
                <a:gd name="connsiteY4" fmla="*/ 398752 h 398752"/>
                <a:gd name="connsiteX5" fmla="*/ 0 w 5808319"/>
                <a:gd name="connsiteY5" fmla="*/ 397764 h 398752"/>
                <a:gd name="connsiteX6" fmla="*/ 398247 w 5808319"/>
                <a:gd name="connsiteY6" fmla="*/ 0 h 398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08319" h="398752">
                  <a:moveTo>
                    <a:pt x="398247" y="0"/>
                  </a:moveTo>
                  <a:lnTo>
                    <a:pt x="5410073" y="0"/>
                  </a:lnTo>
                  <a:cubicBezTo>
                    <a:pt x="5631111" y="0"/>
                    <a:pt x="5808319" y="178699"/>
                    <a:pt x="5808319" y="397764"/>
                  </a:cubicBezTo>
                  <a:lnTo>
                    <a:pt x="5808120" y="398752"/>
                  </a:lnTo>
                  <a:lnTo>
                    <a:pt x="200" y="398752"/>
                  </a:lnTo>
                  <a:lnTo>
                    <a:pt x="0" y="397764"/>
                  </a:lnTo>
                  <a:cubicBezTo>
                    <a:pt x="0" y="178699"/>
                    <a:pt x="177208" y="0"/>
                    <a:pt x="398247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9" name="Graphic 8" descr="Box trolley with solid fill">
            <a:extLst>
              <a:ext uri="{FF2B5EF4-FFF2-40B4-BE49-F238E27FC236}">
                <a16:creationId xmlns:a16="http://schemas.microsoft.com/office/drawing/2014/main" id="{82358AB5-6D9D-34D7-E60D-C9005CF292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6605" y="2666856"/>
            <a:ext cx="327232" cy="327232"/>
          </a:xfrm>
          <a:prstGeom prst="rect">
            <a:avLst/>
          </a:prstGeom>
        </p:spPr>
      </p:pic>
      <p:pic>
        <p:nvPicPr>
          <p:cNvPr id="10" name="Graphic 9" descr="Business Growth with solid fill">
            <a:extLst>
              <a:ext uri="{FF2B5EF4-FFF2-40B4-BE49-F238E27FC236}">
                <a16:creationId xmlns:a16="http://schemas.microsoft.com/office/drawing/2014/main" id="{23C90FEF-5153-30A6-F8A0-6E788713EC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60222" y="4198694"/>
            <a:ext cx="327232" cy="327232"/>
          </a:xfrm>
          <a:prstGeom prst="rect">
            <a:avLst/>
          </a:prstGeom>
        </p:spPr>
      </p:pic>
      <p:pic>
        <p:nvPicPr>
          <p:cNvPr id="11" name="Graphic 10" descr="Coins with solid fill">
            <a:extLst>
              <a:ext uri="{FF2B5EF4-FFF2-40B4-BE49-F238E27FC236}">
                <a16:creationId xmlns:a16="http://schemas.microsoft.com/office/drawing/2014/main" id="{73D9D93D-D782-B057-21C3-9BF121B7070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35631" y="3432775"/>
            <a:ext cx="327232" cy="327232"/>
          </a:xfrm>
          <a:prstGeom prst="rect">
            <a:avLst/>
          </a:prstGeom>
        </p:spPr>
      </p:pic>
      <p:pic>
        <p:nvPicPr>
          <p:cNvPr id="12" name="Graphic 11" descr="Target Audience with solid fill">
            <a:extLst>
              <a:ext uri="{FF2B5EF4-FFF2-40B4-BE49-F238E27FC236}">
                <a16:creationId xmlns:a16="http://schemas.microsoft.com/office/drawing/2014/main" id="{0B162D13-8375-58B8-A236-2944EA2964B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65245" y="1898756"/>
            <a:ext cx="327232" cy="327232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EF764255-B08B-ACC4-D050-53DBC426BDD7}"/>
              </a:ext>
            </a:extLst>
          </p:cNvPr>
          <p:cNvGrpSpPr/>
          <p:nvPr/>
        </p:nvGrpSpPr>
        <p:grpSpPr>
          <a:xfrm>
            <a:off x="4229890" y="4801805"/>
            <a:ext cx="684221" cy="652845"/>
            <a:chOff x="5679120" y="5010641"/>
            <a:chExt cx="833761" cy="795528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513998A-D263-FA37-5CF2-69140AE043C3}"/>
                </a:ext>
              </a:extLst>
            </p:cNvPr>
            <p:cNvSpPr/>
            <p:nvPr/>
          </p:nvSpPr>
          <p:spPr>
            <a:xfrm>
              <a:off x="5679120" y="5010641"/>
              <a:ext cx="833761" cy="7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84" y="0"/>
                  </a:moveTo>
                  <a:lnTo>
                    <a:pt x="10316" y="0"/>
                  </a:lnTo>
                  <a:cubicBezTo>
                    <a:pt x="4594" y="0"/>
                    <a:pt x="0" y="4852"/>
                    <a:pt x="0" y="10800"/>
                  </a:cubicBezTo>
                  <a:cubicBezTo>
                    <a:pt x="0" y="16748"/>
                    <a:pt x="4634" y="21600"/>
                    <a:pt x="10316" y="21600"/>
                  </a:cubicBezTo>
                  <a:lnTo>
                    <a:pt x="11284" y="21600"/>
                  </a:lnTo>
                  <a:cubicBezTo>
                    <a:pt x="17006" y="21600"/>
                    <a:pt x="21600" y="16748"/>
                    <a:pt x="21600" y="10800"/>
                  </a:cubicBezTo>
                  <a:cubicBezTo>
                    <a:pt x="21600" y="4852"/>
                    <a:pt x="17006" y="0"/>
                    <a:pt x="11284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Circle">
              <a:extLst>
                <a:ext uri="{FF2B5EF4-FFF2-40B4-BE49-F238E27FC236}">
                  <a16:creationId xmlns:a16="http://schemas.microsoft.com/office/drawing/2014/main" id="{14C0FB2A-64A4-9652-3448-C673B9E1BE08}"/>
                </a:ext>
              </a:extLst>
            </p:cNvPr>
            <p:cNvSpPr/>
            <p:nvPr/>
          </p:nvSpPr>
          <p:spPr>
            <a:xfrm>
              <a:off x="5794228" y="5106633"/>
              <a:ext cx="603544" cy="603544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bg2">
                      <a:lumMod val="75000"/>
                    </a:schemeClr>
                  </a:solidFill>
                </a:rPr>
                <a:t>5</a:t>
              </a:r>
              <a:endParaRPr sz="225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FE967BB-5F03-BBEF-F22B-06E42C0A9F1C}"/>
                </a:ext>
              </a:extLst>
            </p:cNvPr>
            <p:cNvSpPr/>
            <p:nvPr/>
          </p:nvSpPr>
          <p:spPr>
            <a:xfrm>
              <a:off x="5679120" y="5010641"/>
              <a:ext cx="833761" cy="398752"/>
            </a:xfrm>
            <a:custGeom>
              <a:avLst/>
              <a:gdLst>
                <a:gd name="connsiteX0" fmla="*/ 398198 w 833761"/>
                <a:gd name="connsiteY0" fmla="*/ 0 h 398752"/>
                <a:gd name="connsiteX1" fmla="*/ 435563 w 833761"/>
                <a:gd name="connsiteY1" fmla="*/ 0 h 398752"/>
                <a:gd name="connsiteX2" fmla="*/ 833761 w 833761"/>
                <a:gd name="connsiteY2" fmla="*/ 397764 h 398752"/>
                <a:gd name="connsiteX3" fmla="*/ 833562 w 833761"/>
                <a:gd name="connsiteY3" fmla="*/ 398752 h 398752"/>
                <a:gd name="connsiteX4" fmla="*/ 201 w 833761"/>
                <a:gd name="connsiteY4" fmla="*/ 398752 h 398752"/>
                <a:gd name="connsiteX5" fmla="*/ 0 w 833761"/>
                <a:gd name="connsiteY5" fmla="*/ 397764 h 398752"/>
                <a:gd name="connsiteX6" fmla="*/ 398198 w 833761"/>
                <a:gd name="connsiteY6" fmla="*/ 0 h 398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3761" h="398752">
                  <a:moveTo>
                    <a:pt x="398198" y="0"/>
                  </a:moveTo>
                  <a:lnTo>
                    <a:pt x="435563" y="0"/>
                  </a:lnTo>
                  <a:cubicBezTo>
                    <a:pt x="656433" y="0"/>
                    <a:pt x="833761" y="178699"/>
                    <a:pt x="833761" y="397764"/>
                  </a:cubicBezTo>
                  <a:lnTo>
                    <a:pt x="833562" y="398752"/>
                  </a:lnTo>
                  <a:lnTo>
                    <a:pt x="201" y="398752"/>
                  </a:lnTo>
                  <a:lnTo>
                    <a:pt x="0" y="397764"/>
                  </a:lnTo>
                  <a:cubicBezTo>
                    <a:pt x="0" y="178699"/>
                    <a:pt x="177329" y="0"/>
                    <a:pt x="398198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26002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Five-Step Graduated Funnel – Slide Template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82DEB29-B433-3722-5E93-FD30885BE2E9}"/>
              </a:ext>
            </a:extLst>
          </p:cNvPr>
          <p:cNvGrpSpPr/>
          <p:nvPr/>
        </p:nvGrpSpPr>
        <p:grpSpPr>
          <a:xfrm>
            <a:off x="6628860" y="2504049"/>
            <a:ext cx="2194560" cy="1013782"/>
            <a:chOff x="8921977" y="1435947"/>
            <a:chExt cx="2926080" cy="135170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AECEA46-ADFD-FAAF-0B6B-2ED68AE3AE6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72A0AD4-253A-EEBC-4534-21AFCD1A8E7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A55A29-DADB-3D00-4D3F-E41A9614A00E}"/>
              </a:ext>
            </a:extLst>
          </p:cNvPr>
          <p:cNvGrpSpPr/>
          <p:nvPr/>
        </p:nvGrpSpPr>
        <p:grpSpPr>
          <a:xfrm>
            <a:off x="5921294" y="4035886"/>
            <a:ext cx="2194560" cy="1013782"/>
            <a:chOff x="8921977" y="4042608"/>
            <a:chExt cx="2926080" cy="135170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A2AD05D-7B93-0430-2C12-1DB3190878AD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8CADF25-57FC-B67A-1E9C-D23399C8DFC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1E4B0FE-A987-01C5-D6D1-1445ED57BC7A}"/>
              </a:ext>
            </a:extLst>
          </p:cNvPr>
          <p:cNvGrpSpPr/>
          <p:nvPr/>
        </p:nvGrpSpPr>
        <p:grpSpPr>
          <a:xfrm>
            <a:off x="511237" y="3275350"/>
            <a:ext cx="2194560" cy="1013782"/>
            <a:chOff x="332936" y="2596988"/>
            <a:chExt cx="2926080" cy="135170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C82FA16-A2C7-4DB0-4A32-0DF99255C9D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2460FED-992A-4154-96D8-78E5B688A85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5B173E7-BBE0-2F57-5D75-CBA2901C39F5}"/>
              </a:ext>
            </a:extLst>
          </p:cNvPr>
          <p:cNvGrpSpPr/>
          <p:nvPr/>
        </p:nvGrpSpPr>
        <p:grpSpPr>
          <a:xfrm>
            <a:off x="1499182" y="4801805"/>
            <a:ext cx="2194560" cy="1013782"/>
            <a:chOff x="332936" y="4621560"/>
            <a:chExt cx="2926080" cy="135170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77A817B-9C17-3E87-A0F3-E3CA0C49043A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5177C8F-C526-9D95-E3E2-61D7CB86F37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D10F1BB-0878-D0A1-4B0E-1A09EDEDFB12}"/>
              </a:ext>
            </a:extLst>
          </p:cNvPr>
          <p:cNvGrpSpPr/>
          <p:nvPr/>
        </p:nvGrpSpPr>
        <p:grpSpPr>
          <a:xfrm>
            <a:off x="129746" y="1517055"/>
            <a:ext cx="1874519" cy="1013782"/>
            <a:chOff x="332936" y="2596988"/>
            <a:chExt cx="2926080" cy="135170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67216D0-89AC-DF32-47F3-D36F452A4B6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CFBE06B-1810-CC8B-D185-752CEBEC306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8EE51B5-0935-930F-E33D-967F9605C21E}"/>
              </a:ext>
            </a:extLst>
          </p:cNvPr>
          <p:cNvGrpSpPr/>
          <p:nvPr/>
        </p:nvGrpSpPr>
        <p:grpSpPr>
          <a:xfrm>
            <a:off x="3693742" y="4035886"/>
            <a:ext cx="1756523" cy="652845"/>
            <a:chOff x="5025795" y="4077328"/>
            <a:chExt cx="2140420" cy="795528"/>
          </a:xfrm>
        </p:grpSpPr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AC74D7B8-C9B8-B727-82CF-8F1FDE373D22}"/>
                </a:ext>
              </a:extLst>
            </p:cNvPr>
            <p:cNvSpPr/>
            <p:nvPr/>
          </p:nvSpPr>
          <p:spPr>
            <a:xfrm>
              <a:off x="5025795" y="4077328"/>
              <a:ext cx="2140410" cy="7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extrusionOk="0">
                  <a:moveTo>
                    <a:pt x="17569" y="0"/>
                  </a:moveTo>
                  <a:lnTo>
                    <a:pt x="4016" y="0"/>
                  </a:lnTo>
                  <a:cubicBezTo>
                    <a:pt x="1788" y="0"/>
                    <a:pt x="0" y="4852"/>
                    <a:pt x="0" y="10800"/>
                  </a:cubicBezTo>
                  <a:cubicBezTo>
                    <a:pt x="0" y="16791"/>
                    <a:pt x="1804" y="21600"/>
                    <a:pt x="4016" y="21600"/>
                  </a:cubicBezTo>
                  <a:lnTo>
                    <a:pt x="17569" y="21600"/>
                  </a:lnTo>
                  <a:cubicBezTo>
                    <a:pt x="19796" y="21600"/>
                    <a:pt x="21584" y="16748"/>
                    <a:pt x="21584" y="10800"/>
                  </a:cubicBezTo>
                  <a:cubicBezTo>
                    <a:pt x="21600" y="4852"/>
                    <a:pt x="19796" y="0"/>
                    <a:pt x="17569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EDA01048-3449-4112-F16F-7B042D444E22}"/>
                </a:ext>
              </a:extLst>
            </p:cNvPr>
            <p:cNvSpPr/>
            <p:nvPr/>
          </p:nvSpPr>
          <p:spPr>
            <a:xfrm>
              <a:off x="6466671" y="4173320"/>
              <a:ext cx="603544" cy="603544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sz="225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74" name="Circle">
              <a:extLst>
                <a:ext uri="{FF2B5EF4-FFF2-40B4-BE49-F238E27FC236}">
                  <a16:creationId xmlns:a16="http://schemas.microsoft.com/office/drawing/2014/main" id="{33133D99-2171-A573-7EDD-04C0D203F20C}"/>
                </a:ext>
              </a:extLst>
            </p:cNvPr>
            <p:cNvSpPr/>
            <p:nvPr/>
          </p:nvSpPr>
          <p:spPr>
            <a:xfrm>
              <a:off x="5121787" y="4173320"/>
              <a:ext cx="603544" cy="603544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bg2">
                      <a:lumMod val="75000"/>
                    </a:schemeClr>
                  </a:solidFill>
                </a:rPr>
                <a:t>4</a:t>
              </a:r>
              <a:endParaRPr sz="225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D384FA2-7B0E-752C-F912-5222D590086D}"/>
                </a:ext>
              </a:extLst>
            </p:cNvPr>
            <p:cNvSpPr/>
            <p:nvPr/>
          </p:nvSpPr>
          <p:spPr>
            <a:xfrm>
              <a:off x="5025795" y="4077328"/>
              <a:ext cx="2140420" cy="398752"/>
            </a:xfrm>
            <a:custGeom>
              <a:avLst/>
              <a:gdLst>
                <a:gd name="connsiteX0" fmla="*/ 398253 w 2140420"/>
                <a:gd name="connsiteY0" fmla="*/ 0 h 398752"/>
                <a:gd name="connsiteX1" fmla="*/ 1742257 w 2140420"/>
                <a:gd name="connsiteY1" fmla="*/ 0 h 398752"/>
                <a:gd name="connsiteX2" fmla="*/ 2140410 w 2140420"/>
                <a:gd name="connsiteY2" fmla="*/ 397764 h 398752"/>
                <a:gd name="connsiteX3" fmla="*/ 2140211 w 2140420"/>
                <a:gd name="connsiteY3" fmla="*/ 398752 h 398752"/>
                <a:gd name="connsiteX4" fmla="*/ 200 w 2140420"/>
                <a:gd name="connsiteY4" fmla="*/ 398752 h 398752"/>
                <a:gd name="connsiteX5" fmla="*/ 0 w 2140420"/>
                <a:gd name="connsiteY5" fmla="*/ 397764 h 398752"/>
                <a:gd name="connsiteX6" fmla="*/ 398253 w 2140420"/>
                <a:gd name="connsiteY6" fmla="*/ 0 h 398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0420" h="398752">
                  <a:moveTo>
                    <a:pt x="398253" y="0"/>
                  </a:moveTo>
                  <a:lnTo>
                    <a:pt x="1742257" y="0"/>
                  </a:lnTo>
                  <a:cubicBezTo>
                    <a:pt x="1963100" y="0"/>
                    <a:pt x="2141997" y="178699"/>
                    <a:pt x="2140410" y="397764"/>
                  </a:cubicBezTo>
                  <a:lnTo>
                    <a:pt x="2140211" y="398752"/>
                  </a:lnTo>
                  <a:lnTo>
                    <a:pt x="200" y="398752"/>
                  </a:lnTo>
                  <a:lnTo>
                    <a:pt x="0" y="397764"/>
                  </a:lnTo>
                  <a:cubicBezTo>
                    <a:pt x="0" y="178699"/>
                    <a:pt x="177310" y="0"/>
                    <a:pt x="398253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AB505F1-CCDA-5605-B290-96EDA0214A81}"/>
              </a:ext>
            </a:extLst>
          </p:cNvPr>
          <p:cNvGrpSpPr/>
          <p:nvPr/>
        </p:nvGrpSpPr>
        <p:grpSpPr>
          <a:xfrm>
            <a:off x="3222708" y="3269968"/>
            <a:ext cx="2698586" cy="652845"/>
            <a:chOff x="4451813" y="3144014"/>
            <a:chExt cx="3288374" cy="795528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587E517A-5E18-DBFD-9DE9-9F7673486DE3}"/>
                </a:ext>
              </a:extLst>
            </p:cNvPr>
            <p:cNvSpPr/>
            <p:nvPr/>
          </p:nvSpPr>
          <p:spPr>
            <a:xfrm>
              <a:off x="4451813" y="3144014"/>
              <a:ext cx="3288374" cy="7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84" y="0"/>
                  </a:moveTo>
                  <a:lnTo>
                    <a:pt x="2616" y="0"/>
                  </a:lnTo>
                  <a:cubicBezTo>
                    <a:pt x="1165" y="0"/>
                    <a:pt x="0" y="4852"/>
                    <a:pt x="0" y="10800"/>
                  </a:cubicBezTo>
                  <a:cubicBezTo>
                    <a:pt x="0" y="16748"/>
                    <a:pt x="1175" y="21600"/>
                    <a:pt x="2616" y="21600"/>
                  </a:cubicBezTo>
                  <a:lnTo>
                    <a:pt x="18984" y="21600"/>
                  </a:lnTo>
                  <a:cubicBezTo>
                    <a:pt x="20435" y="21600"/>
                    <a:pt x="21600" y="16748"/>
                    <a:pt x="21600" y="10800"/>
                  </a:cubicBezTo>
                  <a:cubicBezTo>
                    <a:pt x="21600" y="4852"/>
                    <a:pt x="20435" y="0"/>
                    <a:pt x="18984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" name="Circle">
              <a:extLst>
                <a:ext uri="{FF2B5EF4-FFF2-40B4-BE49-F238E27FC236}">
                  <a16:creationId xmlns:a16="http://schemas.microsoft.com/office/drawing/2014/main" id="{449C70D9-1D7C-C6C0-156C-A7BF4D123163}"/>
                </a:ext>
              </a:extLst>
            </p:cNvPr>
            <p:cNvSpPr/>
            <p:nvPr/>
          </p:nvSpPr>
          <p:spPr>
            <a:xfrm>
              <a:off x="7045983" y="3240006"/>
              <a:ext cx="603544" cy="603544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sz="225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62" name="Circle">
              <a:extLst>
                <a:ext uri="{FF2B5EF4-FFF2-40B4-BE49-F238E27FC236}">
                  <a16:creationId xmlns:a16="http://schemas.microsoft.com/office/drawing/2014/main" id="{3618906D-9862-7083-5C2B-D1F6FE4EF20D}"/>
                </a:ext>
              </a:extLst>
            </p:cNvPr>
            <p:cNvSpPr/>
            <p:nvPr/>
          </p:nvSpPr>
          <p:spPr>
            <a:xfrm>
              <a:off x="4542475" y="3240006"/>
              <a:ext cx="603544" cy="603544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bg2">
                      <a:lumMod val="75000"/>
                    </a:schemeClr>
                  </a:solidFill>
                </a:rPr>
                <a:t>3</a:t>
              </a:r>
              <a:endParaRPr sz="225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CAB0F880-CC9B-570F-EE5B-24F772D06589}"/>
                </a:ext>
              </a:extLst>
            </p:cNvPr>
            <p:cNvSpPr/>
            <p:nvPr/>
          </p:nvSpPr>
          <p:spPr>
            <a:xfrm>
              <a:off x="4451813" y="3144014"/>
              <a:ext cx="3288374" cy="398752"/>
            </a:xfrm>
            <a:custGeom>
              <a:avLst/>
              <a:gdLst>
                <a:gd name="connsiteX0" fmla="*/ 398259 w 3288374"/>
                <a:gd name="connsiteY0" fmla="*/ 0 h 398752"/>
                <a:gd name="connsiteX1" fmla="*/ 2890115 w 3288374"/>
                <a:gd name="connsiteY1" fmla="*/ 0 h 398752"/>
                <a:gd name="connsiteX2" fmla="*/ 3288374 w 3288374"/>
                <a:gd name="connsiteY2" fmla="*/ 397764 h 398752"/>
                <a:gd name="connsiteX3" fmla="*/ 3288175 w 3288374"/>
                <a:gd name="connsiteY3" fmla="*/ 398752 h 398752"/>
                <a:gd name="connsiteX4" fmla="*/ 201 w 3288374"/>
                <a:gd name="connsiteY4" fmla="*/ 398752 h 398752"/>
                <a:gd name="connsiteX5" fmla="*/ 0 w 3288374"/>
                <a:gd name="connsiteY5" fmla="*/ 397764 h 398752"/>
                <a:gd name="connsiteX6" fmla="*/ 398259 w 3288374"/>
                <a:gd name="connsiteY6" fmla="*/ 0 h 398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8374" h="398752">
                  <a:moveTo>
                    <a:pt x="398259" y="0"/>
                  </a:moveTo>
                  <a:lnTo>
                    <a:pt x="2890115" y="0"/>
                  </a:lnTo>
                  <a:cubicBezTo>
                    <a:pt x="3111015" y="0"/>
                    <a:pt x="3288374" y="178699"/>
                    <a:pt x="3288374" y="397764"/>
                  </a:cubicBezTo>
                  <a:lnTo>
                    <a:pt x="3288175" y="398752"/>
                  </a:lnTo>
                  <a:lnTo>
                    <a:pt x="201" y="398752"/>
                  </a:lnTo>
                  <a:lnTo>
                    <a:pt x="0" y="397764"/>
                  </a:lnTo>
                  <a:cubicBezTo>
                    <a:pt x="0" y="178699"/>
                    <a:pt x="177359" y="0"/>
                    <a:pt x="398259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533CC6D-21F9-B0C1-075B-C32E73F3C9F8}"/>
              </a:ext>
            </a:extLst>
          </p:cNvPr>
          <p:cNvGrpSpPr/>
          <p:nvPr/>
        </p:nvGrpSpPr>
        <p:grpSpPr>
          <a:xfrm>
            <a:off x="2705075" y="2504049"/>
            <a:ext cx="3733851" cy="652845"/>
            <a:chOff x="3821049" y="2210700"/>
            <a:chExt cx="4549903" cy="795528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9C5FD1D-39F0-5FC7-B243-B17EDD778E89}"/>
                </a:ext>
              </a:extLst>
            </p:cNvPr>
            <p:cNvSpPr/>
            <p:nvPr/>
          </p:nvSpPr>
          <p:spPr>
            <a:xfrm>
              <a:off x="3821049" y="2210700"/>
              <a:ext cx="4549903" cy="7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10" y="0"/>
                  </a:moveTo>
                  <a:lnTo>
                    <a:pt x="1890" y="0"/>
                  </a:lnTo>
                  <a:cubicBezTo>
                    <a:pt x="842" y="0"/>
                    <a:pt x="0" y="4852"/>
                    <a:pt x="0" y="10800"/>
                  </a:cubicBezTo>
                  <a:cubicBezTo>
                    <a:pt x="0" y="16791"/>
                    <a:pt x="849" y="21600"/>
                    <a:pt x="1890" y="21600"/>
                  </a:cubicBezTo>
                  <a:lnTo>
                    <a:pt x="19710" y="21600"/>
                  </a:lnTo>
                  <a:cubicBezTo>
                    <a:pt x="20758" y="21600"/>
                    <a:pt x="21600" y="16748"/>
                    <a:pt x="21600" y="10800"/>
                  </a:cubicBezTo>
                  <a:cubicBezTo>
                    <a:pt x="21600" y="4809"/>
                    <a:pt x="20751" y="0"/>
                    <a:pt x="1971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Circle">
              <a:extLst>
                <a:ext uri="{FF2B5EF4-FFF2-40B4-BE49-F238E27FC236}">
                  <a16:creationId xmlns:a16="http://schemas.microsoft.com/office/drawing/2014/main" id="{5C1812B5-84BE-5EAC-E61C-9A63D361662C}"/>
                </a:ext>
              </a:extLst>
            </p:cNvPr>
            <p:cNvSpPr/>
            <p:nvPr/>
          </p:nvSpPr>
          <p:spPr>
            <a:xfrm>
              <a:off x="7668634" y="2306692"/>
              <a:ext cx="603544" cy="603544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sz="225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58" name="Circle">
              <a:extLst>
                <a:ext uri="{FF2B5EF4-FFF2-40B4-BE49-F238E27FC236}">
                  <a16:creationId xmlns:a16="http://schemas.microsoft.com/office/drawing/2014/main" id="{B6EBB240-EFA4-4444-DE54-70FE96538780}"/>
                </a:ext>
              </a:extLst>
            </p:cNvPr>
            <p:cNvSpPr/>
            <p:nvPr/>
          </p:nvSpPr>
          <p:spPr>
            <a:xfrm>
              <a:off x="3916713" y="2306692"/>
              <a:ext cx="603544" cy="603544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bg2">
                      <a:lumMod val="75000"/>
                    </a:schemeClr>
                  </a:solidFill>
                </a:rPr>
                <a:t>2</a:t>
              </a:r>
              <a:endParaRPr sz="225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E5A4389-E55D-163C-DE28-0AD4BF0A5A8F}"/>
                </a:ext>
              </a:extLst>
            </p:cNvPr>
            <p:cNvSpPr/>
            <p:nvPr/>
          </p:nvSpPr>
          <p:spPr>
            <a:xfrm>
              <a:off x="3821049" y="2210700"/>
              <a:ext cx="4549903" cy="398752"/>
            </a:xfrm>
            <a:custGeom>
              <a:avLst/>
              <a:gdLst>
                <a:gd name="connsiteX0" fmla="*/ 398117 w 4549903"/>
                <a:gd name="connsiteY0" fmla="*/ 0 h 398752"/>
                <a:gd name="connsiteX1" fmla="*/ 4151787 w 4549903"/>
                <a:gd name="connsiteY1" fmla="*/ 0 h 398752"/>
                <a:gd name="connsiteX2" fmla="*/ 4549903 w 4549903"/>
                <a:gd name="connsiteY2" fmla="*/ 397764 h 398752"/>
                <a:gd name="connsiteX3" fmla="*/ 4549704 w 4549903"/>
                <a:gd name="connsiteY3" fmla="*/ 398752 h 398752"/>
                <a:gd name="connsiteX4" fmla="*/ 200 w 4549903"/>
                <a:gd name="connsiteY4" fmla="*/ 398752 h 398752"/>
                <a:gd name="connsiteX5" fmla="*/ 0 w 4549903"/>
                <a:gd name="connsiteY5" fmla="*/ 397764 h 398752"/>
                <a:gd name="connsiteX6" fmla="*/ 398117 w 4549903"/>
                <a:gd name="connsiteY6" fmla="*/ 0 h 398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49903" h="398752">
                  <a:moveTo>
                    <a:pt x="398117" y="0"/>
                  </a:moveTo>
                  <a:lnTo>
                    <a:pt x="4151787" y="0"/>
                  </a:lnTo>
                  <a:cubicBezTo>
                    <a:pt x="4371067" y="0"/>
                    <a:pt x="4549903" y="177116"/>
                    <a:pt x="4549903" y="397764"/>
                  </a:cubicBezTo>
                  <a:lnTo>
                    <a:pt x="4549704" y="398752"/>
                  </a:lnTo>
                  <a:lnTo>
                    <a:pt x="200" y="398752"/>
                  </a:lnTo>
                  <a:lnTo>
                    <a:pt x="0" y="397764"/>
                  </a:lnTo>
                  <a:cubicBezTo>
                    <a:pt x="0" y="178699"/>
                    <a:pt x="177362" y="0"/>
                    <a:pt x="398117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D233F79-D050-6415-9E25-67143681503D}"/>
              </a:ext>
            </a:extLst>
          </p:cNvPr>
          <p:cNvGrpSpPr/>
          <p:nvPr/>
        </p:nvGrpSpPr>
        <p:grpSpPr>
          <a:xfrm>
            <a:off x="2188719" y="1738131"/>
            <a:ext cx="4766563" cy="652845"/>
            <a:chOff x="3191841" y="1277386"/>
            <a:chExt cx="5808319" cy="795528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E9F34489-0A44-D9AA-80BE-22DE7FC6CBBF}"/>
                </a:ext>
              </a:extLst>
            </p:cNvPr>
            <p:cNvSpPr/>
            <p:nvPr/>
          </p:nvSpPr>
          <p:spPr>
            <a:xfrm>
              <a:off x="3191841" y="1277386"/>
              <a:ext cx="5808319" cy="7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19" y="0"/>
                  </a:moveTo>
                  <a:lnTo>
                    <a:pt x="1481" y="0"/>
                  </a:lnTo>
                  <a:cubicBezTo>
                    <a:pt x="659" y="0"/>
                    <a:pt x="0" y="4852"/>
                    <a:pt x="0" y="10800"/>
                  </a:cubicBezTo>
                  <a:cubicBezTo>
                    <a:pt x="0" y="16791"/>
                    <a:pt x="665" y="21600"/>
                    <a:pt x="1481" y="21600"/>
                  </a:cubicBezTo>
                  <a:lnTo>
                    <a:pt x="20119" y="21600"/>
                  </a:lnTo>
                  <a:cubicBezTo>
                    <a:pt x="20941" y="21600"/>
                    <a:pt x="21600" y="16748"/>
                    <a:pt x="21600" y="10800"/>
                  </a:cubicBezTo>
                  <a:cubicBezTo>
                    <a:pt x="21600" y="4852"/>
                    <a:pt x="20941" y="0"/>
                    <a:pt x="20119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F617395E-4CF8-A50A-F251-C5170AECF21F}"/>
                </a:ext>
              </a:extLst>
            </p:cNvPr>
            <p:cNvSpPr/>
            <p:nvPr/>
          </p:nvSpPr>
          <p:spPr>
            <a:xfrm>
              <a:off x="8300625" y="1370719"/>
              <a:ext cx="603544" cy="603544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sz="2250" b="1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459DC683-49C9-C59B-22EA-DFE1AB6BB23C}"/>
                </a:ext>
              </a:extLst>
            </p:cNvPr>
            <p:cNvSpPr/>
            <p:nvPr/>
          </p:nvSpPr>
          <p:spPr>
            <a:xfrm>
              <a:off x="3287833" y="1373378"/>
              <a:ext cx="603544" cy="603544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bg2">
                      <a:lumMod val="75000"/>
                    </a:schemeClr>
                  </a:solidFill>
                </a:rPr>
                <a:t>1</a:t>
              </a:r>
              <a:endParaRPr sz="225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58FCF1B-4DD5-7154-22D2-0E6F6D30E37A}"/>
                </a:ext>
              </a:extLst>
            </p:cNvPr>
            <p:cNvSpPr/>
            <p:nvPr/>
          </p:nvSpPr>
          <p:spPr>
            <a:xfrm>
              <a:off x="3191841" y="1277386"/>
              <a:ext cx="5808319" cy="398752"/>
            </a:xfrm>
            <a:custGeom>
              <a:avLst/>
              <a:gdLst>
                <a:gd name="connsiteX0" fmla="*/ 398247 w 5808319"/>
                <a:gd name="connsiteY0" fmla="*/ 0 h 398752"/>
                <a:gd name="connsiteX1" fmla="*/ 5410073 w 5808319"/>
                <a:gd name="connsiteY1" fmla="*/ 0 h 398752"/>
                <a:gd name="connsiteX2" fmla="*/ 5808319 w 5808319"/>
                <a:gd name="connsiteY2" fmla="*/ 397764 h 398752"/>
                <a:gd name="connsiteX3" fmla="*/ 5808120 w 5808319"/>
                <a:gd name="connsiteY3" fmla="*/ 398752 h 398752"/>
                <a:gd name="connsiteX4" fmla="*/ 200 w 5808319"/>
                <a:gd name="connsiteY4" fmla="*/ 398752 h 398752"/>
                <a:gd name="connsiteX5" fmla="*/ 0 w 5808319"/>
                <a:gd name="connsiteY5" fmla="*/ 397764 h 398752"/>
                <a:gd name="connsiteX6" fmla="*/ 398247 w 5808319"/>
                <a:gd name="connsiteY6" fmla="*/ 0 h 398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08319" h="398752">
                  <a:moveTo>
                    <a:pt x="398247" y="0"/>
                  </a:moveTo>
                  <a:lnTo>
                    <a:pt x="5410073" y="0"/>
                  </a:lnTo>
                  <a:cubicBezTo>
                    <a:pt x="5631111" y="0"/>
                    <a:pt x="5808319" y="178699"/>
                    <a:pt x="5808319" y="397764"/>
                  </a:cubicBezTo>
                  <a:lnTo>
                    <a:pt x="5808120" y="398752"/>
                  </a:lnTo>
                  <a:lnTo>
                    <a:pt x="200" y="398752"/>
                  </a:lnTo>
                  <a:lnTo>
                    <a:pt x="0" y="397764"/>
                  </a:lnTo>
                  <a:cubicBezTo>
                    <a:pt x="0" y="178699"/>
                    <a:pt x="177208" y="0"/>
                    <a:pt x="398247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9" name="Graphic 8" descr="Box trolley with solid fill">
            <a:extLst>
              <a:ext uri="{FF2B5EF4-FFF2-40B4-BE49-F238E27FC236}">
                <a16:creationId xmlns:a16="http://schemas.microsoft.com/office/drawing/2014/main" id="{82358AB5-6D9D-34D7-E60D-C9005CF292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6605" y="2666856"/>
            <a:ext cx="327232" cy="327232"/>
          </a:xfrm>
          <a:prstGeom prst="rect">
            <a:avLst/>
          </a:prstGeom>
        </p:spPr>
      </p:pic>
      <p:pic>
        <p:nvPicPr>
          <p:cNvPr id="10" name="Graphic 9" descr="Business Growth with solid fill">
            <a:extLst>
              <a:ext uri="{FF2B5EF4-FFF2-40B4-BE49-F238E27FC236}">
                <a16:creationId xmlns:a16="http://schemas.microsoft.com/office/drawing/2014/main" id="{23C90FEF-5153-30A6-F8A0-6E788713EC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60222" y="4198694"/>
            <a:ext cx="327232" cy="327232"/>
          </a:xfrm>
          <a:prstGeom prst="rect">
            <a:avLst/>
          </a:prstGeom>
        </p:spPr>
      </p:pic>
      <p:pic>
        <p:nvPicPr>
          <p:cNvPr id="11" name="Graphic 10" descr="Coins with solid fill">
            <a:extLst>
              <a:ext uri="{FF2B5EF4-FFF2-40B4-BE49-F238E27FC236}">
                <a16:creationId xmlns:a16="http://schemas.microsoft.com/office/drawing/2014/main" id="{73D9D93D-D782-B057-21C3-9BF121B7070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35631" y="3432775"/>
            <a:ext cx="327232" cy="327232"/>
          </a:xfrm>
          <a:prstGeom prst="rect">
            <a:avLst/>
          </a:prstGeom>
        </p:spPr>
      </p:pic>
      <p:pic>
        <p:nvPicPr>
          <p:cNvPr id="12" name="Graphic 11" descr="Target Audience with solid fill">
            <a:extLst>
              <a:ext uri="{FF2B5EF4-FFF2-40B4-BE49-F238E27FC236}">
                <a16:creationId xmlns:a16="http://schemas.microsoft.com/office/drawing/2014/main" id="{0B162D13-8375-58B8-A236-2944EA2964B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65245" y="1898756"/>
            <a:ext cx="327232" cy="327232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EF764255-B08B-ACC4-D050-53DBC426BDD7}"/>
              </a:ext>
            </a:extLst>
          </p:cNvPr>
          <p:cNvGrpSpPr/>
          <p:nvPr/>
        </p:nvGrpSpPr>
        <p:grpSpPr>
          <a:xfrm>
            <a:off x="4229890" y="4801805"/>
            <a:ext cx="684221" cy="652845"/>
            <a:chOff x="5679120" y="5010641"/>
            <a:chExt cx="833761" cy="795528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513998A-D263-FA37-5CF2-69140AE043C3}"/>
                </a:ext>
              </a:extLst>
            </p:cNvPr>
            <p:cNvSpPr/>
            <p:nvPr/>
          </p:nvSpPr>
          <p:spPr>
            <a:xfrm>
              <a:off x="5679120" y="5010641"/>
              <a:ext cx="833761" cy="7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84" y="0"/>
                  </a:moveTo>
                  <a:lnTo>
                    <a:pt x="10316" y="0"/>
                  </a:lnTo>
                  <a:cubicBezTo>
                    <a:pt x="4594" y="0"/>
                    <a:pt x="0" y="4852"/>
                    <a:pt x="0" y="10800"/>
                  </a:cubicBezTo>
                  <a:cubicBezTo>
                    <a:pt x="0" y="16748"/>
                    <a:pt x="4634" y="21600"/>
                    <a:pt x="10316" y="21600"/>
                  </a:cubicBezTo>
                  <a:lnTo>
                    <a:pt x="11284" y="21600"/>
                  </a:lnTo>
                  <a:cubicBezTo>
                    <a:pt x="17006" y="21600"/>
                    <a:pt x="21600" y="16748"/>
                    <a:pt x="21600" y="10800"/>
                  </a:cubicBezTo>
                  <a:cubicBezTo>
                    <a:pt x="21600" y="4852"/>
                    <a:pt x="17006" y="0"/>
                    <a:pt x="11284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Circle">
              <a:extLst>
                <a:ext uri="{FF2B5EF4-FFF2-40B4-BE49-F238E27FC236}">
                  <a16:creationId xmlns:a16="http://schemas.microsoft.com/office/drawing/2014/main" id="{14C0FB2A-64A4-9652-3448-C673B9E1BE08}"/>
                </a:ext>
              </a:extLst>
            </p:cNvPr>
            <p:cNvSpPr/>
            <p:nvPr/>
          </p:nvSpPr>
          <p:spPr>
            <a:xfrm>
              <a:off x="5794228" y="5106633"/>
              <a:ext cx="603544" cy="603544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2250" b="1" dirty="0">
                  <a:solidFill>
                    <a:schemeClr val="bg2">
                      <a:lumMod val="75000"/>
                    </a:schemeClr>
                  </a:solidFill>
                </a:rPr>
                <a:t>5</a:t>
              </a:r>
              <a:endParaRPr sz="225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FE967BB-5F03-BBEF-F22B-06E42C0A9F1C}"/>
                </a:ext>
              </a:extLst>
            </p:cNvPr>
            <p:cNvSpPr/>
            <p:nvPr/>
          </p:nvSpPr>
          <p:spPr>
            <a:xfrm>
              <a:off x="5679120" y="5010641"/>
              <a:ext cx="833761" cy="398752"/>
            </a:xfrm>
            <a:custGeom>
              <a:avLst/>
              <a:gdLst>
                <a:gd name="connsiteX0" fmla="*/ 398198 w 833761"/>
                <a:gd name="connsiteY0" fmla="*/ 0 h 398752"/>
                <a:gd name="connsiteX1" fmla="*/ 435563 w 833761"/>
                <a:gd name="connsiteY1" fmla="*/ 0 h 398752"/>
                <a:gd name="connsiteX2" fmla="*/ 833761 w 833761"/>
                <a:gd name="connsiteY2" fmla="*/ 397764 h 398752"/>
                <a:gd name="connsiteX3" fmla="*/ 833562 w 833761"/>
                <a:gd name="connsiteY3" fmla="*/ 398752 h 398752"/>
                <a:gd name="connsiteX4" fmla="*/ 201 w 833761"/>
                <a:gd name="connsiteY4" fmla="*/ 398752 h 398752"/>
                <a:gd name="connsiteX5" fmla="*/ 0 w 833761"/>
                <a:gd name="connsiteY5" fmla="*/ 397764 h 398752"/>
                <a:gd name="connsiteX6" fmla="*/ 398198 w 833761"/>
                <a:gd name="connsiteY6" fmla="*/ 0 h 398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3761" h="398752">
                  <a:moveTo>
                    <a:pt x="398198" y="0"/>
                  </a:moveTo>
                  <a:lnTo>
                    <a:pt x="435563" y="0"/>
                  </a:lnTo>
                  <a:cubicBezTo>
                    <a:pt x="656433" y="0"/>
                    <a:pt x="833761" y="178699"/>
                    <a:pt x="833761" y="397764"/>
                  </a:cubicBezTo>
                  <a:lnTo>
                    <a:pt x="833562" y="398752"/>
                  </a:lnTo>
                  <a:lnTo>
                    <a:pt x="201" y="398752"/>
                  </a:lnTo>
                  <a:lnTo>
                    <a:pt x="0" y="397764"/>
                  </a:lnTo>
                  <a:cubicBezTo>
                    <a:pt x="0" y="178699"/>
                    <a:pt x="177329" y="0"/>
                    <a:pt x="398198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882326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435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Five-Step Graduated Funnel – Slide Template</vt:lpstr>
      <vt:lpstr>Five-Step Graduated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Five-Step Graduated Funnel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2023-04-05T19:46:40Z</dcterms:modified>
  <cp:category>Charts &amp; Diagrams</cp:category>
</cp:coreProperties>
</file>