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4"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47" d="100"/>
          <a:sy n="147" d="100"/>
        </p:scale>
        <p:origin x="984" y="1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950678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1/19/2024</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Four-Stage Pyramid – Slide Template</a:t>
            </a:r>
          </a:p>
        </p:txBody>
      </p:sp>
      <p:sp>
        <p:nvSpPr>
          <p:cNvPr id="3" name="Shape">
            <a:extLst>
              <a:ext uri="{FF2B5EF4-FFF2-40B4-BE49-F238E27FC236}">
                <a16:creationId xmlns:a16="http://schemas.microsoft.com/office/drawing/2014/main" id="{473CA068-4921-9485-29C3-C6A6058DA3D4}"/>
              </a:ext>
            </a:extLst>
          </p:cNvPr>
          <p:cNvSpPr/>
          <p:nvPr/>
        </p:nvSpPr>
        <p:spPr>
          <a:xfrm>
            <a:off x="3374441" y="3530453"/>
            <a:ext cx="5438606" cy="894787"/>
          </a:xfrm>
          <a:custGeom>
            <a:avLst/>
            <a:gdLst/>
            <a:ahLst/>
            <a:cxnLst>
              <a:cxn ang="0">
                <a:pos x="wd2" y="hd2"/>
              </a:cxn>
              <a:cxn ang="5400000">
                <a:pos x="wd2" y="hd2"/>
              </a:cxn>
              <a:cxn ang="10800000">
                <a:pos x="wd2" y="hd2"/>
              </a:cxn>
              <a:cxn ang="16200000">
                <a:pos x="wd2" y="hd2"/>
              </a:cxn>
            </a:cxnLst>
            <a:rect l="0" t="0" r="r" b="b"/>
            <a:pathLst>
              <a:path w="21349" h="21600" extrusionOk="0">
                <a:moveTo>
                  <a:pt x="2808" y="0"/>
                </a:moveTo>
                <a:lnTo>
                  <a:pt x="18540" y="0"/>
                </a:lnTo>
                <a:cubicBezTo>
                  <a:pt x="18652" y="0"/>
                  <a:pt x="18759" y="290"/>
                  <a:pt x="18835" y="799"/>
                </a:cubicBezTo>
                <a:lnTo>
                  <a:pt x="21250" y="17607"/>
                </a:lnTo>
                <a:cubicBezTo>
                  <a:pt x="21474" y="19168"/>
                  <a:pt x="21291" y="21600"/>
                  <a:pt x="20955" y="21600"/>
                </a:cubicBezTo>
                <a:lnTo>
                  <a:pt x="393" y="21600"/>
                </a:lnTo>
                <a:cubicBezTo>
                  <a:pt x="57" y="21600"/>
                  <a:pt x="-126" y="19168"/>
                  <a:pt x="98" y="17607"/>
                </a:cubicBezTo>
                <a:lnTo>
                  <a:pt x="2513" y="799"/>
                </a:lnTo>
                <a:cubicBezTo>
                  <a:pt x="2589" y="327"/>
                  <a:pt x="2696" y="0"/>
                  <a:pt x="2808" y="0"/>
                </a:cubicBezTo>
                <a:close/>
              </a:path>
            </a:pathLst>
          </a:custGeom>
          <a:solidFill>
            <a:schemeClr val="accent3"/>
          </a:solidFill>
          <a:ln w="12700">
            <a:miter lim="400000"/>
          </a:ln>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800">
              <a:solidFill>
                <a:srgbClr val="FFFFFF"/>
              </a:solidFill>
            </a:endParaRPr>
          </a:p>
        </p:txBody>
      </p:sp>
      <p:sp>
        <p:nvSpPr>
          <p:cNvPr id="4" name="Shape">
            <a:extLst>
              <a:ext uri="{FF2B5EF4-FFF2-40B4-BE49-F238E27FC236}">
                <a16:creationId xmlns:a16="http://schemas.microsoft.com/office/drawing/2014/main" id="{B22DF2BF-0642-E5FD-AC7C-92E95DFF6D07}"/>
              </a:ext>
            </a:extLst>
          </p:cNvPr>
          <p:cNvSpPr/>
          <p:nvPr/>
        </p:nvSpPr>
        <p:spPr>
          <a:xfrm>
            <a:off x="2351827" y="4703452"/>
            <a:ext cx="7488347" cy="894901"/>
          </a:xfrm>
          <a:custGeom>
            <a:avLst/>
            <a:gdLst/>
            <a:ahLst/>
            <a:cxnLst>
              <a:cxn ang="0">
                <a:pos x="wd2" y="hd2"/>
              </a:cxn>
              <a:cxn ang="5400000">
                <a:pos x="wd2" y="hd2"/>
              </a:cxn>
              <a:cxn ang="10800000">
                <a:pos x="wd2" y="hd2"/>
              </a:cxn>
              <a:cxn ang="16200000">
                <a:pos x="wd2" y="hd2"/>
              </a:cxn>
            </a:cxnLst>
            <a:rect l="0" t="0" r="r" b="b"/>
            <a:pathLst>
              <a:path w="21417" h="21567" extrusionOk="0">
                <a:moveTo>
                  <a:pt x="19586" y="801"/>
                </a:moveTo>
                <a:lnTo>
                  <a:pt x="21346" y="17580"/>
                </a:lnTo>
                <a:cubicBezTo>
                  <a:pt x="21509" y="19139"/>
                  <a:pt x="21376" y="21567"/>
                  <a:pt x="21131" y="21567"/>
                </a:cubicBezTo>
                <a:lnTo>
                  <a:pt x="10709" y="21567"/>
                </a:lnTo>
                <a:lnTo>
                  <a:pt x="287" y="21567"/>
                </a:lnTo>
                <a:cubicBezTo>
                  <a:pt x="42" y="21567"/>
                  <a:pt x="-91" y="19139"/>
                  <a:pt x="72" y="17580"/>
                </a:cubicBezTo>
                <a:lnTo>
                  <a:pt x="1832" y="801"/>
                </a:lnTo>
                <a:cubicBezTo>
                  <a:pt x="1887" y="293"/>
                  <a:pt x="1965" y="3"/>
                  <a:pt x="2047" y="3"/>
                </a:cubicBezTo>
                <a:lnTo>
                  <a:pt x="19371" y="3"/>
                </a:lnTo>
                <a:cubicBezTo>
                  <a:pt x="19453" y="-33"/>
                  <a:pt x="19531" y="293"/>
                  <a:pt x="19586" y="801"/>
                </a:cubicBezTo>
                <a:close/>
              </a:path>
            </a:pathLst>
          </a:custGeom>
          <a:solidFill>
            <a:schemeClr val="accent2"/>
          </a:solidFill>
          <a:ln w="12700">
            <a:miter lim="400000"/>
          </a:ln>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800">
              <a:solidFill>
                <a:srgbClr val="FFFFFF"/>
              </a:solidFill>
            </a:endParaRPr>
          </a:p>
        </p:txBody>
      </p:sp>
      <p:sp>
        <p:nvSpPr>
          <p:cNvPr id="5" name="Shape">
            <a:extLst>
              <a:ext uri="{FF2B5EF4-FFF2-40B4-BE49-F238E27FC236}">
                <a16:creationId xmlns:a16="http://schemas.microsoft.com/office/drawing/2014/main" id="{EDDF3491-B1FC-EAC9-ECF7-2C0F52AA0D36}"/>
              </a:ext>
            </a:extLst>
          </p:cNvPr>
          <p:cNvSpPr/>
          <p:nvPr/>
        </p:nvSpPr>
        <p:spPr>
          <a:xfrm>
            <a:off x="4397055" y="2372493"/>
            <a:ext cx="3390370" cy="894787"/>
          </a:xfrm>
          <a:custGeom>
            <a:avLst/>
            <a:gdLst/>
            <a:ahLst/>
            <a:cxnLst>
              <a:cxn ang="0">
                <a:pos x="wd2" y="hd2"/>
              </a:cxn>
              <a:cxn ang="5400000">
                <a:pos x="wd2" y="hd2"/>
              </a:cxn>
              <a:cxn ang="10800000">
                <a:pos x="wd2" y="hd2"/>
              </a:cxn>
              <a:cxn ang="16200000">
                <a:pos x="wd2" y="hd2"/>
              </a:cxn>
            </a:cxnLst>
            <a:rect l="0" t="0" r="r" b="b"/>
            <a:pathLst>
              <a:path w="21200" h="21600" extrusionOk="0">
                <a:moveTo>
                  <a:pt x="4474" y="0"/>
                </a:moveTo>
                <a:lnTo>
                  <a:pt x="16726" y="0"/>
                </a:lnTo>
                <a:cubicBezTo>
                  <a:pt x="16905" y="0"/>
                  <a:pt x="17074" y="290"/>
                  <a:pt x="17197" y="799"/>
                </a:cubicBezTo>
                <a:lnTo>
                  <a:pt x="21043" y="17607"/>
                </a:lnTo>
                <a:cubicBezTo>
                  <a:pt x="21400" y="19168"/>
                  <a:pt x="21108" y="21600"/>
                  <a:pt x="20572" y="21600"/>
                </a:cubicBezTo>
                <a:lnTo>
                  <a:pt x="628" y="21600"/>
                </a:lnTo>
                <a:cubicBezTo>
                  <a:pt x="92" y="21600"/>
                  <a:pt x="-200" y="19168"/>
                  <a:pt x="157" y="17607"/>
                </a:cubicBezTo>
                <a:lnTo>
                  <a:pt x="4003" y="799"/>
                </a:lnTo>
                <a:cubicBezTo>
                  <a:pt x="4126" y="327"/>
                  <a:pt x="4295" y="0"/>
                  <a:pt x="4474" y="0"/>
                </a:cubicBezTo>
                <a:close/>
              </a:path>
            </a:pathLst>
          </a:custGeom>
          <a:solidFill>
            <a:schemeClr val="accent4"/>
          </a:solidFill>
          <a:ln w="12700">
            <a:miter lim="400000"/>
          </a:ln>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800">
              <a:solidFill>
                <a:srgbClr val="FFFFFF"/>
              </a:solidFill>
            </a:endParaRPr>
          </a:p>
        </p:txBody>
      </p:sp>
      <p:sp>
        <p:nvSpPr>
          <p:cNvPr id="6" name="Shape">
            <a:extLst>
              <a:ext uri="{FF2B5EF4-FFF2-40B4-BE49-F238E27FC236}">
                <a16:creationId xmlns:a16="http://schemas.microsoft.com/office/drawing/2014/main" id="{61550E26-9CEE-46E3-132B-230DC98A7B61}"/>
              </a:ext>
            </a:extLst>
          </p:cNvPr>
          <p:cNvSpPr/>
          <p:nvPr/>
        </p:nvSpPr>
        <p:spPr>
          <a:xfrm>
            <a:off x="5419668" y="1259647"/>
            <a:ext cx="1339170" cy="844426"/>
          </a:xfrm>
          <a:custGeom>
            <a:avLst/>
            <a:gdLst/>
            <a:ahLst/>
            <a:cxnLst>
              <a:cxn ang="0">
                <a:pos x="wd2" y="hd2"/>
              </a:cxn>
              <a:cxn ang="5400000">
                <a:pos x="wd2" y="hd2"/>
              </a:cxn>
              <a:cxn ang="10800000">
                <a:pos x="wd2" y="hd2"/>
              </a:cxn>
              <a:cxn ang="16200000">
                <a:pos x="wd2" y="hd2"/>
              </a:cxn>
            </a:cxnLst>
            <a:rect l="0" t="0" r="r" b="b"/>
            <a:pathLst>
              <a:path w="20616" h="21278" extrusionOk="0">
                <a:moveTo>
                  <a:pt x="388" y="17110"/>
                </a:moveTo>
                <a:lnTo>
                  <a:pt x="9162" y="853"/>
                </a:lnTo>
                <a:cubicBezTo>
                  <a:pt x="9764" y="-284"/>
                  <a:pt x="10852" y="-284"/>
                  <a:pt x="11454" y="853"/>
                </a:cubicBezTo>
                <a:lnTo>
                  <a:pt x="20228" y="17110"/>
                </a:lnTo>
                <a:cubicBezTo>
                  <a:pt x="21108" y="18739"/>
                  <a:pt x="20390" y="21278"/>
                  <a:pt x="19071" y="21278"/>
                </a:cubicBezTo>
                <a:lnTo>
                  <a:pt x="1522" y="21278"/>
                </a:lnTo>
                <a:cubicBezTo>
                  <a:pt x="226" y="21316"/>
                  <a:pt x="-492" y="18739"/>
                  <a:pt x="388" y="17110"/>
                </a:cubicBezTo>
                <a:close/>
              </a:path>
            </a:pathLst>
          </a:custGeom>
          <a:solidFill>
            <a:schemeClr val="accent6"/>
          </a:solidFill>
          <a:ln w="12700">
            <a:miter lim="400000"/>
          </a:ln>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800">
              <a:solidFill>
                <a:srgbClr val="FFFFFF"/>
              </a:solidFill>
            </a:endParaRPr>
          </a:p>
        </p:txBody>
      </p:sp>
      <p:pic>
        <p:nvPicPr>
          <p:cNvPr id="12" name="Graphic 11" descr="Head with gears">
            <a:extLst>
              <a:ext uri="{FF2B5EF4-FFF2-40B4-BE49-F238E27FC236}">
                <a16:creationId xmlns:a16="http://schemas.microsoft.com/office/drawing/2014/main" id="{1757F3E1-460A-C39D-7424-765F055F3D5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969951" y="4855347"/>
            <a:ext cx="591110" cy="591110"/>
          </a:xfrm>
          <a:prstGeom prst="rect">
            <a:avLst/>
          </a:prstGeom>
          <a:effectLst>
            <a:outerShdw blurRad="50800" dist="38100" dir="2700000" algn="tl" rotWithShape="0">
              <a:prstClr val="black">
                <a:alpha val="40000"/>
              </a:prstClr>
            </a:outerShdw>
          </a:effectLst>
        </p:spPr>
      </p:pic>
      <p:pic>
        <p:nvPicPr>
          <p:cNvPr id="13" name="Graphic 12" descr="Stopwatch 33%">
            <a:extLst>
              <a:ext uri="{FF2B5EF4-FFF2-40B4-BE49-F238E27FC236}">
                <a16:creationId xmlns:a16="http://schemas.microsoft.com/office/drawing/2014/main" id="{E0A52474-547C-3A12-A9C6-F6C183BF74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71848" y="3682291"/>
            <a:ext cx="591110" cy="591110"/>
          </a:xfrm>
          <a:prstGeom prst="rect">
            <a:avLst/>
          </a:prstGeom>
          <a:effectLst>
            <a:outerShdw blurRad="50800" dist="38100" dir="2700000" algn="tl" rotWithShape="0">
              <a:prstClr val="black">
                <a:alpha val="40000"/>
              </a:prstClr>
            </a:outerShdw>
          </a:effectLst>
        </p:spPr>
      </p:pic>
      <p:pic>
        <p:nvPicPr>
          <p:cNvPr id="14" name="Graphic 13" descr="Bullseye">
            <a:extLst>
              <a:ext uri="{FF2B5EF4-FFF2-40B4-BE49-F238E27FC236}">
                <a16:creationId xmlns:a16="http://schemas.microsoft.com/office/drawing/2014/main" id="{683FB524-8D51-548A-3DCC-5529FEA1822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934070" y="2524331"/>
            <a:ext cx="591110" cy="591110"/>
          </a:xfrm>
          <a:prstGeom prst="rect">
            <a:avLst/>
          </a:prstGeom>
          <a:effectLst>
            <a:outerShdw blurRad="50800" dist="38100" dir="2700000" algn="tl" rotWithShape="0">
              <a:prstClr val="black">
                <a:alpha val="40000"/>
              </a:prstClr>
            </a:outerShdw>
          </a:effectLst>
        </p:spPr>
      </p:pic>
      <p:pic>
        <p:nvPicPr>
          <p:cNvPr id="15" name="Graphic 14" descr="Lights On">
            <a:extLst>
              <a:ext uri="{FF2B5EF4-FFF2-40B4-BE49-F238E27FC236}">
                <a16:creationId xmlns:a16="http://schemas.microsoft.com/office/drawing/2014/main" id="{7B6BD64D-354C-3070-373F-05410615836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800445" y="1449805"/>
            <a:ext cx="591110" cy="591110"/>
          </a:xfrm>
          <a:prstGeom prst="rect">
            <a:avLst/>
          </a:prstGeom>
          <a:effectLst>
            <a:outerShdw blurRad="50800" dist="38100" dir="2700000" algn="tl" rotWithShape="0">
              <a:prstClr val="black">
                <a:alpha val="40000"/>
              </a:prstClr>
            </a:outerShdw>
          </a:effectLst>
        </p:spPr>
      </p:pic>
      <p:grpSp>
        <p:nvGrpSpPr>
          <p:cNvPr id="16" name="Group 15">
            <a:extLst>
              <a:ext uri="{FF2B5EF4-FFF2-40B4-BE49-F238E27FC236}">
                <a16:creationId xmlns:a16="http://schemas.microsoft.com/office/drawing/2014/main" id="{8E1C81E6-D04A-D487-1292-E0154833631A}"/>
              </a:ext>
            </a:extLst>
          </p:cNvPr>
          <p:cNvGrpSpPr/>
          <p:nvPr/>
        </p:nvGrpSpPr>
        <p:grpSpPr>
          <a:xfrm>
            <a:off x="4397055" y="3632162"/>
            <a:ext cx="3647595" cy="691369"/>
            <a:chOff x="319755" y="4381524"/>
            <a:chExt cx="2088994" cy="691369"/>
          </a:xfrm>
        </p:grpSpPr>
        <p:sp>
          <p:nvSpPr>
            <p:cNvPr id="26" name="TextBox 16">
              <a:extLst>
                <a:ext uri="{FF2B5EF4-FFF2-40B4-BE49-F238E27FC236}">
                  <a16:creationId xmlns:a16="http://schemas.microsoft.com/office/drawing/2014/main" id="{5C03378D-5ECD-CC9F-26D3-48AB10D21257}"/>
                </a:ext>
              </a:extLst>
            </p:cNvPr>
            <p:cNvSpPr txBox="1"/>
            <p:nvPr/>
          </p:nvSpPr>
          <p:spPr>
            <a:xfrm>
              <a:off x="319755" y="4381524"/>
              <a:ext cx="2088993" cy="400110"/>
            </a:xfrm>
            <a:prstGeom prst="rect">
              <a:avLst/>
            </a:prstGeom>
            <a:noFill/>
          </p:spPr>
          <p:txBody>
            <a:bodyPr wrap="square" l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b="1" noProof="1"/>
                <a:t>Lorem Ipsum</a:t>
              </a:r>
            </a:p>
          </p:txBody>
        </p:sp>
        <p:sp>
          <p:nvSpPr>
            <p:cNvPr id="27" name="Rectangle 26">
              <a:extLst>
                <a:ext uri="{FF2B5EF4-FFF2-40B4-BE49-F238E27FC236}">
                  <a16:creationId xmlns:a16="http://schemas.microsoft.com/office/drawing/2014/main" id="{3CF60F33-5AC4-8538-9F6E-DEB18AC2477D}"/>
                </a:ext>
              </a:extLst>
            </p:cNvPr>
            <p:cNvSpPr/>
            <p:nvPr/>
          </p:nvSpPr>
          <p:spPr>
            <a:xfrm>
              <a:off x="319756" y="4765116"/>
              <a:ext cx="2088993" cy="307777"/>
            </a:xfrm>
            <a:prstGeom prst="rect">
              <a:avLst/>
            </a:prstGeom>
          </p:spPr>
          <p:txBody>
            <a:bodyPr wrap="square" l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1200"/>
                </a:spcBef>
              </a:pPr>
              <a:r>
                <a:rPr lang="en-US" sz="1400" noProof="1"/>
                <a:t>Lorem ipsum dolor sit amet, consectetur. </a:t>
              </a:r>
            </a:p>
          </p:txBody>
        </p:sp>
      </p:grpSp>
      <p:grpSp>
        <p:nvGrpSpPr>
          <p:cNvPr id="17" name="Group 16">
            <a:extLst>
              <a:ext uri="{FF2B5EF4-FFF2-40B4-BE49-F238E27FC236}">
                <a16:creationId xmlns:a16="http://schemas.microsoft.com/office/drawing/2014/main" id="{286453DE-D7F8-6F4A-76AD-8BE4E9D8EFA3}"/>
              </a:ext>
            </a:extLst>
          </p:cNvPr>
          <p:cNvGrpSpPr/>
          <p:nvPr/>
        </p:nvGrpSpPr>
        <p:grpSpPr>
          <a:xfrm>
            <a:off x="4265455" y="4805218"/>
            <a:ext cx="3647595" cy="691369"/>
            <a:chOff x="319755" y="4381524"/>
            <a:chExt cx="2088994" cy="691369"/>
          </a:xfrm>
        </p:grpSpPr>
        <p:sp>
          <p:nvSpPr>
            <p:cNvPr id="24" name="TextBox 19">
              <a:extLst>
                <a:ext uri="{FF2B5EF4-FFF2-40B4-BE49-F238E27FC236}">
                  <a16:creationId xmlns:a16="http://schemas.microsoft.com/office/drawing/2014/main" id="{C165CCE7-C819-05F5-9D06-2DC6523D7DCE}"/>
                </a:ext>
              </a:extLst>
            </p:cNvPr>
            <p:cNvSpPr txBox="1"/>
            <p:nvPr/>
          </p:nvSpPr>
          <p:spPr>
            <a:xfrm>
              <a:off x="319755" y="4381524"/>
              <a:ext cx="2088993" cy="400110"/>
            </a:xfrm>
            <a:prstGeom prst="rect">
              <a:avLst/>
            </a:prstGeom>
            <a:noFill/>
          </p:spPr>
          <p:txBody>
            <a:bodyPr wrap="square" l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b="1" noProof="1"/>
                <a:t>Lorem Ipsum</a:t>
              </a:r>
            </a:p>
          </p:txBody>
        </p:sp>
        <p:sp>
          <p:nvSpPr>
            <p:cNvPr id="25" name="Rectangle 24">
              <a:extLst>
                <a:ext uri="{FF2B5EF4-FFF2-40B4-BE49-F238E27FC236}">
                  <a16:creationId xmlns:a16="http://schemas.microsoft.com/office/drawing/2014/main" id="{8B6B2DB6-550E-AD58-2822-FB8B41DA79BC}"/>
                </a:ext>
              </a:extLst>
            </p:cNvPr>
            <p:cNvSpPr/>
            <p:nvPr/>
          </p:nvSpPr>
          <p:spPr>
            <a:xfrm>
              <a:off x="319756" y="4765116"/>
              <a:ext cx="2088993" cy="307777"/>
            </a:xfrm>
            <a:prstGeom prst="rect">
              <a:avLst/>
            </a:prstGeom>
          </p:spPr>
          <p:txBody>
            <a:bodyPr wrap="square" l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1200"/>
                </a:spcBef>
              </a:pPr>
              <a:r>
                <a:rPr lang="en-US" sz="1400" noProof="1"/>
                <a:t>Lorem ipsum dolor sit amet, consectetur. </a:t>
              </a:r>
            </a:p>
          </p:txBody>
        </p:sp>
      </p:grpSp>
      <p:grpSp>
        <p:nvGrpSpPr>
          <p:cNvPr id="18" name="Group 17">
            <a:extLst>
              <a:ext uri="{FF2B5EF4-FFF2-40B4-BE49-F238E27FC236}">
                <a16:creationId xmlns:a16="http://schemas.microsoft.com/office/drawing/2014/main" id="{0BF8520C-485E-D569-565C-934D0DEAA810}"/>
              </a:ext>
            </a:extLst>
          </p:cNvPr>
          <p:cNvGrpSpPr/>
          <p:nvPr/>
        </p:nvGrpSpPr>
        <p:grpSpPr>
          <a:xfrm>
            <a:off x="5480243" y="2491478"/>
            <a:ext cx="2069715" cy="691369"/>
            <a:chOff x="319755" y="4381524"/>
            <a:chExt cx="2088994" cy="691369"/>
          </a:xfrm>
        </p:grpSpPr>
        <p:sp>
          <p:nvSpPr>
            <p:cNvPr id="22" name="TextBox 22">
              <a:extLst>
                <a:ext uri="{FF2B5EF4-FFF2-40B4-BE49-F238E27FC236}">
                  <a16:creationId xmlns:a16="http://schemas.microsoft.com/office/drawing/2014/main" id="{5212D4FB-BB84-CEDA-5906-EFDDFA91561E}"/>
                </a:ext>
              </a:extLst>
            </p:cNvPr>
            <p:cNvSpPr txBox="1"/>
            <p:nvPr/>
          </p:nvSpPr>
          <p:spPr>
            <a:xfrm>
              <a:off x="319755" y="4381524"/>
              <a:ext cx="2088993" cy="400110"/>
            </a:xfrm>
            <a:prstGeom prst="rect">
              <a:avLst/>
            </a:prstGeom>
            <a:noFill/>
          </p:spPr>
          <p:txBody>
            <a:bodyPr wrap="square" l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b="1" noProof="1"/>
                <a:t>Lorem Ipsum</a:t>
              </a:r>
            </a:p>
          </p:txBody>
        </p:sp>
        <p:sp>
          <p:nvSpPr>
            <p:cNvPr id="23" name="Rectangle 22">
              <a:extLst>
                <a:ext uri="{FF2B5EF4-FFF2-40B4-BE49-F238E27FC236}">
                  <a16:creationId xmlns:a16="http://schemas.microsoft.com/office/drawing/2014/main" id="{753B4108-9FF7-993A-3CD1-7DF91AAA63BF}"/>
                </a:ext>
              </a:extLst>
            </p:cNvPr>
            <p:cNvSpPr/>
            <p:nvPr/>
          </p:nvSpPr>
          <p:spPr>
            <a:xfrm>
              <a:off x="319756" y="4765116"/>
              <a:ext cx="2088993" cy="307777"/>
            </a:xfrm>
            <a:prstGeom prst="rect">
              <a:avLst/>
            </a:prstGeom>
          </p:spPr>
          <p:txBody>
            <a:bodyPr wrap="square" l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1200"/>
                </a:spcBef>
              </a:pPr>
              <a:r>
                <a:rPr lang="en-US" sz="1400" noProof="1"/>
                <a:t>Lorem ipsum dolor sit. </a:t>
              </a:r>
            </a:p>
          </p:txBody>
        </p:sp>
      </p:grpSp>
      <p:grpSp>
        <p:nvGrpSpPr>
          <p:cNvPr id="34" name="Group 33">
            <a:extLst>
              <a:ext uri="{FF2B5EF4-FFF2-40B4-BE49-F238E27FC236}">
                <a16:creationId xmlns:a16="http://schemas.microsoft.com/office/drawing/2014/main" id="{E09AB9F0-A1EC-F179-283D-BA9952A8F8AA}"/>
              </a:ext>
            </a:extLst>
          </p:cNvPr>
          <p:cNvGrpSpPr/>
          <p:nvPr/>
        </p:nvGrpSpPr>
        <p:grpSpPr>
          <a:xfrm>
            <a:off x="634981" y="1449805"/>
            <a:ext cx="2926080" cy="1659485"/>
            <a:chOff x="332936" y="2627766"/>
            <a:chExt cx="2926080" cy="1659485"/>
          </a:xfrm>
        </p:grpSpPr>
        <p:sp>
          <p:nvSpPr>
            <p:cNvPr id="35" name="TextBox 34">
              <a:extLst>
                <a:ext uri="{FF2B5EF4-FFF2-40B4-BE49-F238E27FC236}">
                  <a16:creationId xmlns:a16="http://schemas.microsoft.com/office/drawing/2014/main" id="{8C8D05C1-7B1F-83D4-4F0F-FB565589110A}"/>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accent6">
                      <a:lumMod val="75000"/>
                    </a:schemeClr>
                  </a:solidFill>
                </a:rPr>
                <a:t>Lorem Ipsum</a:t>
              </a:r>
            </a:p>
          </p:txBody>
        </p:sp>
        <p:sp>
          <p:nvSpPr>
            <p:cNvPr id="36" name="TextBox 35">
              <a:extLst>
                <a:ext uri="{FF2B5EF4-FFF2-40B4-BE49-F238E27FC236}">
                  <a16:creationId xmlns:a16="http://schemas.microsoft.com/office/drawing/2014/main" id="{FC02B685-5AE0-9797-3F7F-4323A5BF368D}"/>
                </a:ext>
              </a:extLst>
            </p:cNvPr>
            <p:cNvSpPr txBox="1"/>
            <p:nvPr/>
          </p:nvSpPr>
          <p:spPr>
            <a:xfrm>
              <a:off x="332936" y="3086922"/>
              <a:ext cx="2926080" cy="1200329"/>
            </a:xfrm>
            <a:prstGeom prst="rect">
              <a:avLst/>
            </a:prstGeom>
            <a:noFill/>
          </p:spPr>
          <p:txBody>
            <a:bodyPr wrap="square" lIns="0" rIns="0" rtlCol="0" anchor="t">
              <a:spAutoFit/>
            </a:bodyPr>
            <a:lstStyle/>
            <a:p>
              <a:pPr algn="ctr">
                <a:spcAft>
                  <a:spcPts val="1200"/>
                </a:spcAft>
              </a:pPr>
              <a:r>
                <a:rPr lang="en-US" sz="1200" noProof="1">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37" name="Group 36">
            <a:extLst>
              <a:ext uri="{FF2B5EF4-FFF2-40B4-BE49-F238E27FC236}">
                <a16:creationId xmlns:a16="http://schemas.microsoft.com/office/drawing/2014/main" id="{BF876A82-584E-04B0-0B88-B6158D6D60DE}"/>
              </a:ext>
            </a:extLst>
          </p:cNvPr>
          <p:cNvGrpSpPr/>
          <p:nvPr/>
        </p:nvGrpSpPr>
        <p:grpSpPr>
          <a:xfrm>
            <a:off x="8633145" y="1449805"/>
            <a:ext cx="2926080" cy="1659485"/>
            <a:chOff x="332936" y="2627766"/>
            <a:chExt cx="2926080" cy="1659485"/>
          </a:xfrm>
        </p:grpSpPr>
        <p:sp>
          <p:nvSpPr>
            <p:cNvPr id="38" name="TextBox 37">
              <a:extLst>
                <a:ext uri="{FF2B5EF4-FFF2-40B4-BE49-F238E27FC236}">
                  <a16:creationId xmlns:a16="http://schemas.microsoft.com/office/drawing/2014/main" id="{1B00E6F8-AC2B-0C39-B82D-B34260A483DF}"/>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accent2">
                      <a:lumMod val="75000"/>
                    </a:schemeClr>
                  </a:solidFill>
                </a:rPr>
                <a:t>Lorem Ipsum</a:t>
              </a:r>
            </a:p>
          </p:txBody>
        </p:sp>
        <p:sp>
          <p:nvSpPr>
            <p:cNvPr id="39" name="TextBox 38">
              <a:extLst>
                <a:ext uri="{FF2B5EF4-FFF2-40B4-BE49-F238E27FC236}">
                  <a16:creationId xmlns:a16="http://schemas.microsoft.com/office/drawing/2014/main" id="{670C13D3-51DF-3C5D-996C-E8132E5D5C21}"/>
                </a:ext>
              </a:extLst>
            </p:cNvPr>
            <p:cNvSpPr txBox="1"/>
            <p:nvPr/>
          </p:nvSpPr>
          <p:spPr>
            <a:xfrm>
              <a:off x="332936" y="3086922"/>
              <a:ext cx="2926080" cy="1200329"/>
            </a:xfrm>
            <a:prstGeom prst="rect">
              <a:avLst/>
            </a:prstGeom>
            <a:noFill/>
          </p:spPr>
          <p:txBody>
            <a:bodyPr wrap="square" lIns="0" rIns="0" rtlCol="0" anchor="t">
              <a:spAutoFit/>
            </a:bodyPr>
            <a:lstStyle/>
            <a:p>
              <a:pPr algn="ctr">
                <a:spcAft>
                  <a:spcPts val="1200"/>
                </a:spcAft>
              </a:pPr>
              <a:r>
                <a:rPr lang="en-US" sz="1200" noProof="1">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Four-Stage Pyramid – Slide Template</a:t>
            </a:r>
          </a:p>
        </p:txBody>
      </p:sp>
      <p:sp>
        <p:nvSpPr>
          <p:cNvPr id="3" name="Shape">
            <a:extLst>
              <a:ext uri="{FF2B5EF4-FFF2-40B4-BE49-F238E27FC236}">
                <a16:creationId xmlns:a16="http://schemas.microsoft.com/office/drawing/2014/main" id="{473CA068-4921-9485-29C3-C6A6058DA3D4}"/>
              </a:ext>
            </a:extLst>
          </p:cNvPr>
          <p:cNvSpPr/>
          <p:nvPr/>
        </p:nvSpPr>
        <p:spPr>
          <a:xfrm>
            <a:off x="3374441" y="3530453"/>
            <a:ext cx="5438606" cy="894787"/>
          </a:xfrm>
          <a:custGeom>
            <a:avLst/>
            <a:gdLst/>
            <a:ahLst/>
            <a:cxnLst>
              <a:cxn ang="0">
                <a:pos x="wd2" y="hd2"/>
              </a:cxn>
              <a:cxn ang="5400000">
                <a:pos x="wd2" y="hd2"/>
              </a:cxn>
              <a:cxn ang="10800000">
                <a:pos x="wd2" y="hd2"/>
              </a:cxn>
              <a:cxn ang="16200000">
                <a:pos x="wd2" y="hd2"/>
              </a:cxn>
            </a:cxnLst>
            <a:rect l="0" t="0" r="r" b="b"/>
            <a:pathLst>
              <a:path w="21349" h="21600" extrusionOk="0">
                <a:moveTo>
                  <a:pt x="2808" y="0"/>
                </a:moveTo>
                <a:lnTo>
                  <a:pt x="18540" y="0"/>
                </a:lnTo>
                <a:cubicBezTo>
                  <a:pt x="18652" y="0"/>
                  <a:pt x="18759" y="290"/>
                  <a:pt x="18835" y="799"/>
                </a:cubicBezTo>
                <a:lnTo>
                  <a:pt x="21250" y="17607"/>
                </a:lnTo>
                <a:cubicBezTo>
                  <a:pt x="21474" y="19168"/>
                  <a:pt x="21291" y="21600"/>
                  <a:pt x="20955" y="21600"/>
                </a:cubicBezTo>
                <a:lnTo>
                  <a:pt x="393" y="21600"/>
                </a:lnTo>
                <a:cubicBezTo>
                  <a:pt x="57" y="21600"/>
                  <a:pt x="-126" y="19168"/>
                  <a:pt x="98" y="17607"/>
                </a:cubicBezTo>
                <a:lnTo>
                  <a:pt x="2513" y="799"/>
                </a:lnTo>
                <a:cubicBezTo>
                  <a:pt x="2589" y="327"/>
                  <a:pt x="2696" y="0"/>
                  <a:pt x="2808" y="0"/>
                </a:cubicBezTo>
                <a:close/>
              </a:path>
            </a:pathLst>
          </a:custGeom>
          <a:solidFill>
            <a:schemeClr val="accent3"/>
          </a:solidFill>
          <a:ln w="12700">
            <a:miter lim="400000"/>
          </a:ln>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800">
              <a:solidFill>
                <a:srgbClr val="FFFFFF"/>
              </a:solidFill>
            </a:endParaRPr>
          </a:p>
        </p:txBody>
      </p:sp>
      <p:sp>
        <p:nvSpPr>
          <p:cNvPr id="4" name="Shape">
            <a:extLst>
              <a:ext uri="{FF2B5EF4-FFF2-40B4-BE49-F238E27FC236}">
                <a16:creationId xmlns:a16="http://schemas.microsoft.com/office/drawing/2014/main" id="{B22DF2BF-0642-E5FD-AC7C-92E95DFF6D07}"/>
              </a:ext>
            </a:extLst>
          </p:cNvPr>
          <p:cNvSpPr/>
          <p:nvPr/>
        </p:nvSpPr>
        <p:spPr>
          <a:xfrm>
            <a:off x="2351827" y="4703452"/>
            <a:ext cx="7488347" cy="894901"/>
          </a:xfrm>
          <a:custGeom>
            <a:avLst/>
            <a:gdLst/>
            <a:ahLst/>
            <a:cxnLst>
              <a:cxn ang="0">
                <a:pos x="wd2" y="hd2"/>
              </a:cxn>
              <a:cxn ang="5400000">
                <a:pos x="wd2" y="hd2"/>
              </a:cxn>
              <a:cxn ang="10800000">
                <a:pos x="wd2" y="hd2"/>
              </a:cxn>
              <a:cxn ang="16200000">
                <a:pos x="wd2" y="hd2"/>
              </a:cxn>
            </a:cxnLst>
            <a:rect l="0" t="0" r="r" b="b"/>
            <a:pathLst>
              <a:path w="21417" h="21567" extrusionOk="0">
                <a:moveTo>
                  <a:pt x="19586" y="801"/>
                </a:moveTo>
                <a:lnTo>
                  <a:pt x="21346" y="17580"/>
                </a:lnTo>
                <a:cubicBezTo>
                  <a:pt x="21509" y="19139"/>
                  <a:pt x="21376" y="21567"/>
                  <a:pt x="21131" y="21567"/>
                </a:cubicBezTo>
                <a:lnTo>
                  <a:pt x="10709" y="21567"/>
                </a:lnTo>
                <a:lnTo>
                  <a:pt x="287" y="21567"/>
                </a:lnTo>
                <a:cubicBezTo>
                  <a:pt x="42" y="21567"/>
                  <a:pt x="-91" y="19139"/>
                  <a:pt x="72" y="17580"/>
                </a:cubicBezTo>
                <a:lnTo>
                  <a:pt x="1832" y="801"/>
                </a:lnTo>
                <a:cubicBezTo>
                  <a:pt x="1887" y="293"/>
                  <a:pt x="1965" y="3"/>
                  <a:pt x="2047" y="3"/>
                </a:cubicBezTo>
                <a:lnTo>
                  <a:pt x="19371" y="3"/>
                </a:lnTo>
                <a:cubicBezTo>
                  <a:pt x="19453" y="-33"/>
                  <a:pt x="19531" y="293"/>
                  <a:pt x="19586" y="801"/>
                </a:cubicBezTo>
                <a:close/>
              </a:path>
            </a:pathLst>
          </a:custGeom>
          <a:solidFill>
            <a:schemeClr val="accent2"/>
          </a:solidFill>
          <a:ln w="12700">
            <a:miter lim="400000"/>
          </a:ln>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800">
              <a:solidFill>
                <a:srgbClr val="FFFFFF"/>
              </a:solidFill>
            </a:endParaRPr>
          </a:p>
        </p:txBody>
      </p:sp>
      <p:sp>
        <p:nvSpPr>
          <p:cNvPr id="5" name="Shape">
            <a:extLst>
              <a:ext uri="{FF2B5EF4-FFF2-40B4-BE49-F238E27FC236}">
                <a16:creationId xmlns:a16="http://schemas.microsoft.com/office/drawing/2014/main" id="{EDDF3491-B1FC-EAC9-ECF7-2C0F52AA0D36}"/>
              </a:ext>
            </a:extLst>
          </p:cNvPr>
          <p:cNvSpPr/>
          <p:nvPr/>
        </p:nvSpPr>
        <p:spPr>
          <a:xfrm>
            <a:off x="4397055" y="2372493"/>
            <a:ext cx="3390370" cy="894787"/>
          </a:xfrm>
          <a:custGeom>
            <a:avLst/>
            <a:gdLst/>
            <a:ahLst/>
            <a:cxnLst>
              <a:cxn ang="0">
                <a:pos x="wd2" y="hd2"/>
              </a:cxn>
              <a:cxn ang="5400000">
                <a:pos x="wd2" y="hd2"/>
              </a:cxn>
              <a:cxn ang="10800000">
                <a:pos x="wd2" y="hd2"/>
              </a:cxn>
              <a:cxn ang="16200000">
                <a:pos x="wd2" y="hd2"/>
              </a:cxn>
            </a:cxnLst>
            <a:rect l="0" t="0" r="r" b="b"/>
            <a:pathLst>
              <a:path w="21200" h="21600" extrusionOk="0">
                <a:moveTo>
                  <a:pt x="4474" y="0"/>
                </a:moveTo>
                <a:lnTo>
                  <a:pt x="16726" y="0"/>
                </a:lnTo>
                <a:cubicBezTo>
                  <a:pt x="16905" y="0"/>
                  <a:pt x="17074" y="290"/>
                  <a:pt x="17197" y="799"/>
                </a:cubicBezTo>
                <a:lnTo>
                  <a:pt x="21043" y="17607"/>
                </a:lnTo>
                <a:cubicBezTo>
                  <a:pt x="21400" y="19168"/>
                  <a:pt x="21108" y="21600"/>
                  <a:pt x="20572" y="21600"/>
                </a:cubicBezTo>
                <a:lnTo>
                  <a:pt x="628" y="21600"/>
                </a:lnTo>
                <a:cubicBezTo>
                  <a:pt x="92" y="21600"/>
                  <a:pt x="-200" y="19168"/>
                  <a:pt x="157" y="17607"/>
                </a:cubicBezTo>
                <a:lnTo>
                  <a:pt x="4003" y="799"/>
                </a:lnTo>
                <a:cubicBezTo>
                  <a:pt x="4126" y="327"/>
                  <a:pt x="4295" y="0"/>
                  <a:pt x="4474" y="0"/>
                </a:cubicBezTo>
                <a:close/>
              </a:path>
            </a:pathLst>
          </a:custGeom>
          <a:solidFill>
            <a:schemeClr val="accent4"/>
          </a:solidFill>
          <a:ln w="12700">
            <a:miter lim="400000"/>
          </a:ln>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800">
              <a:solidFill>
                <a:srgbClr val="FFFFFF"/>
              </a:solidFill>
            </a:endParaRPr>
          </a:p>
        </p:txBody>
      </p:sp>
      <p:sp>
        <p:nvSpPr>
          <p:cNvPr id="6" name="Shape">
            <a:extLst>
              <a:ext uri="{FF2B5EF4-FFF2-40B4-BE49-F238E27FC236}">
                <a16:creationId xmlns:a16="http://schemas.microsoft.com/office/drawing/2014/main" id="{61550E26-9CEE-46E3-132B-230DC98A7B61}"/>
              </a:ext>
            </a:extLst>
          </p:cNvPr>
          <p:cNvSpPr/>
          <p:nvPr/>
        </p:nvSpPr>
        <p:spPr>
          <a:xfrm>
            <a:off x="5419668" y="1259647"/>
            <a:ext cx="1339170" cy="844426"/>
          </a:xfrm>
          <a:custGeom>
            <a:avLst/>
            <a:gdLst/>
            <a:ahLst/>
            <a:cxnLst>
              <a:cxn ang="0">
                <a:pos x="wd2" y="hd2"/>
              </a:cxn>
              <a:cxn ang="5400000">
                <a:pos x="wd2" y="hd2"/>
              </a:cxn>
              <a:cxn ang="10800000">
                <a:pos x="wd2" y="hd2"/>
              </a:cxn>
              <a:cxn ang="16200000">
                <a:pos x="wd2" y="hd2"/>
              </a:cxn>
            </a:cxnLst>
            <a:rect l="0" t="0" r="r" b="b"/>
            <a:pathLst>
              <a:path w="20616" h="21278" extrusionOk="0">
                <a:moveTo>
                  <a:pt x="388" y="17110"/>
                </a:moveTo>
                <a:lnTo>
                  <a:pt x="9162" y="853"/>
                </a:lnTo>
                <a:cubicBezTo>
                  <a:pt x="9764" y="-284"/>
                  <a:pt x="10852" y="-284"/>
                  <a:pt x="11454" y="853"/>
                </a:cubicBezTo>
                <a:lnTo>
                  <a:pt x="20228" y="17110"/>
                </a:lnTo>
                <a:cubicBezTo>
                  <a:pt x="21108" y="18739"/>
                  <a:pt x="20390" y="21278"/>
                  <a:pt x="19071" y="21278"/>
                </a:cubicBezTo>
                <a:lnTo>
                  <a:pt x="1522" y="21278"/>
                </a:lnTo>
                <a:cubicBezTo>
                  <a:pt x="226" y="21316"/>
                  <a:pt x="-492" y="18739"/>
                  <a:pt x="388" y="17110"/>
                </a:cubicBezTo>
                <a:close/>
              </a:path>
            </a:pathLst>
          </a:custGeom>
          <a:solidFill>
            <a:schemeClr val="accent6"/>
          </a:solidFill>
          <a:ln w="12700">
            <a:miter lim="400000"/>
          </a:ln>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800">
              <a:solidFill>
                <a:srgbClr val="FFFFFF"/>
              </a:solidFill>
            </a:endParaRPr>
          </a:p>
        </p:txBody>
      </p:sp>
      <p:pic>
        <p:nvPicPr>
          <p:cNvPr id="12" name="Graphic 11" descr="Head with gears">
            <a:extLst>
              <a:ext uri="{FF2B5EF4-FFF2-40B4-BE49-F238E27FC236}">
                <a16:creationId xmlns:a16="http://schemas.microsoft.com/office/drawing/2014/main" id="{1757F3E1-460A-C39D-7424-765F055F3D5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969951" y="4855347"/>
            <a:ext cx="591110" cy="591110"/>
          </a:xfrm>
          <a:prstGeom prst="rect">
            <a:avLst/>
          </a:prstGeom>
          <a:effectLst>
            <a:outerShdw blurRad="50800" dist="38100" dir="2700000" algn="tl" rotWithShape="0">
              <a:prstClr val="black">
                <a:alpha val="40000"/>
              </a:prstClr>
            </a:outerShdw>
          </a:effectLst>
        </p:spPr>
      </p:pic>
      <p:pic>
        <p:nvPicPr>
          <p:cNvPr id="13" name="Graphic 12" descr="Stopwatch 33%">
            <a:extLst>
              <a:ext uri="{FF2B5EF4-FFF2-40B4-BE49-F238E27FC236}">
                <a16:creationId xmlns:a16="http://schemas.microsoft.com/office/drawing/2014/main" id="{E0A52474-547C-3A12-A9C6-F6C183BF74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71848" y="3682291"/>
            <a:ext cx="591110" cy="591110"/>
          </a:xfrm>
          <a:prstGeom prst="rect">
            <a:avLst/>
          </a:prstGeom>
          <a:effectLst>
            <a:outerShdw blurRad="50800" dist="38100" dir="2700000" algn="tl" rotWithShape="0">
              <a:prstClr val="black">
                <a:alpha val="40000"/>
              </a:prstClr>
            </a:outerShdw>
          </a:effectLst>
        </p:spPr>
      </p:pic>
      <p:pic>
        <p:nvPicPr>
          <p:cNvPr id="14" name="Graphic 13" descr="Bullseye">
            <a:extLst>
              <a:ext uri="{FF2B5EF4-FFF2-40B4-BE49-F238E27FC236}">
                <a16:creationId xmlns:a16="http://schemas.microsoft.com/office/drawing/2014/main" id="{683FB524-8D51-548A-3DCC-5529FEA1822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934070" y="2524331"/>
            <a:ext cx="591110" cy="591110"/>
          </a:xfrm>
          <a:prstGeom prst="rect">
            <a:avLst/>
          </a:prstGeom>
          <a:effectLst>
            <a:outerShdw blurRad="50800" dist="38100" dir="2700000" algn="tl" rotWithShape="0">
              <a:prstClr val="black">
                <a:alpha val="40000"/>
              </a:prstClr>
            </a:outerShdw>
          </a:effectLst>
        </p:spPr>
      </p:pic>
      <p:pic>
        <p:nvPicPr>
          <p:cNvPr id="15" name="Graphic 14" descr="Lights On">
            <a:extLst>
              <a:ext uri="{FF2B5EF4-FFF2-40B4-BE49-F238E27FC236}">
                <a16:creationId xmlns:a16="http://schemas.microsoft.com/office/drawing/2014/main" id="{7B6BD64D-354C-3070-373F-05410615836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800445" y="1449805"/>
            <a:ext cx="591110" cy="591110"/>
          </a:xfrm>
          <a:prstGeom prst="rect">
            <a:avLst/>
          </a:prstGeom>
          <a:effectLst>
            <a:outerShdw blurRad="50800" dist="38100" dir="2700000" algn="tl" rotWithShape="0">
              <a:prstClr val="black">
                <a:alpha val="40000"/>
              </a:prstClr>
            </a:outerShdw>
          </a:effectLst>
        </p:spPr>
      </p:pic>
      <p:grpSp>
        <p:nvGrpSpPr>
          <p:cNvPr id="16" name="Group 15">
            <a:extLst>
              <a:ext uri="{FF2B5EF4-FFF2-40B4-BE49-F238E27FC236}">
                <a16:creationId xmlns:a16="http://schemas.microsoft.com/office/drawing/2014/main" id="{8E1C81E6-D04A-D487-1292-E0154833631A}"/>
              </a:ext>
            </a:extLst>
          </p:cNvPr>
          <p:cNvGrpSpPr/>
          <p:nvPr/>
        </p:nvGrpSpPr>
        <p:grpSpPr>
          <a:xfrm>
            <a:off x="4397055" y="3632162"/>
            <a:ext cx="3647595" cy="691369"/>
            <a:chOff x="319755" y="4381524"/>
            <a:chExt cx="2088994" cy="691369"/>
          </a:xfrm>
        </p:grpSpPr>
        <p:sp>
          <p:nvSpPr>
            <p:cNvPr id="26" name="TextBox 16">
              <a:extLst>
                <a:ext uri="{FF2B5EF4-FFF2-40B4-BE49-F238E27FC236}">
                  <a16:creationId xmlns:a16="http://schemas.microsoft.com/office/drawing/2014/main" id="{5C03378D-5ECD-CC9F-26D3-48AB10D21257}"/>
                </a:ext>
              </a:extLst>
            </p:cNvPr>
            <p:cNvSpPr txBox="1"/>
            <p:nvPr/>
          </p:nvSpPr>
          <p:spPr>
            <a:xfrm>
              <a:off x="319755" y="4381524"/>
              <a:ext cx="2088993" cy="400110"/>
            </a:xfrm>
            <a:prstGeom prst="rect">
              <a:avLst/>
            </a:prstGeom>
            <a:noFill/>
          </p:spPr>
          <p:txBody>
            <a:bodyPr wrap="square" l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b="1" noProof="1"/>
                <a:t>Lorem Ipsum</a:t>
              </a:r>
            </a:p>
          </p:txBody>
        </p:sp>
        <p:sp>
          <p:nvSpPr>
            <p:cNvPr id="27" name="Rectangle 26">
              <a:extLst>
                <a:ext uri="{FF2B5EF4-FFF2-40B4-BE49-F238E27FC236}">
                  <a16:creationId xmlns:a16="http://schemas.microsoft.com/office/drawing/2014/main" id="{3CF60F33-5AC4-8538-9F6E-DEB18AC2477D}"/>
                </a:ext>
              </a:extLst>
            </p:cNvPr>
            <p:cNvSpPr/>
            <p:nvPr/>
          </p:nvSpPr>
          <p:spPr>
            <a:xfrm>
              <a:off x="319756" y="4765116"/>
              <a:ext cx="2088993" cy="307777"/>
            </a:xfrm>
            <a:prstGeom prst="rect">
              <a:avLst/>
            </a:prstGeom>
          </p:spPr>
          <p:txBody>
            <a:bodyPr wrap="square" l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1200"/>
                </a:spcBef>
              </a:pPr>
              <a:r>
                <a:rPr lang="en-US" sz="1400" noProof="1"/>
                <a:t>Lorem ipsum dolor sit amet, consectetur. </a:t>
              </a:r>
            </a:p>
          </p:txBody>
        </p:sp>
      </p:grpSp>
      <p:grpSp>
        <p:nvGrpSpPr>
          <p:cNvPr id="17" name="Group 16">
            <a:extLst>
              <a:ext uri="{FF2B5EF4-FFF2-40B4-BE49-F238E27FC236}">
                <a16:creationId xmlns:a16="http://schemas.microsoft.com/office/drawing/2014/main" id="{286453DE-D7F8-6F4A-76AD-8BE4E9D8EFA3}"/>
              </a:ext>
            </a:extLst>
          </p:cNvPr>
          <p:cNvGrpSpPr/>
          <p:nvPr/>
        </p:nvGrpSpPr>
        <p:grpSpPr>
          <a:xfrm>
            <a:off x="4265455" y="4805218"/>
            <a:ext cx="3647595" cy="691369"/>
            <a:chOff x="319755" y="4381524"/>
            <a:chExt cx="2088994" cy="691369"/>
          </a:xfrm>
        </p:grpSpPr>
        <p:sp>
          <p:nvSpPr>
            <p:cNvPr id="24" name="TextBox 19">
              <a:extLst>
                <a:ext uri="{FF2B5EF4-FFF2-40B4-BE49-F238E27FC236}">
                  <a16:creationId xmlns:a16="http://schemas.microsoft.com/office/drawing/2014/main" id="{C165CCE7-C819-05F5-9D06-2DC6523D7DCE}"/>
                </a:ext>
              </a:extLst>
            </p:cNvPr>
            <p:cNvSpPr txBox="1"/>
            <p:nvPr/>
          </p:nvSpPr>
          <p:spPr>
            <a:xfrm>
              <a:off x="319755" y="4381524"/>
              <a:ext cx="2088993" cy="400110"/>
            </a:xfrm>
            <a:prstGeom prst="rect">
              <a:avLst/>
            </a:prstGeom>
            <a:noFill/>
          </p:spPr>
          <p:txBody>
            <a:bodyPr wrap="square" l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b="1" noProof="1"/>
                <a:t>Lorem Ipsum</a:t>
              </a:r>
            </a:p>
          </p:txBody>
        </p:sp>
        <p:sp>
          <p:nvSpPr>
            <p:cNvPr id="25" name="Rectangle 24">
              <a:extLst>
                <a:ext uri="{FF2B5EF4-FFF2-40B4-BE49-F238E27FC236}">
                  <a16:creationId xmlns:a16="http://schemas.microsoft.com/office/drawing/2014/main" id="{8B6B2DB6-550E-AD58-2822-FB8B41DA79BC}"/>
                </a:ext>
              </a:extLst>
            </p:cNvPr>
            <p:cNvSpPr/>
            <p:nvPr/>
          </p:nvSpPr>
          <p:spPr>
            <a:xfrm>
              <a:off x="319756" y="4765116"/>
              <a:ext cx="2088993" cy="307777"/>
            </a:xfrm>
            <a:prstGeom prst="rect">
              <a:avLst/>
            </a:prstGeom>
          </p:spPr>
          <p:txBody>
            <a:bodyPr wrap="square" l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1200"/>
                </a:spcBef>
              </a:pPr>
              <a:r>
                <a:rPr lang="en-US" sz="1400" noProof="1"/>
                <a:t>Lorem ipsum dolor sit amet, consectetur. </a:t>
              </a:r>
            </a:p>
          </p:txBody>
        </p:sp>
      </p:grpSp>
      <p:grpSp>
        <p:nvGrpSpPr>
          <p:cNvPr id="18" name="Group 17">
            <a:extLst>
              <a:ext uri="{FF2B5EF4-FFF2-40B4-BE49-F238E27FC236}">
                <a16:creationId xmlns:a16="http://schemas.microsoft.com/office/drawing/2014/main" id="{0BF8520C-485E-D569-565C-934D0DEAA810}"/>
              </a:ext>
            </a:extLst>
          </p:cNvPr>
          <p:cNvGrpSpPr/>
          <p:nvPr/>
        </p:nvGrpSpPr>
        <p:grpSpPr>
          <a:xfrm>
            <a:off x="5480243" y="2491478"/>
            <a:ext cx="2069715" cy="691369"/>
            <a:chOff x="319755" y="4381524"/>
            <a:chExt cx="2088994" cy="691369"/>
          </a:xfrm>
        </p:grpSpPr>
        <p:sp>
          <p:nvSpPr>
            <p:cNvPr id="22" name="TextBox 22">
              <a:extLst>
                <a:ext uri="{FF2B5EF4-FFF2-40B4-BE49-F238E27FC236}">
                  <a16:creationId xmlns:a16="http://schemas.microsoft.com/office/drawing/2014/main" id="{5212D4FB-BB84-CEDA-5906-EFDDFA91561E}"/>
                </a:ext>
              </a:extLst>
            </p:cNvPr>
            <p:cNvSpPr txBox="1"/>
            <p:nvPr/>
          </p:nvSpPr>
          <p:spPr>
            <a:xfrm>
              <a:off x="319755" y="4381524"/>
              <a:ext cx="2088993" cy="400110"/>
            </a:xfrm>
            <a:prstGeom prst="rect">
              <a:avLst/>
            </a:prstGeom>
            <a:noFill/>
          </p:spPr>
          <p:txBody>
            <a:bodyPr wrap="square" l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b="1" noProof="1"/>
                <a:t>Lorem Ipsum</a:t>
              </a:r>
            </a:p>
          </p:txBody>
        </p:sp>
        <p:sp>
          <p:nvSpPr>
            <p:cNvPr id="23" name="Rectangle 22">
              <a:extLst>
                <a:ext uri="{FF2B5EF4-FFF2-40B4-BE49-F238E27FC236}">
                  <a16:creationId xmlns:a16="http://schemas.microsoft.com/office/drawing/2014/main" id="{753B4108-9FF7-993A-3CD1-7DF91AAA63BF}"/>
                </a:ext>
              </a:extLst>
            </p:cNvPr>
            <p:cNvSpPr/>
            <p:nvPr/>
          </p:nvSpPr>
          <p:spPr>
            <a:xfrm>
              <a:off x="319756" y="4765116"/>
              <a:ext cx="2088993" cy="307777"/>
            </a:xfrm>
            <a:prstGeom prst="rect">
              <a:avLst/>
            </a:prstGeom>
          </p:spPr>
          <p:txBody>
            <a:bodyPr wrap="square" l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1200"/>
                </a:spcBef>
              </a:pPr>
              <a:r>
                <a:rPr lang="en-US" sz="1400" noProof="1"/>
                <a:t>Lorem ipsum dolor sit. </a:t>
              </a:r>
            </a:p>
          </p:txBody>
        </p:sp>
      </p:grpSp>
      <p:grpSp>
        <p:nvGrpSpPr>
          <p:cNvPr id="34" name="Group 33">
            <a:extLst>
              <a:ext uri="{FF2B5EF4-FFF2-40B4-BE49-F238E27FC236}">
                <a16:creationId xmlns:a16="http://schemas.microsoft.com/office/drawing/2014/main" id="{E09AB9F0-A1EC-F179-283D-BA9952A8F8AA}"/>
              </a:ext>
            </a:extLst>
          </p:cNvPr>
          <p:cNvGrpSpPr/>
          <p:nvPr/>
        </p:nvGrpSpPr>
        <p:grpSpPr>
          <a:xfrm>
            <a:off x="634981" y="1449805"/>
            <a:ext cx="2926080" cy="1659485"/>
            <a:chOff x="332936" y="2627766"/>
            <a:chExt cx="2926080" cy="1659485"/>
          </a:xfrm>
        </p:grpSpPr>
        <p:sp>
          <p:nvSpPr>
            <p:cNvPr id="35" name="TextBox 34">
              <a:extLst>
                <a:ext uri="{FF2B5EF4-FFF2-40B4-BE49-F238E27FC236}">
                  <a16:creationId xmlns:a16="http://schemas.microsoft.com/office/drawing/2014/main" id="{8C8D05C1-7B1F-83D4-4F0F-FB565589110A}"/>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accent6"/>
                  </a:solidFill>
                </a:rPr>
                <a:t>Lorem Ipsum</a:t>
              </a:r>
            </a:p>
          </p:txBody>
        </p:sp>
        <p:sp>
          <p:nvSpPr>
            <p:cNvPr id="36" name="TextBox 35">
              <a:extLst>
                <a:ext uri="{FF2B5EF4-FFF2-40B4-BE49-F238E27FC236}">
                  <a16:creationId xmlns:a16="http://schemas.microsoft.com/office/drawing/2014/main" id="{FC02B685-5AE0-9797-3F7F-4323A5BF368D}"/>
                </a:ext>
              </a:extLst>
            </p:cNvPr>
            <p:cNvSpPr txBox="1"/>
            <p:nvPr/>
          </p:nvSpPr>
          <p:spPr>
            <a:xfrm>
              <a:off x="332936" y="3086922"/>
              <a:ext cx="2926080" cy="1200329"/>
            </a:xfrm>
            <a:prstGeom prst="rect">
              <a:avLst/>
            </a:prstGeom>
            <a:noFill/>
          </p:spPr>
          <p:txBody>
            <a:bodyPr wrap="square" lIns="0" rIns="0" rtlCol="0" anchor="t">
              <a:spAutoFit/>
            </a:bodyPr>
            <a:lstStyle/>
            <a:p>
              <a:pPr algn="ctr">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37" name="Group 36">
            <a:extLst>
              <a:ext uri="{FF2B5EF4-FFF2-40B4-BE49-F238E27FC236}">
                <a16:creationId xmlns:a16="http://schemas.microsoft.com/office/drawing/2014/main" id="{BF876A82-584E-04B0-0B88-B6158D6D60DE}"/>
              </a:ext>
            </a:extLst>
          </p:cNvPr>
          <p:cNvGrpSpPr/>
          <p:nvPr/>
        </p:nvGrpSpPr>
        <p:grpSpPr>
          <a:xfrm>
            <a:off x="8633145" y="1449805"/>
            <a:ext cx="2926080" cy="1659485"/>
            <a:chOff x="332936" y="2627766"/>
            <a:chExt cx="2926080" cy="1659485"/>
          </a:xfrm>
        </p:grpSpPr>
        <p:sp>
          <p:nvSpPr>
            <p:cNvPr id="38" name="TextBox 37">
              <a:extLst>
                <a:ext uri="{FF2B5EF4-FFF2-40B4-BE49-F238E27FC236}">
                  <a16:creationId xmlns:a16="http://schemas.microsoft.com/office/drawing/2014/main" id="{1B00E6F8-AC2B-0C39-B82D-B34260A483DF}"/>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accent2"/>
                  </a:solidFill>
                </a:rPr>
                <a:t>Lorem Ipsum</a:t>
              </a:r>
            </a:p>
          </p:txBody>
        </p:sp>
        <p:sp>
          <p:nvSpPr>
            <p:cNvPr id="39" name="TextBox 38">
              <a:extLst>
                <a:ext uri="{FF2B5EF4-FFF2-40B4-BE49-F238E27FC236}">
                  <a16:creationId xmlns:a16="http://schemas.microsoft.com/office/drawing/2014/main" id="{670C13D3-51DF-3C5D-996C-E8132E5D5C21}"/>
                </a:ext>
              </a:extLst>
            </p:cNvPr>
            <p:cNvSpPr txBox="1"/>
            <p:nvPr/>
          </p:nvSpPr>
          <p:spPr>
            <a:xfrm>
              <a:off x="332936" y="3086922"/>
              <a:ext cx="2926080" cy="1200329"/>
            </a:xfrm>
            <a:prstGeom prst="rect">
              <a:avLst/>
            </a:prstGeom>
            <a:noFill/>
          </p:spPr>
          <p:txBody>
            <a:bodyPr wrap="square" lIns="0" rIns="0" rtlCol="0" anchor="t">
              <a:spAutoFit/>
            </a:bodyPr>
            <a:lstStyle/>
            <a:p>
              <a:pPr algn="ctr">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Tree>
    <p:extLst>
      <p:ext uri="{BB962C8B-B14F-4D97-AF65-F5344CB8AC3E}">
        <p14:creationId xmlns:p14="http://schemas.microsoft.com/office/powerpoint/2010/main" val="26487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8526</TotalTime>
  <Words>281</Words>
  <Application>Microsoft Office PowerPoint</Application>
  <PresentationFormat>Widescreen</PresentationFormat>
  <Paragraphs>28</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Four-Stage Pyramid – Slide Template</vt:lpstr>
      <vt:lpstr>Four-Stage Pyramid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Four-Stage Pyramid</dc:title>
  <dc:creator>PresentationGO.com</dc:creator>
  <dc:description>© Copyright PresentationGO.com - Do not distribute or sale without written permission.</dc:description>
  <cp:lastModifiedBy>Christophe Barroche</cp:lastModifiedBy>
  <cp:revision>16</cp:revision>
  <dcterms:created xsi:type="dcterms:W3CDTF">2014-11-26T05:14:11Z</dcterms:created>
  <dcterms:modified xsi:type="dcterms:W3CDTF">2024-01-19T17:47:07Z</dcterms:modified>
  <cp:category>Charts &amp; Diagrams</cp:category>
</cp:coreProperties>
</file>