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8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Four-Step Graduated Funnel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C9037F-C45C-CF0E-35BD-7B7DCD4CEE42}"/>
              </a:ext>
            </a:extLst>
          </p:cNvPr>
          <p:cNvGrpSpPr/>
          <p:nvPr/>
        </p:nvGrpSpPr>
        <p:grpSpPr>
          <a:xfrm>
            <a:off x="5647310" y="4758537"/>
            <a:ext cx="2194560" cy="1013781"/>
            <a:chOff x="8921977" y="404260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800476-A096-9ABF-A53C-1E033450049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1F19DD-067A-19EA-26C7-C980940CE1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4D8C38E-7AFB-D575-E9CC-ED777E18CAFE}"/>
              </a:ext>
            </a:extLst>
          </p:cNvPr>
          <p:cNvGrpSpPr/>
          <p:nvPr/>
        </p:nvGrpSpPr>
        <p:grpSpPr>
          <a:xfrm>
            <a:off x="681329" y="3797427"/>
            <a:ext cx="2194560" cy="1013781"/>
            <a:chOff x="332936" y="4621560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0EFFBF-6A58-CD5F-3C5C-4E2B6A5B788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E72094-CDA6-370B-F0D0-4F05B0C7596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0BA846-18FE-6856-894F-4716C1638993}"/>
              </a:ext>
            </a:extLst>
          </p:cNvPr>
          <p:cNvGrpSpPr/>
          <p:nvPr/>
        </p:nvGrpSpPr>
        <p:grpSpPr>
          <a:xfrm>
            <a:off x="6531062" y="2829599"/>
            <a:ext cx="2194560" cy="1013781"/>
            <a:chOff x="8921977" y="1435947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44C272C-B139-E0F2-E7DB-96DB7B26AA4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135090-5A07-42D3-129F-7D8E4423D0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42008D9-33DD-E1E6-9F95-72FBBA16D498}"/>
              </a:ext>
            </a:extLst>
          </p:cNvPr>
          <p:cNvGrpSpPr/>
          <p:nvPr/>
        </p:nvGrpSpPr>
        <p:grpSpPr>
          <a:xfrm>
            <a:off x="248380" y="1677461"/>
            <a:ext cx="1750678" cy="1013781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7D8954-EFE2-D7BF-8E19-085C695ACFA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E32771C-B10C-AA37-850C-63A3C82E6ED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A296AA1-1A14-81D7-B6DD-3CC0DE2A2465}"/>
              </a:ext>
            </a:extLst>
          </p:cNvPr>
          <p:cNvGrpSpPr/>
          <p:nvPr/>
        </p:nvGrpSpPr>
        <p:grpSpPr>
          <a:xfrm>
            <a:off x="3466259" y="3794068"/>
            <a:ext cx="2211485" cy="823113"/>
            <a:chOff x="4855344" y="3508133"/>
            <a:chExt cx="2481314" cy="92354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9F001EA-BA09-3B7C-31A4-B27669FA4E07}"/>
                </a:ext>
              </a:extLst>
            </p:cNvPr>
            <p:cNvSpPr/>
            <p:nvPr/>
          </p:nvSpPr>
          <p:spPr>
            <a:xfrm>
              <a:off x="4855344" y="3508133"/>
              <a:ext cx="2481313" cy="92354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14E86F26-8F97-4796-D472-214B90E06148}"/>
                </a:ext>
              </a:extLst>
            </p:cNvPr>
            <p:cNvSpPr/>
            <p:nvPr/>
          </p:nvSpPr>
          <p:spPr>
            <a:xfrm>
              <a:off x="6524017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D372A6E-9DFA-B799-16B6-3141B52E73E8}"/>
                </a:ext>
              </a:extLst>
            </p:cNvPr>
            <p:cNvSpPr/>
            <p:nvPr/>
          </p:nvSpPr>
          <p:spPr>
            <a:xfrm>
              <a:off x="4963903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3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A986F-CB33-1BDE-51F8-1B0EF48FC7B8}"/>
                </a:ext>
              </a:extLst>
            </p:cNvPr>
            <p:cNvSpPr/>
            <p:nvPr/>
          </p:nvSpPr>
          <p:spPr>
            <a:xfrm>
              <a:off x="4855345" y="3508133"/>
              <a:ext cx="2481313" cy="465504"/>
            </a:xfrm>
            <a:custGeom>
              <a:avLst/>
              <a:gdLst>
                <a:gd name="connsiteX0" fmla="*/ 461772 w 2481313"/>
                <a:gd name="connsiteY0" fmla="*/ 0 h 465504"/>
                <a:gd name="connsiteX1" fmla="*/ 2019541 w 2481313"/>
                <a:gd name="connsiteY1" fmla="*/ 0 h 465504"/>
                <a:gd name="connsiteX2" fmla="*/ 2481313 w 2481313"/>
                <a:gd name="connsiteY2" fmla="*/ 461772 h 465504"/>
                <a:gd name="connsiteX3" fmla="*/ 2480937 w 2481313"/>
                <a:gd name="connsiteY3" fmla="*/ 465504 h 465504"/>
                <a:gd name="connsiteX4" fmla="*/ 377 w 2481313"/>
                <a:gd name="connsiteY4" fmla="*/ 465504 h 465504"/>
                <a:gd name="connsiteX5" fmla="*/ 0 w 2481313"/>
                <a:gd name="connsiteY5" fmla="*/ 461772 h 465504"/>
                <a:gd name="connsiteX6" fmla="*/ 461772 w 2481313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1313" h="465504">
                  <a:moveTo>
                    <a:pt x="461772" y="0"/>
                  </a:moveTo>
                  <a:lnTo>
                    <a:pt x="2019541" y="0"/>
                  </a:lnTo>
                  <a:cubicBezTo>
                    <a:pt x="2274571" y="0"/>
                    <a:pt x="2481313" y="206742"/>
                    <a:pt x="2481313" y="461772"/>
                  </a:cubicBezTo>
                  <a:lnTo>
                    <a:pt x="2480937" y="465504"/>
                  </a:lnTo>
                  <a:lnTo>
                    <a:pt x="377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7D16EDE-B69E-981A-FF2A-CDB65727AF79}"/>
              </a:ext>
            </a:extLst>
          </p:cNvPr>
          <p:cNvGrpSpPr/>
          <p:nvPr/>
        </p:nvGrpSpPr>
        <p:grpSpPr>
          <a:xfrm>
            <a:off x="2873557" y="2829599"/>
            <a:ext cx="3396887" cy="823113"/>
            <a:chOff x="4190325" y="2425987"/>
            <a:chExt cx="3811350" cy="923544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2C7DE67-7558-B316-B984-126075AE19F5}"/>
                </a:ext>
              </a:extLst>
            </p:cNvPr>
            <p:cNvSpPr/>
            <p:nvPr/>
          </p:nvSpPr>
          <p:spPr>
            <a:xfrm>
              <a:off x="4190325" y="2425987"/>
              <a:ext cx="3811350" cy="923544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2AC9FF3-E203-E3F0-78CC-8FA95C32F66B}"/>
                </a:ext>
              </a:extLst>
            </p:cNvPr>
            <p:cNvSpPr/>
            <p:nvPr/>
          </p:nvSpPr>
          <p:spPr>
            <a:xfrm>
              <a:off x="718993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D6E7F02-C93D-E6EA-6283-167A6EA56FBE}"/>
                </a:ext>
              </a:extLst>
            </p:cNvPr>
            <p:cNvSpPr/>
            <p:nvPr/>
          </p:nvSpPr>
          <p:spPr>
            <a:xfrm>
              <a:off x="430342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2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79A46C-940F-785E-9F35-B3820C043223}"/>
                </a:ext>
              </a:extLst>
            </p:cNvPr>
            <p:cNvSpPr/>
            <p:nvPr/>
          </p:nvSpPr>
          <p:spPr>
            <a:xfrm>
              <a:off x="4190325" y="2425987"/>
              <a:ext cx="3811350" cy="465504"/>
            </a:xfrm>
            <a:custGeom>
              <a:avLst/>
              <a:gdLst>
                <a:gd name="connsiteX0" fmla="*/ 461772 w 3811350"/>
                <a:gd name="connsiteY0" fmla="*/ 0 h 465504"/>
                <a:gd name="connsiteX1" fmla="*/ 3349578 w 3811350"/>
                <a:gd name="connsiteY1" fmla="*/ 0 h 465504"/>
                <a:gd name="connsiteX2" fmla="*/ 3811350 w 3811350"/>
                <a:gd name="connsiteY2" fmla="*/ 461772 h 465504"/>
                <a:gd name="connsiteX3" fmla="*/ 3810974 w 3811350"/>
                <a:gd name="connsiteY3" fmla="*/ 465504 h 465504"/>
                <a:gd name="connsiteX4" fmla="*/ 376 w 3811350"/>
                <a:gd name="connsiteY4" fmla="*/ 465504 h 465504"/>
                <a:gd name="connsiteX5" fmla="*/ 0 w 3811350"/>
                <a:gd name="connsiteY5" fmla="*/ 461772 h 465504"/>
                <a:gd name="connsiteX6" fmla="*/ 461772 w 3811350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1350" h="465504">
                  <a:moveTo>
                    <a:pt x="461772" y="0"/>
                  </a:moveTo>
                  <a:lnTo>
                    <a:pt x="3349578" y="0"/>
                  </a:lnTo>
                  <a:cubicBezTo>
                    <a:pt x="3604608" y="0"/>
                    <a:pt x="3811350" y="206742"/>
                    <a:pt x="3811350" y="461772"/>
                  </a:cubicBezTo>
                  <a:lnTo>
                    <a:pt x="3810974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72C31F-0296-A202-9AD3-213FA9BFCDE3}"/>
              </a:ext>
            </a:extLst>
          </p:cNvPr>
          <p:cNvGrpSpPr/>
          <p:nvPr/>
        </p:nvGrpSpPr>
        <p:grpSpPr>
          <a:xfrm>
            <a:off x="2221585" y="1865131"/>
            <a:ext cx="4700830" cy="823113"/>
            <a:chOff x="3458804" y="1343841"/>
            <a:chExt cx="5274392" cy="92354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C94D91-872F-98C2-AA68-114F1E31A8CE}"/>
                </a:ext>
              </a:extLst>
            </p:cNvPr>
            <p:cNvSpPr/>
            <p:nvPr/>
          </p:nvSpPr>
          <p:spPr>
            <a:xfrm>
              <a:off x="3458804" y="1343841"/>
              <a:ext cx="5274392" cy="92354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71E52D4-67EE-7516-5CF9-56427262D462}"/>
                </a:ext>
              </a:extLst>
            </p:cNvPr>
            <p:cNvSpPr/>
            <p:nvPr/>
          </p:nvSpPr>
          <p:spPr>
            <a:xfrm>
              <a:off x="7922467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7038A84-C3C6-6343-1A18-2E0D93F288DF}"/>
                </a:ext>
              </a:extLst>
            </p:cNvPr>
            <p:cNvSpPr/>
            <p:nvPr/>
          </p:nvSpPr>
          <p:spPr>
            <a:xfrm>
              <a:off x="3569319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C659FB-2F86-79E1-685A-52ECB7405CA1}"/>
                </a:ext>
              </a:extLst>
            </p:cNvPr>
            <p:cNvSpPr/>
            <p:nvPr/>
          </p:nvSpPr>
          <p:spPr>
            <a:xfrm>
              <a:off x="3458804" y="1343841"/>
              <a:ext cx="5274392" cy="465504"/>
            </a:xfrm>
            <a:custGeom>
              <a:avLst/>
              <a:gdLst>
                <a:gd name="connsiteX0" fmla="*/ 461772 w 5274392"/>
                <a:gd name="connsiteY0" fmla="*/ 0 h 465504"/>
                <a:gd name="connsiteX1" fmla="*/ 4812620 w 5274392"/>
                <a:gd name="connsiteY1" fmla="*/ 0 h 465504"/>
                <a:gd name="connsiteX2" fmla="*/ 5274392 w 5274392"/>
                <a:gd name="connsiteY2" fmla="*/ 461772 h 465504"/>
                <a:gd name="connsiteX3" fmla="*/ 5274016 w 5274392"/>
                <a:gd name="connsiteY3" fmla="*/ 465504 h 465504"/>
                <a:gd name="connsiteX4" fmla="*/ 376 w 5274392"/>
                <a:gd name="connsiteY4" fmla="*/ 465504 h 465504"/>
                <a:gd name="connsiteX5" fmla="*/ 0 w 5274392"/>
                <a:gd name="connsiteY5" fmla="*/ 461772 h 465504"/>
                <a:gd name="connsiteX6" fmla="*/ 461772 w 5274392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4392" h="465504">
                  <a:moveTo>
                    <a:pt x="461772" y="0"/>
                  </a:moveTo>
                  <a:lnTo>
                    <a:pt x="4812620" y="0"/>
                  </a:lnTo>
                  <a:cubicBezTo>
                    <a:pt x="5067650" y="0"/>
                    <a:pt x="5274392" y="206742"/>
                    <a:pt x="5274392" y="461772"/>
                  </a:cubicBezTo>
                  <a:lnTo>
                    <a:pt x="5274016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B2551CA-38CC-2189-084B-E5081B0E44ED}"/>
              </a:ext>
            </a:extLst>
          </p:cNvPr>
          <p:cNvGrpSpPr/>
          <p:nvPr/>
        </p:nvGrpSpPr>
        <p:grpSpPr>
          <a:xfrm>
            <a:off x="4141175" y="4758537"/>
            <a:ext cx="861651" cy="823113"/>
            <a:chOff x="5612609" y="4590280"/>
            <a:chExt cx="966784" cy="92354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8EAC052-5819-2DA2-A52A-2E89F2E0A812}"/>
                </a:ext>
              </a:extLst>
            </p:cNvPr>
            <p:cNvSpPr/>
            <p:nvPr/>
          </p:nvSpPr>
          <p:spPr>
            <a:xfrm>
              <a:off x="5612609" y="4590280"/>
              <a:ext cx="966783" cy="92354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31FF2672-872F-B598-DA9B-E66398512067}"/>
                </a:ext>
              </a:extLst>
            </p:cNvPr>
            <p:cNvSpPr/>
            <p:nvPr/>
          </p:nvSpPr>
          <p:spPr>
            <a:xfrm>
              <a:off x="5747044" y="470469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4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605587-D67F-F85B-7E29-9DC6E960C816}"/>
                </a:ext>
              </a:extLst>
            </p:cNvPr>
            <p:cNvSpPr/>
            <p:nvPr/>
          </p:nvSpPr>
          <p:spPr>
            <a:xfrm>
              <a:off x="5612609" y="4590280"/>
              <a:ext cx="966784" cy="465504"/>
            </a:xfrm>
            <a:custGeom>
              <a:avLst/>
              <a:gdLst>
                <a:gd name="connsiteX0" fmla="*/ 483392 w 966784"/>
                <a:gd name="connsiteY0" fmla="*/ 0 h 465504"/>
                <a:gd name="connsiteX1" fmla="*/ 966784 w 966784"/>
                <a:gd name="connsiteY1" fmla="*/ 461772 h 465504"/>
                <a:gd name="connsiteX2" fmla="*/ 966391 w 966784"/>
                <a:gd name="connsiteY2" fmla="*/ 465504 h 465504"/>
                <a:gd name="connsiteX3" fmla="*/ 394 w 966784"/>
                <a:gd name="connsiteY3" fmla="*/ 465504 h 465504"/>
                <a:gd name="connsiteX4" fmla="*/ 0 w 966784"/>
                <a:gd name="connsiteY4" fmla="*/ 461772 h 465504"/>
                <a:gd name="connsiteX5" fmla="*/ 483392 w 966784"/>
                <a:gd name="connsiteY5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6784" h="465504">
                  <a:moveTo>
                    <a:pt x="483392" y="0"/>
                  </a:moveTo>
                  <a:cubicBezTo>
                    <a:pt x="750362" y="0"/>
                    <a:pt x="966784" y="206742"/>
                    <a:pt x="966784" y="461772"/>
                  </a:cubicBezTo>
                  <a:lnTo>
                    <a:pt x="966391" y="465504"/>
                  </a:lnTo>
                  <a:lnTo>
                    <a:pt x="394" y="465504"/>
                  </a:lnTo>
                  <a:lnTo>
                    <a:pt x="0" y="461772"/>
                  </a:lnTo>
                  <a:cubicBezTo>
                    <a:pt x="0" y="206742"/>
                    <a:pt x="216422" y="0"/>
                    <a:pt x="48339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40" name="Graphic 39" descr="Business Growth with solid fill">
            <a:extLst>
              <a:ext uri="{FF2B5EF4-FFF2-40B4-BE49-F238E27FC236}">
                <a16:creationId xmlns:a16="http://schemas.microsoft.com/office/drawing/2014/main" id="{25F5BC1E-C914-B901-D1FA-45A75EFAF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3808" y="3994951"/>
            <a:ext cx="421349" cy="421349"/>
          </a:xfrm>
          <a:prstGeom prst="rect">
            <a:avLst/>
          </a:prstGeom>
        </p:spPr>
      </p:pic>
      <p:pic>
        <p:nvPicPr>
          <p:cNvPr id="41" name="Graphic 40" descr="Coins with solid fill">
            <a:extLst>
              <a:ext uri="{FF2B5EF4-FFF2-40B4-BE49-F238E27FC236}">
                <a16:creationId xmlns:a16="http://schemas.microsoft.com/office/drawing/2014/main" id="{575BC373-345A-0CFD-F795-07CC3F107D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7310" y="3030483"/>
            <a:ext cx="421349" cy="421349"/>
          </a:xfrm>
          <a:prstGeom prst="rect">
            <a:avLst/>
          </a:prstGeom>
        </p:spPr>
      </p:pic>
      <p:pic>
        <p:nvPicPr>
          <p:cNvPr id="42" name="Graphic 41" descr="Target Audience with solid fill">
            <a:extLst>
              <a:ext uri="{FF2B5EF4-FFF2-40B4-BE49-F238E27FC236}">
                <a16:creationId xmlns:a16="http://schemas.microsoft.com/office/drawing/2014/main" id="{FE80A61A-DA89-8EAD-9344-A8FFCFC749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00184" y="2066014"/>
            <a:ext cx="421349" cy="42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8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Four-Step Graduated Funnel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C9037F-C45C-CF0E-35BD-7B7DCD4CEE42}"/>
              </a:ext>
            </a:extLst>
          </p:cNvPr>
          <p:cNvGrpSpPr/>
          <p:nvPr/>
        </p:nvGrpSpPr>
        <p:grpSpPr>
          <a:xfrm>
            <a:off x="5647310" y="4752581"/>
            <a:ext cx="2194560" cy="1013781"/>
            <a:chOff x="8921977" y="404260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800476-A096-9ABF-A53C-1E033450049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1F19DD-067A-19EA-26C7-C980940CE1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4D8C38E-7AFB-D575-E9CC-ED777E18CAFE}"/>
              </a:ext>
            </a:extLst>
          </p:cNvPr>
          <p:cNvGrpSpPr/>
          <p:nvPr/>
        </p:nvGrpSpPr>
        <p:grpSpPr>
          <a:xfrm>
            <a:off x="681329" y="3798922"/>
            <a:ext cx="2194560" cy="1013781"/>
            <a:chOff x="332936" y="4621560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0EFFBF-6A58-CD5F-3C5C-4E2B6A5B788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E72094-CDA6-370B-F0D0-4F05B0C7596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30BA846-18FE-6856-894F-4716C1638993}"/>
              </a:ext>
            </a:extLst>
          </p:cNvPr>
          <p:cNvGrpSpPr/>
          <p:nvPr/>
        </p:nvGrpSpPr>
        <p:grpSpPr>
          <a:xfrm>
            <a:off x="6531062" y="2825710"/>
            <a:ext cx="2194560" cy="1013781"/>
            <a:chOff x="8921977" y="1435947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44C272C-B139-E0F2-E7DB-96DB7B26AA4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135090-5A07-42D3-129F-7D8E4423D0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42008D9-33DD-E1E6-9F95-72FBBA16D498}"/>
              </a:ext>
            </a:extLst>
          </p:cNvPr>
          <p:cNvGrpSpPr/>
          <p:nvPr/>
        </p:nvGrpSpPr>
        <p:grpSpPr>
          <a:xfrm>
            <a:off x="248380" y="1669692"/>
            <a:ext cx="1750678" cy="1013781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87D8954-EFE2-D7BF-8E19-085C695ACFA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E32771C-B10C-AA37-850C-63A3C82E6ED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A296AA1-1A14-81D7-B6DD-3CC0DE2A2465}"/>
              </a:ext>
            </a:extLst>
          </p:cNvPr>
          <p:cNvGrpSpPr/>
          <p:nvPr/>
        </p:nvGrpSpPr>
        <p:grpSpPr>
          <a:xfrm>
            <a:off x="3466259" y="3794068"/>
            <a:ext cx="2211485" cy="823113"/>
            <a:chOff x="4855344" y="3508133"/>
            <a:chExt cx="2481314" cy="92354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9F001EA-BA09-3B7C-31A4-B27669FA4E07}"/>
                </a:ext>
              </a:extLst>
            </p:cNvPr>
            <p:cNvSpPr/>
            <p:nvPr/>
          </p:nvSpPr>
          <p:spPr>
            <a:xfrm>
              <a:off x="4855344" y="3508133"/>
              <a:ext cx="2481313" cy="92354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14E86F26-8F97-4796-D472-214B90E06148}"/>
                </a:ext>
              </a:extLst>
            </p:cNvPr>
            <p:cNvSpPr/>
            <p:nvPr/>
          </p:nvSpPr>
          <p:spPr>
            <a:xfrm>
              <a:off x="6524017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D372A6E-9DFA-B799-16B6-3141B52E73E8}"/>
                </a:ext>
              </a:extLst>
            </p:cNvPr>
            <p:cNvSpPr/>
            <p:nvPr/>
          </p:nvSpPr>
          <p:spPr>
            <a:xfrm>
              <a:off x="4963903" y="3620949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3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A986F-CB33-1BDE-51F8-1B0EF48FC7B8}"/>
                </a:ext>
              </a:extLst>
            </p:cNvPr>
            <p:cNvSpPr/>
            <p:nvPr/>
          </p:nvSpPr>
          <p:spPr>
            <a:xfrm>
              <a:off x="4855345" y="3508133"/>
              <a:ext cx="2481313" cy="465504"/>
            </a:xfrm>
            <a:custGeom>
              <a:avLst/>
              <a:gdLst>
                <a:gd name="connsiteX0" fmla="*/ 461772 w 2481313"/>
                <a:gd name="connsiteY0" fmla="*/ 0 h 465504"/>
                <a:gd name="connsiteX1" fmla="*/ 2019541 w 2481313"/>
                <a:gd name="connsiteY1" fmla="*/ 0 h 465504"/>
                <a:gd name="connsiteX2" fmla="*/ 2481313 w 2481313"/>
                <a:gd name="connsiteY2" fmla="*/ 461772 h 465504"/>
                <a:gd name="connsiteX3" fmla="*/ 2480937 w 2481313"/>
                <a:gd name="connsiteY3" fmla="*/ 465504 h 465504"/>
                <a:gd name="connsiteX4" fmla="*/ 377 w 2481313"/>
                <a:gd name="connsiteY4" fmla="*/ 465504 h 465504"/>
                <a:gd name="connsiteX5" fmla="*/ 0 w 2481313"/>
                <a:gd name="connsiteY5" fmla="*/ 461772 h 465504"/>
                <a:gd name="connsiteX6" fmla="*/ 461772 w 2481313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1313" h="465504">
                  <a:moveTo>
                    <a:pt x="461772" y="0"/>
                  </a:moveTo>
                  <a:lnTo>
                    <a:pt x="2019541" y="0"/>
                  </a:lnTo>
                  <a:cubicBezTo>
                    <a:pt x="2274571" y="0"/>
                    <a:pt x="2481313" y="206742"/>
                    <a:pt x="2481313" y="461772"/>
                  </a:cubicBezTo>
                  <a:lnTo>
                    <a:pt x="2480937" y="465504"/>
                  </a:lnTo>
                  <a:lnTo>
                    <a:pt x="377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7D16EDE-B69E-981A-FF2A-CDB65727AF79}"/>
              </a:ext>
            </a:extLst>
          </p:cNvPr>
          <p:cNvGrpSpPr/>
          <p:nvPr/>
        </p:nvGrpSpPr>
        <p:grpSpPr>
          <a:xfrm>
            <a:off x="2873557" y="2829599"/>
            <a:ext cx="3396887" cy="823113"/>
            <a:chOff x="4190325" y="2425987"/>
            <a:chExt cx="3811350" cy="923544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2C7DE67-7558-B316-B984-126075AE19F5}"/>
                </a:ext>
              </a:extLst>
            </p:cNvPr>
            <p:cNvSpPr/>
            <p:nvPr/>
          </p:nvSpPr>
          <p:spPr>
            <a:xfrm>
              <a:off x="4190325" y="2425987"/>
              <a:ext cx="3811350" cy="923544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2AC9FF3-E203-E3F0-78CC-8FA95C32F66B}"/>
                </a:ext>
              </a:extLst>
            </p:cNvPr>
            <p:cNvSpPr/>
            <p:nvPr/>
          </p:nvSpPr>
          <p:spPr>
            <a:xfrm>
              <a:off x="718993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D6E7F02-C93D-E6EA-6283-167A6EA56FBE}"/>
                </a:ext>
              </a:extLst>
            </p:cNvPr>
            <p:cNvSpPr/>
            <p:nvPr/>
          </p:nvSpPr>
          <p:spPr>
            <a:xfrm>
              <a:off x="4303424" y="253880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2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79A46C-940F-785E-9F35-B3820C043223}"/>
                </a:ext>
              </a:extLst>
            </p:cNvPr>
            <p:cNvSpPr/>
            <p:nvPr/>
          </p:nvSpPr>
          <p:spPr>
            <a:xfrm>
              <a:off x="4190325" y="2425987"/>
              <a:ext cx="3811350" cy="465504"/>
            </a:xfrm>
            <a:custGeom>
              <a:avLst/>
              <a:gdLst>
                <a:gd name="connsiteX0" fmla="*/ 461772 w 3811350"/>
                <a:gd name="connsiteY0" fmla="*/ 0 h 465504"/>
                <a:gd name="connsiteX1" fmla="*/ 3349578 w 3811350"/>
                <a:gd name="connsiteY1" fmla="*/ 0 h 465504"/>
                <a:gd name="connsiteX2" fmla="*/ 3811350 w 3811350"/>
                <a:gd name="connsiteY2" fmla="*/ 461772 h 465504"/>
                <a:gd name="connsiteX3" fmla="*/ 3810974 w 3811350"/>
                <a:gd name="connsiteY3" fmla="*/ 465504 h 465504"/>
                <a:gd name="connsiteX4" fmla="*/ 376 w 3811350"/>
                <a:gd name="connsiteY4" fmla="*/ 465504 h 465504"/>
                <a:gd name="connsiteX5" fmla="*/ 0 w 3811350"/>
                <a:gd name="connsiteY5" fmla="*/ 461772 h 465504"/>
                <a:gd name="connsiteX6" fmla="*/ 461772 w 3811350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1350" h="465504">
                  <a:moveTo>
                    <a:pt x="461772" y="0"/>
                  </a:moveTo>
                  <a:lnTo>
                    <a:pt x="3349578" y="0"/>
                  </a:lnTo>
                  <a:cubicBezTo>
                    <a:pt x="3604608" y="0"/>
                    <a:pt x="3811350" y="206742"/>
                    <a:pt x="3811350" y="461772"/>
                  </a:cubicBezTo>
                  <a:lnTo>
                    <a:pt x="3810974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72C31F-0296-A202-9AD3-213FA9BFCDE3}"/>
              </a:ext>
            </a:extLst>
          </p:cNvPr>
          <p:cNvGrpSpPr/>
          <p:nvPr/>
        </p:nvGrpSpPr>
        <p:grpSpPr>
          <a:xfrm>
            <a:off x="2221585" y="1865131"/>
            <a:ext cx="4700830" cy="823113"/>
            <a:chOff x="3458804" y="1343841"/>
            <a:chExt cx="5274392" cy="92354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3C94D91-872F-98C2-AA68-114F1E31A8CE}"/>
                </a:ext>
              </a:extLst>
            </p:cNvPr>
            <p:cNvSpPr/>
            <p:nvPr/>
          </p:nvSpPr>
          <p:spPr>
            <a:xfrm>
              <a:off x="3458804" y="1343841"/>
              <a:ext cx="5274392" cy="92354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71E52D4-67EE-7516-5CF9-56427262D462}"/>
                </a:ext>
              </a:extLst>
            </p:cNvPr>
            <p:cNvSpPr/>
            <p:nvPr/>
          </p:nvSpPr>
          <p:spPr>
            <a:xfrm>
              <a:off x="7922467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7038A84-C3C6-6343-1A18-2E0D93F288DF}"/>
                </a:ext>
              </a:extLst>
            </p:cNvPr>
            <p:cNvSpPr/>
            <p:nvPr/>
          </p:nvSpPr>
          <p:spPr>
            <a:xfrm>
              <a:off x="3569319" y="1456657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C659FB-2F86-79E1-685A-52ECB7405CA1}"/>
                </a:ext>
              </a:extLst>
            </p:cNvPr>
            <p:cNvSpPr/>
            <p:nvPr/>
          </p:nvSpPr>
          <p:spPr>
            <a:xfrm>
              <a:off x="3458804" y="1343841"/>
              <a:ext cx="5274392" cy="465504"/>
            </a:xfrm>
            <a:custGeom>
              <a:avLst/>
              <a:gdLst>
                <a:gd name="connsiteX0" fmla="*/ 461772 w 5274392"/>
                <a:gd name="connsiteY0" fmla="*/ 0 h 465504"/>
                <a:gd name="connsiteX1" fmla="*/ 4812620 w 5274392"/>
                <a:gd name="connsiteY1" fmla="*/ 0 h 465504"/>
                <a:gd name="connsiteX2" fmla="*/ 5274392 w 5274392"/>
                <a:gd name="connsiteY2" fmla="*/ 461772 h 465504"/>
                <a:gd name="connsiteX3" fmla="*/ 5274016 w 5274392"/>
                <a:gd name="connsiteY3" fmla="*/ 465504 h 465504"/>
                <a:gd name="connsiteX4" fmla="*/ 376 w 5274392"/>
                <a:gd name="connsiteY4" fmla="*/ 465504 h 465504"/>
                <a:gd name="connsiteX5" fmla="*/ 0 w 5274392"/>
                <a:gd name="connsiteY5" fmla="*/ 461772 h 465504"/>
                <a:gd name="connsiteX6" fmla="*/ 461772 w 5274392"/>
                <a:gd name="connsiteY6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4392" h="465504">
                  <a:moveTo>
                    <a:pt x="461772" y="0"/>
                  </a:moveTo>
                  <a:lnTo>
                    <a:pt x="4812620" y="0"/>
                  </a:lnTo>
                  <a:cubicBezTo>
                    <a:pt x="5067650" y="0"/>
                    <a:pt x="5274392" y="206742"/>
                    <a:pt x="5274392" y="461772"/>
                  </a:cubicBezTo>
                  <a:lnTo>
                    <a:pt x="5274016" y="465504"/>
                  </a:lnTo>
                  <a:lnTo>
                    <a:pt x="376" y="465504"/>
                  </a:lnTo>
                  <a:lnTo>
                    <a:pt x="0" y="461772"/>
                  </a:lnTo>
                  <a:cubicBezTo>
                    <a:pt x="0" y="206742"/>
                    <a:pt x="206742" y="0"/>
                    <a:pt x="46177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B2551CA-38CC-2189-084B-E5081B0E44ED}"/>
              </a:ext>
            </a:extLst>
          </p:cNvPr>
          <p:cNvGrpSpPr/>
          <p:nvPr/>
        </p:nvGrpSpPr>
        <p:grpSpPr>
          <a:xfrm>
            <a:off x="4141175" y="4758537"/>
            <a:ext cx="861651" cy="823113"/>
            <a:chOff x="5612609" y="4590280"/>
            <a:chExt cx="966784" cy="92354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8EAC052-5819-2DA2-A52A-2E89F2E0A812}"/>
                </a:ext>
              </a:extLst>
            </p:cNvPr>
            <p:cNvSpPr/>
            <p:nvPr/>
          </p:nvSpPr>
          <p:spPr>
            <a:xfrm>
              <a:off x="5612609" y="4590280"/>
              <a:ext cx="966783" cy="92354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31FF2672-872F-B598-DA9B-E66398512067}"/>
                </a:ext>
              </a:extLst>
            </p:cNvPr>
            <p:cNvSpPr/>
            <p:nvPr/>
          </p:nvSpPr>
          <p:spPr>
            <a:xfrm>
              <a:off x="5747044" y="4704693"/>
              <a:ext cx="697913" cy="69791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4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605587-D67F-F85B-7E29-9DC6E960C816}"/>
                </a:ext>
              </a:extLst>
            </p:cNvPr>
            <p:cNvSpPr/>
            <p:nvPr/>
          </p:nvSpPr>
          <p:spPr>
            <a:xfrm>
              <a:off x="5612609" y="4590280"/>
              <a:ext cx="966784" cy="465504"/>
            </a:xfrm>
            <a:custGeom>
              <a:avLst/>
              <a:gdLst>
                <a:gd name="connsiteX0" fmla="*/ 483392 w 966784"/>
                <a:gd name="connsiteY0" fmla="*/ 0 h 465504"/>
                <a:gd name="connsiteX1" fmla="*/ 966784 w 966784"/>
                <a:gd name="connsiteY1" fmla="*/ 461772 h 465504"/>
                <a:gd name="connsiteX2" fmla="*/ 966391 w 966784"/>
                <a:gd name="connsiteY2" fmla="*/ 465504 h 465504"/>
                <a:gd name="connsiteX3" fmla="*/ 394 w 966784"/>
                <a:gd name="connsiteY3" fmla="*/ 465504 h 465504"/>
                <a:gd name="connsiteX4" fmla="*/ 0 w 966784"/>
                <a:gd name="connsiteY4" fmla="*/ 461772 h 465504"/>
                <a:gd name="connsiteX5" fmla="*/ 483392 w 966784"/>
                <a:gd name="connsiteY5" fmla="*/ 0 h 465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6784" h="465504">
                  <a:moveTo>
                    <a:pt x="483392" y="0"/>
                  </a:moveTo>
                  <a:cubicBezTo>
                    <a:pt x="750362" y="0"/>
                    <a:pt x="966784" y="206742"/>
                    <a:pt x="966784" y="461772"/>
                  </a:cubicBezTo>
                  <a:lnTo>
                    <a:pt x="966391" y="465504"/>
                  </a:lnTo>
                  <a:lnTo>
                    <a:pt x="394" y="465504"/>
                  </a:lnTo>
                  <a:lnTo>
                    <a:pt x="0" y="461772"/>
                  </a:lnTo>
                  <a:cubicBezTo>
                    <a:pt x="0" y="206742"/>
                    <a:pt x="216422" y="0"/>
                    <a:pt x="483392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40" name="Graphic 39" descr="Business Growth with solid fill">
            <a:extLst>
              <a:ext uri="{FF2B5EF4-FFF2-40B4-BE49-F238E27FC236}">
                <a16:creationId xmlns:a16="http://schemas.microsoft.com/office/drawing/2014/main" id="{25F5BC1E-C914-B901-D1FA-45A75EFAF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3808" y="3994951"/>
            <a:ext cx="421349" cy="421349"/>
          </a:xfrm>
          <a:prstGeom prst="rect">
            <a:avLst/>
          </a:prstGeom>
        </p:spPr>
      </p:pic>
      <p:pic>
        <p:nvPicPr>
          <p:cNvPr id="41" name="Graphic 40" descr="Coins with solid fill">
            <a:extLst>
              <a:ext uri="{FF2B5EF4-FFF2-40B4-BE49-F238E27FC236}">
                <a16:creationId xmlns:a16="http://schemas.microsoft.com/office/drawing/2014/main" id="{575BC373-345A-0CFD-F795-07CC3F107D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7310" y="3030483"/>
            <a:ext cx="421349" cy="421349"/>
          </a:xfrm>
          <a:prstGeom prst="rect">
            <a:avLst/>
          </a:prstGeom>
        </p:spPr>
      </p:pic>
      <p:pic>
        <p:nvPicPr>
          <p:cNvPr id="42" name="Graphic 41" descr="Target Audience with solid fill">
            <a:extLst>
              <a:ext uri="{FF2B5EF4-FFF2-40B4-BE49-F238E27FC236}">
                <a16:creationId xmlns:a16="http://schemas.microsoft.com/office/drawing/2014/main" id="{FE80A61A-DA89-8EAD-9344-A8FFCFC749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00184" y="2066014"/>
            <a:ext cx="421349" cy="42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60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357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Four-Step Graduated Funnel – Slide Template</vt:lpstr>
      <vt:lpstr>Four-Step Graduated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Four-Step Graduated Funnel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2023-04-05T19:44:19Z</dcterms:modified>
  <cp:category>Charts &amp; Diagrams</cp:category>
</cp:coreProperties>
</file>