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98" d="100"/>
          <a:sy n="98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Full-Width Yearly Gantt Chart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DE4864-72EC-7826-6962-07B83402D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99104"/>
              </p:ext>
            </p:extLst>
          </p:nvPr>
        </p:nvGraphicFramePr>
        <p:xfrm>
          <a:off x="0" y="1783810"/>
          <a:ext cx="9143999" cy="39372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36971">
                  <a:extLst>
                    <a:ext uri="{9D8B030D-6E8A-4147-A177-3AD203B41FA5}">
                      <a16:colId xmlns:a16="http://schemas.microsoft.com/office/drawing/2014/main" val="361146198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028836223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1020637068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123487980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87209034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46802182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23209771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286554229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908572416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1167978337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346384989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4024176771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67754608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01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Jul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Aug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Sept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Oct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Nov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Dec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99740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/>
                        <a:t>Project Planning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76065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Market Research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4732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Project Scope Definition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955343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Resource Allocation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017921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/>
                        <a:t>Implementation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8814538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Development Phase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683174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Quality Assurance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0899692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Compliance Checks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960221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/>
                        <a:t>Project Closure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140901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Final Review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2980717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Documentation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011327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Project Handover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3013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47F5371-1DAA-308D-64AE-0D5FE5EB6C8C}"/>
              </a:ext>
            </a:extLst>
          </p:cNvPr>
          <p:cNvGrpSpPr/>
          <p:nvPr/>
        </p:nvGrpSpPr>
        <p:grpSpPr>
          <a:xfrm>
            <a:off x="1535906" y="7229201"/>
            <a:ext cx="7608095" cy="388418"/>
            <a:chOff x="2047874" y="5667009"/>
            <a:chExt cx="11066313" cy="51789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27D96D-8A28-73B1-D9A0-6E4C44397E25}"/>
                </a:ext>
              </a:extLst>
            </p:cNvPr>
            <p:cNvSpPr/>
            <p:nvPr/>
          </p:nvSpPr>
          <p:spPr>
            <a:xfrm>
              <a:off x="204787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5B0030-A2A3-FF42-F96C-8FFBC65AFE3E}"/>
                </a:ext>
              </a:extLst>
            </p:cNvPr>
            <p:cNvSpPr/>
            <p:nvPr/>
          </p:nvSpPr>
          <p:spPr>
            <a:xfrm>
              <a:off x="2970067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8B6767-8448-F4FA-C9CB-CD52ED92C8E1}"/>
                </a:ext>
              </a:extLst>
            </p:cNvPr>
            <p:cNvSpPr/>
            <p:nvPr/>
          </p:nvSpPr>
          <p:spPr>
            <a:xfrm>
              <a:off x="3892260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6157F3-D976-D44D-3250-78948A048252}"/>
                </a:ext>
              </a:extLst>
            </p:cNvPr>
            <p:cNvSpPr/>
            <p:nvPr/>
          </p:nvSpPr>
          <p:spPr>
            <a:xfrm>
              <a:off x="4814453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8B5FD87-B9A9-0BA9-013A-C84FD8B276E3}"/>
                </a:ext>
              </a:extLst>
            </p:cNvPr>
            <p:cNvSpPr/>
            <p:nvPr/>
          </p:nvSpPr>
          <p:spPr>
            <a:xfrm>
              <a:off x="5736646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48A38A4-0167-4DC2-461A-859513C58674}"/>
                </a:ext>
              </a:extLst>
            </p:cNvPr>
            <p:cNvSpPr/>
            <p:nvPr/>
          </p:nvSpPr>
          <p:spPr>
            <a:xfrm>
              <a:off x="6658839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F84B3A1-3C7E-ACB9-3732-0F4E1CE85A93}"/>
                </a:ext>
              </a:extLst>
            </p:cNvPr>
            <p:cNvSpPr/>
            <p:nvPr/>
          </p:nvSpPr>
          <p:spPr>
            <a:xfrm>
              <a:off x="7581032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86FB479-F3E5-A0BF-5291-3630C9214E11}"/>
                </a:ext>
              </a:extLst>
            </p:cNvPr>
            <p:cNvSpPr/>
            <p:nvPr/>
          </p:nvSpPr>
          <p:spPr>
            <a:xfrm>
              <a:off x="8503225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D66F321-C5F0-8BD8-910F-FF7F86B1ADA3}"/>
                </a:ext>
              </a:extLst>
            </p:cNvPr>
            <p:cNvSpPr/>
            <p:nvPr/>
          </p:nvSpPr>
          <p:spPr>
            <a:xfrm>
              <a:off x="9425418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99CFDCB-8E0B-57D8-123F-DC7E340DCBFF}"/>
                </a:ext>
              </a:extLst>
            </p:cNvPr>
            <p:cNvSpPr/>
            <p:nvPr/>
          </p:nvSpPr>
          <p:spPr>
            <a:xfrm>
              <a:off x="10347611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7BE573-7FE0-1E09-980B-914532240242}"/>
                </a:ext>
              </a:extLst>
            </p:cNvPr>
            <p:cNvSpPr/>
            <p:nvPr/>
          </p:nvSpPr>
          <p:spPr>
            <a:xfrm>
              <a:off x="1126980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5B2553-E492-F5ED-CEAF-08B6050F1670}"/>
                </a:ext>
              </a:extLst>
            </p:cNvPr>
            <p:cNvSpPr/>
            <p:nvPr/>
          </p:nvSpPr>
          <p:spPr>
            <a:xfrm>
              <a:off x="12191994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48044A-4E07-BD50-7AA3-285ADFDD5A6A}"/>
              </a:ext>
            </a:extLst>
          </p:cNvPr>
          <p:cNvSpPr/>
          <p:nvPr/>
        </p:nvSpPr>
        <p:spPr>
          <a:xfrm>
            <a:off x="1535906" y="2548367"/>
            <a:ext cx="950119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068AB-3207-3A57-3B36-755B27534E81}"/>
              </a:ext>
            </a:extLst>
          </p:cNvPr>
          <p:cNvSpPr/>
          <p:nvPr/>
        </p:nvSpPr>
        <p:spPr>
          <a:xfrm>
            <a:off x="-1433617" y="2257424"/>
            <a:ext cx="792956" cy="34435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CE5B3D-6158-1300-962B-41391C9A8CD1}"/>
              </a:ext>
            </a:extLst>
          </p:cNvPr>
          <p:cNvSpPr/>
          <p:nvPr/>
        </p:nvSpPr>
        <p:spPr>
          <a:xfrm>
            <a:off x="2058783" y="2839310"/>
            <a:ext cx="348662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5916DC-F313-BBB5-E536-860EAB6BC285}"/>
              </a:ext>
            </a:extLst>
          </p:cNvPr>
          <p:cNvSpPr/>
          <p:nvPr/>
        </p:nvSpPr>
        <p:spPr>
          <a:xfrm>
            <a:off x="2486024" y="3130253"/>
            <a:ext cx="571500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888B23-4EE9-8775-6E3D-6E28F0193639}"/>
              </a:ext>
            </a:extLst>
          </p:cNvPr>
          <p:cNvSpPr/>
          <p:nvPr/>
        </p:nvSpPr>
        <p:spPr>
          <a:xfrm>
            <a:off x="3057524" y="3712139"/>
            <a:ext cx="1648422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17CEF1-DE63-3944-6EDD-1C183F97010F}"/>
              </a:ext>
            </a:extLst>
          </p:cNvPr>
          <p:cNvSpPr/>
          <p:nvPr/>
        </p:nvSpPr>
        <p:spPr>
          <a:xfrm>
            <a:off x="4705946" y="4003082"/>
            <a:ext cx="987623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1EC050D-84C3-B6F6-744D-938BC5178EC9}"/>
              </a:ext>
            </a:extLst>
          </p:cNvPr>
          <p:cNvSpPr/>
          <p:nvPr/>
        </p:nvSpPr>
        <p:spPr>
          <a:xfrm>
            <a:off x="5693569" y="4294025"/>
            <a:ext cx="634008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68BE5C-9C83-B121-3581-0BF4AFCA9227}"/>
              </a:ext>
            </a:extLst>
          </p:cNvPr>
          <p:cNvSpPr/>
          <p:nvPr/>
        </p:nvSpPr>
        <p:spPr>
          <a:xfrm>
            <a:off x="6327577" y="4875911"/>
            <a:ext cx="387548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5344C2-7616-FC80-52BD-1A21AFB947CE}"/>
              </a:ext>
            </a:extLst>
          </p:cNvPr>
          <p:cNvSpPr/>
          <p:nvPr/>
        </p:nvSpPr>
        <p:spPr>
          <a:xfrm>
            <a:off x="6715125" y="5166854"/>
            <a:ext cx="914400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B83EF5-E981-39DE-EA89-5E25CA33A1CD}"/>
              </a:ext>
            </a:extLst>
          </p:cNvPr>
          <p:cNvSpPr/>
          <p:nvPr/>
        </p:nvSpPr>
        <p:spPr>
          <a:xfrm>
            <a:off x="7629525" y="5457794"/>
            <a:ext cx="880468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2C9C7F-534F-14C6-E8E9-7BC2C38136FB}"/>
              </a:ext>
            </a:extLst>
          </p:cNvPr>
          <p:cNvSpPr/>
          <p:nvPr/>
        </p:nvSpPr>
        <p:spPr>
          <a:xfrm>
            <a:off x="1535906" y="2257424"/>
            <a:ext cx="1521619" cy="20574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4D1D02-211F-AF7D-A3E7-AD0EB080C7AE}"/>
              </a:ext>
            </a:extLst>
          </p:cNvPr>
          <p:cNvSpPr/>
          <p:nvPr/>
        </p:nvSpPr>
        <p:spPr>
          <a:xfrm>
            <a:off x="3057525" y="3421196"/>
            <a:ext cx="3270052" cy="20574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DDC75DE-F466-EBB1-585D-BC69E9F6DBAB}"/>
              </a:ext>
            </a:extLst>
          </p:cNvPr>
          <p:cNvSpPr/>
          <p:nvPr/>
        </p:nvSpPr>
        <p:spPr>
          <a:xfrm>
            <a:off x="6326686" y="4584968"/>
            <a:ext cx="2183306" cy="20574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64793-DBF7-8BBB-D81D-B272719F36C0}"/>
              </a:ext>
            </a:extLst>
          </p:cNvPr>
          <p:cNvSpPr txBox="1"/>
          <p:nvPr/>
        </p:nvSpPr>
        <p:spPr>
          <a:xfrm>
            <a:off x="3100241" y="2302586"/>
            <a:ext cx="1218603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b="1" cap="all" dirty="0"/>
              <a:t>January 1 to March 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09A55-A7ED-78F0-8220-F850B19A6C40}"/>
              </a:ext>
            </a:extLst>
          </p:cNvPr>
          <p:cNvSpPr txBox="1"/>
          <p:nvPr/>
        </p:nvSpPr>
        <p:spPr>
          <a:xfrm>
            <a:off x="2552442" y="2593529"/>
            <a:ext cx="1157689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January 1 to February 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391A41-DA29-DC26-C225-7B0C354A479D}"/>
              </a:ext>
            </a:extLst>
          </p:cNvPr>
          <p:cNvSpPr txBox="1"/>
          <p:nvPr/>
        </p:nvSpPr>
        <p:spPr>
          <a:xfrm>
            <a:off x="2486025" y="2884472"/>
            <a:ext cx="1205779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January 25 to February 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3C9700-4390-6F8F-0B9D-B09D1198732B}"/>
              </a:ext>
            </a:extLst>
          </p:cNvPr>
          <p:cNvSpPr txBox="1"/>
          <p:nvPr/>
        </p:nvSpPr>
        <p:spPr>
          <a:xfrm>
            <a:off x="3063826" y="3175415"/>
            <a:ext cx="1156086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February 16 to March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606551-251E-1495-9599-F585229BDD2C}"/>
              </a:ext>
            </a:extLst>
          </p:cNvPr>
          <p:cNvSpPr txBox="1"/>
          <p:nvPr/>
        </p:nvSpPr>
        <p:spPr>
          <a:xfrm>
            <a:off x="6452671" y="3466358"/>
            <a:ext cx="122501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b="1" cap="all" dirty="0"/>
              <a:t>March 11 to August 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E16FBE-8D15-FCF9-050E-4C8EB6C64E64}"/>
              </a:ext>
            </a:extLst>
          </p:cNvPr>
          <p:cNvSpPr txBox="1"/>
          <p:nvPr/>
        </p:nvSpPr>
        <p:spPr>
          <a:xfrm>
            <a:off x="4808080" y="3757301"/>
            <a:ext cx="1075936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March 11 to August 15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155AC4-1E6F-CA07-613C-0A52C845DEB2}"/>
              </a:ext>
            </a:extLst>
          </p:cNvPr>
          <p:cNvSpPr txBox="1"/>
          <p:nvPr/>
        </p:nvSpPr>
        <p:spPr>
          <a:xfrm>
            <a:off x="5791060" y="4048244"/>
            <a:ext cx="830677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June 1 to July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058AE8-748E-F97A-F048-E2C77F0A6067}"/>
              </a:ext>
            </a:extLst>
          </p:cNvPr>
          <p:cNvSpPr txBox="1"/>
          <p:nvPr/>
        </p:nvSpPr>
        <p:spPr>
          <a:xfrm>
            <a:off x="6427032" y="4339187"/>
            <a:ext cx="970137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/>
              <a:t>July 16 to August 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7A8917-0AFC-1E21-24E1-C09CAC5429BE}"/>
              </a:ext>
            </a:extLst>
          </p:cNvPr>
          <p:cNvSpPr txBox="1"/>
          <p:nvPr/>
        </p:nvSpPr>
        <p:spPr>
          <a:xfrm>
            <a:off x="4869683" y="4630130"/>
            <a:ext cx="1388522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750" b="1" cap="all" dirty="0"/>
              <a:t>August 16 to November 30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A79CD5-51D9-DA23-FBFF-59E50581055A}"/>
              </a:ext>
            </a:extLst>
          </p:cNvPr>
          <p:cNvSpPr txBox="1"/>
          <p:nvPr/>
        </p:nvSpPr>
        <p:spPr>
          <a:xfrm>
            <a:off x="5049220" y="4921073"/>
            <a:ext cx="120898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750" dirty="0"/>
              <a:t>August 16 to September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C62F43-EF23-0405-833F-C06780E168F0}"/>
              </a:ext>
            </a:extLst>
          </p:cNvPr>
          <p:cNvSpPr txBox="1"/>
          <p:nvPr/>
        </p:nvSpPr>
        <p:spPr>
          <a:xfrm>
            <a:off x="5350896" y="5212016"/>
            <a:ext cx="125707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750" dirty="0"/>
              <a:t>September 6 to October 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D7D84-F184-501C-F267-FBCDC13ABE5E}"/>
              </a:ext>
            </a:extLst>
          </p:cNvPr>
          <p:cNvSpPr txBox="1"/>
          <p:nvPr/>
        </p:nvSpPr>
        <p:spPr>
          <a:xfrm>
            <a:off x="6132891" y="5497184"/>
            <a:ext cx="1393331" cy="12695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825" dirty="0"/>
              <a:t>October 16 to November 30</a:t>
            </a:r>
          </a:p>
        </p:txBody>
      </p:sp>
    </p:spTree>
    <p:extLst>
      <p:ext uri="{BB962C8B-B14F-4D97-AF65-F5344CB8AC3E}">
        <p14:creationId xmlns:p14="http://schemas.microsoft.com/office/powerpoint/2010/main" val="219652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Full-Width Yearly Gantt Chart – Slide Template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DE4864-72EC-7826-6962-07B83402D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17892"/>
              </p:ext>
            </p:extLst>
          </p:nvPr>
        </p:nvGraphicFramePr>
        <p:xfrm>
          <a:off x="0" y="1783810"/>
          <a:ext cx="9143999" cy="39372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36971">
                  <a:extLst>
                    <a:ext uri="{9D8B030D-6E8A-4147-A177-3AD203B41FA5}">
                      <a16:colId xmlns:a16="http://schemas.microsoft.com/office/drawing/2014/main" val="361146198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028836223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1020637068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123487980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87209034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46802182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23209771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2286554229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908572416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1167978337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3463849895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4024176771"/>
                    </a:ext>
                  </a:extLst>
                </a:gridCol>
                <a:gridCol w="633919">
                  <a:extLst>
                    <a:ext uri="{9D8B030D-6E8A-4147-A177-3AD203B41FA5}">
                      <a16:colId xmlns:a16="http://schemas.microsoft.com/office/drawing/2014/main" val="67754608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Feb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03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06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08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Aug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Sept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Dec</a:t>
                      </a:r>
                    </a:p>
                  </a:txBody>
                  <a:tcPr marL="68580" marR="68580" marT="34290" marB="34290" anchor="b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99740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>
                          <a:solidFill>
                            <a:schemeClr val="bg1"/>
                          </a:solidFill>
                        </a:rPr>
                        <a:t>Project Planning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065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Market Research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94732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Project Scope Definition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5343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Resource Allocation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017921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>
                          <a:solidFill>
                            <a:schemeClr val="bg1"/>
                          </a:solidFill>
                        </a:rPr>
                        <a:t>Implementation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814538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Development Phase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683174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Quality Assurance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99692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Compliance Checks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960221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baseline="0" dirty="0">
                          <a:solidFill>
                            <a:schemeClr val="bg1"/>
                          </a:solidFill>
                        </a:rPr>
                        <a:t>Project Closure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09016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Final Review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2980717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Documentation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011327"/>
                  </a:ext>
                </a:extLst>
              </a:tr>
              <a:tr h="290638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Project Handover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3013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47F5371-1DAA-308D-64AE-0D5FE5EB6C8C}"/>
              </a:ext>
            </a:extLst>
          </p:cNvPr>
          <p:cNvGrpSpPr/>
          <p:nvPr/>
        </p:nvGrpSpPr>
        <p:grpSpPr>
          <a:xfrm>
            <a:off x="1535906" y="7229201"/>
            <a:ext cx="7608095" cy="388418"/>
            <a:chOff x="2047874" y="5667009"/>
            <a:chExt cx="11066313" cy="51789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27D96D-8A28-73B1-D9A0-6E4C44397E25}"/>
                </a:ext>
              </a:extLst>
            </p:cNvPr>
            <p:cNvSpPr/>
            <p:nvPr/>
          </p:nvSpPr>
          <p:spPr>
            <a:xfrm>
              <a:off x="204787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5B0030-A2A3-FF42-F96C-8FFBC65AFE3E}"/>
                </a:ext>
              </a:extLst>
            </p:cNvPr>
            <p:cNvSpPr/>
            <p:nvPr/>
          </p:nvSpPr>
          <p:spPr>
            <a:xfrm>
              <a:off x="2970067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8B6767-8448-F4FA-C9CB-CD52ED92C8E1}"/>
                </a:ext>
              </a:extLst>
            </p:cNvPr>
            <p:cNvSpPr/>
            <p:nvPr/>
          </p:nvSpPr>
          <p:spPr>
            <a:xfrm>
              <a:off x="3892260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6157F3-D976-D44D-3250-78948A048252}"/>
                </a:ext>
              </a:extLst>
            </p:cNvPr>
            <p:cNvSpPr/>
            <p:nvPr/>
          </p:nvSpPr>
          <p:spPr>
            <a:xfrm>
              <a:off x="4814453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8B5FD87-B9A9-0BA9-013A-C84FD8B276E3}"/>
                </a:ext>
              </a:extLst>
            </p:cNvPr>
            <p:cNvSpPr/>
            <p:nvPr/>
          </p:nvSpPr>
          <p:spPr>
            <a:xfrm>
              <a:off x="5736646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48A38A4-0167-4DC2-461A-859513C58674}"/>
                </a:ext>
              </a:extLst>
            </p:cNvPr>
            <p:cNvSpPr/>
            <p:nvPr/>
          </p:nvSpPr>
          <p:spPr>
            <a:xfrm>
              <a:off x="6658839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F84B3A1-3C7E-ACB9-3732-0F4E1CE85A93}"/>
                </a:ext>
              </a:extLst>
            </p:cNvPr>
            <p:cNvSpPr/>
            <p:nvPr/>
          </p:nvSpPr>
          <p:spPr>
            <a:xfrm>
              <a:off x="7581032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86FB479-F3E5-A0BF-5291-3630C9214E11}"/>
                </a:ext>
              </a:extLst>
            </p:cNvPr>
            <p:cNvSpPr/>
            <p:nvPr/>
          </p:nvSpPr>
          <p:spPr>
            <a:xfrm>
              <a:off x="8503225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D66F321-C5F0-8BD8-910F-FF7F86B1ADA3}"/>
                </a:ext>
              </a:extLst>
            </p:cNvPr>
            <p:cNvSpPr/>
            <p:nvPr/>
          </p:nvSpPr>
          <p:spPr>
            <a:xfrm>
              <a:off x="9425418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99CFDCB-8E0B-57D8-123F-DC7E340DCBFF}"/>
                </a:ext>
              </a:extLst>
            </p:cNvPr>
            <p:cNvSpPr/>
            <p:nvPr/>
          </p:nvSpPr>
          <p:spPr>
            <a:xfrm>
              <a:off x="10347611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7BE573-7FE0-1E09-980B-914532240242}"/>
                </a:ext>
              </a:extLst>
            </p:cNvPr>
            <p:cNvSpPr/>
            <p:nvPr/>
          </p:nvSpPr>
          <p:spPr>
            <a:xfrm>
              <a:off x="11269804" y="5667009"/>
              <a:ext cx="922193" cy="51789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65B2553-E492-F5ED-CEAF-08B6050F1670}"/>
                </a:ext>
              </a:extLst>
            </p:cNvPr>
            <p:cNvSpPr/>
            <p:nvPr/>
          </p:nvSpPr>
          <p:spPr>
            <a:xfrm>
              <a:off x="12191994" y="5667009"/>
              <a:ext cx="922193" cy="517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48044A-4E07-BD50-7AA3-285ADFDD5A6A}"/>
              </a:ext>
            </a:extLst>
          </p:cNvPr>
          <p:cNvSpPr/>
          <p:nvPr/>
        </p:nvSpPr>
        <p:spPr>
          <a:xfrm>
            <a:off x="1535906" y="2548367"/>
            <a:ext cx="950119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068AB-3207-3A57-3B36-755B27534E81}"/>
              </a:ext>
            </a:extLst>
          </p:cNvPr>
          <p:cNvSpPr/>
          <p:nvPr/>
        </p:nvSpPr>
        <p:spPr>
          <a:xfrm>
            <a:off x="-1433617" y="2257424"/>
            <a:ext cx="792956" cy="34435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CE5B3D-6158-1300-962B-41391C9A8CD1}"/>
              </a:ext>
            </a:extLst>
          </p:cNvPr>
          <p:cNvSpPr/>
          <p:nvPr/>
        </p:nvSpPr>
        <p:spPr>
          <a:xfrm>
            <a:off x="2058783" y="2839310"/>
            <a:ext cx="348662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5916DC-F313-BBB5-E536-860EAB6BC285}"/>
              </a:ext>
            </a:extLst>
          </p:cNvPr>
          <p:cNvSpPr/>
          <p:nvPr/>
        </p:nvSpPr>
        <p:spPr>
          <a:xfrm>
            <a:off x="2486024" y="3130253"/>
            <a:ext cx="571500" cy="2057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1888B23-4EE9-8775-6E3D-6E28F0193639}"/>
              </a:ext>
            </a:extLst>
          </p:cNvPr>
          <p:cNvSpPr/>
          <p:nvPr/>
        </p:nvSpPr>
        <p:spPr>
          <a:xfrm>
            <a:off x="3057524" y="3712139"/>
            <a:ext cx="1648422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17CEF1-DE63-3944-6EDD-1C183F97010F}"/>
              </a:ext>
            </a:extLst>
          </p:cNvPr>
          <p:cNvSpPr/>
          <p:nvPr/>
        </p:nvSpPr>
        <p:spPr>
          <a:xfrm>
            <a:off x="4705946" y="4003082"/>
            <a:ext cx="987623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1EC050D-84C3-B6F6-744D-938BC5178EC9}"/>
              </a:ext>
            </a:extLst>
          </p:cNvPr>
          <p:cNvSpPr/>
          <p:nvPr/>
        </p:nvSpPr>
        <p:spPr>
          <a:xfrm>
            <a:off x="5693569" y="4294025"/>
            <a:ext cx="634008" cy="2057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68BE5C-9C83-B121-3581-0BF4AFCA9227}"/>
              </a:ext>
            </a:extLst>
          </p:cNvPr>
          <p:cNvSpPr/>
          <p:nvPr/>
        </p:nvSpPr>
        <p:spPr>
          <a:xfrm>
            <a:off x="6327577" y="4875911"/>
            <a:ext cx="387548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5344C2-7616-FC80-52BD-1A21AFB947CE}"/>
              </a:ext>
            </a:extLst>
          </p:cNvPr>
          <p:cNvSpPr/>
          <p:nvPr/>
        </p:nvSpPr>
        <p:spPr>
          <a:xfrm>
            <a:off x="6715125" y="5166854"/>
            <a:ext cx="914400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B83EF5-E981-39DE-EA89-5E25CA33A1CD}"/>
              </a:ext>
            </a:extLst>
          </p:cNvPr>
          <p:cNvSpPr/>
          <p:nvPr/>
        </p:nvSpPr>
        <p:spPr>
          <a:xfrm>
            <a:off x="7629525" y="5457794"/>
            <a:ext cx="880468" cy="2057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2C9C7F-534F-14C6-E8E9-7BC2C38136FB}"/>
              </a:ext>
            </a:extLst>
          </p:cNvPr>
          <p:cNvSpPr/>
          <p:nvPr/>
        </p:nvSpPr>
        <p:spPr>
          <a:xfrm>
            <a:off x="1535906" y="2257424"/>
            <a:ext cx="1521619" cy="20574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4D1D02-211F-AF7D-A3E7-AD0EB080C7AE}"/>
              </a:ext>
            </a:extLst>
          </p:cNvPr>
          <p:cNvSpPr/>
          <p:nvPr/>
        </p:nvSpPr>
        <p:spPr>
          <a:xfrm>
            <a:off x="3057525" y="3421196"/>
            <a:ext cx="3270052" cy="20574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DDC75DE-F466-EBB1-585D-BC69E9F6DBAB}"/>
              </a:ext>
            </a:extLst>
          </p:cNvPr>
          <p:cNvSpPr/>
          <p:nvPr/>
        </p:nvSpPr>
        <p:spPr>
          <a:xfrm>
            <a:off x="6326686" y="4584968"/>
            <a:ext cx="2183306" cy="20574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64793-DBF7-8BBB-D81D-B272719F36C0}"/>
              </a:ext>
            </a:extLst>
          </p:cNvPr>
          <p:cNvSpPr txBox="1"/>
          <p:nvPr/>
        </p:nvSpPr>
        <p:spPr>
          <a:xfrm>
            <a:off x="3100241" y="2302586"/>
            <a:ext cx="1218603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b="1" cap="all" dirty="0">
                <a:solidFill>
                  <a:schemeClr val="bg1">
                    <a:lumMod val="65000"/>
                  </a:schemeClr>
                </a:solidFill>
              </a:rPr>
              <a:t>January 1 to March 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09A55-A7ED-78F0-8220-F850B19A6C40}"/>
              </a:ext>
            </a:extLst>
          </p:cNvPr>
          <p:cNvSpPr txBox="1"/>
          <p:nvPr/>
        </p:nvSpPr>
        <p:spPr>
          <a:xfrm>
            <a:off x="2552442" y="2593529"/>
            <a:ext cx="1157689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>
                <a:solidFill>
                  <a:schemeClr val="bg1">
                    <a:lumMod val="65000"/>
                  </a:schemeClr>
                </a:solidFill>
              </a:rPr>
              <a:t>January 1 to February 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391A41-DA29-DC26-C225-7B0C354A479D}"/>
              </a:ext>
            </a:extLst>
          </p:cNvPr>
          <p:cNvSpPr txBox="1"/>
          <p:nvPr/>
        </p:nvSpPr>
        <p:spPr>
          <a:xfrm>
            <a:off x="2486025" y="2884472"/>
            <a:ext cx="1205779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>
                <a:solidFill>
                  <a:schemeClr val="bg1">
                    <a:lumMod val="65000"/>
                  </a:schemeClr>
                </a:solidFill>
              </a:rPr>
              <a:t>January 25 to February 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3C9700-4390-6F8F-0B9D-B09D1198732B}"/>
              </a:ext>
            </a:extLst>
          </p:cNvPr>
          <p:cNvSpPr txBox="1"/>
          <p:nvPr/>
        </p:nvSpPr>
        <p:spPr>
          <a:xfrm>
            <a:off x="3063826" y="3175415"/>
            <a:ext cx="1156086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>
                <a:solidFill>
                  <a:schemeClr val="bg1">
                    <a:lumMod val="65000"/>
                  </a:schemeClr>
                </a:solidFill>
              </a:rPr>
              <a:t>February 16 to March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606551-251E-1495-9599-F585229BDD2C}"/>
              </a:ext>
            </a:extLst>
          </p:cNvPr>
          <p:cNvSpPr txBox="1"/>
          <p:nvPr/>
        </p:nvSpPr>
        <p:spPr>
          <a:xfrm>
            <a:off x="6452671" y="3466358"/>
            <a:ext cx="122501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b="1" cap="all" dirty="0">
                <a:solidFill>
                  <a:schemeClr val="bg1">
                    <a:lumMod val="65000"/>
                  </a:schemeClr>
                </a:solidFill>
              </a:rPr>
              <a:t>March 11 to August 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E16FBE-8D15-FCF9-050E-4C8EB6C64E64}"/>
              </a:ext>
            </a:extLst>
          </p:cNvPr>
          <p:cNvSpPr txBox="1"/>
          <p:nvPr/>
        </p:nvSpPr>
        <p:spPr>
          <a:xfrm>
            <a:off x="4808080" y="3757301"/>
            <a:ext cx="1075936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>
              <a:defRPr sz="7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March 11 to August 15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155AC4-1E6F-CA07-613C-0A52C845DEB2}"/>
              </a:ext>
            </a:extLst>
          </p:cNvPr>
          <p:cNvSpPr txBox="1"/>
          <p:nvPr/>
        </p:nvSpPr>
        <p:spPr>
          <a:xfrm>
            <a:off x="5791060" y="4048244"/>
            <a:ext cx="830677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r>
              <a:rPr lang="en-US" sz="750" dirty="0">
                <a:solidFill>
                  <a:schemeClr val="bg1">
                    <a:lumMod val="65000"/>
                  </a:schemeClr>
                </a:solidFill>
              </a:rPr>
              <a:t>June 1 to July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058AE8-748E-F97A-F048-E2C77F0A6067}"/>
              </a:ext>
            </a:extLst>
          </p:cNvPr>
          <p:cNvSpPr txBox="1"/>
          <p:nvPr/>
        </p:nvSpPr>
        <p:spPr>
          <a:xfrm>
            <a:off x="6427032" y="4339187"/>
            <a:ext cx="970137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>
              <a:defRPr sz="7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July 16 to August 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7A8917-0AFC-1E21-24E1-C09CAC5429BE}"/>
              </a:ext>
            </a:extLst>
          </p:cNvPr>
          <p:cNvSpPr txBox="1"/>
          <p:nvPr/>
        </p:nvSpPr>
        <p:spPr>
          <a:xfrm>
            <a:off x="4869683" y="4630130"/>
            <a:ext cx="1388522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750" b="1" cap="all" dirty="0">
                <a:solidFill>
                  <a:schemeClr val="bg1">
                    <a:lumMod val="65000"/>
                  </a:schemeClr>
                </a:solidFill>
              </a:rPr>
              <a:t>August 16 to November 30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A79CD5-51D9-DA23-FBFF-59E50581055A}"/>
              </a:ext>
            </a:extLst>
          </p:cNvPr>
          <p:cNvSpPr txBox="1"/>
          <p:nvPr/>
        </p:nvSpPr>
        <p:spPr>
          <a:xfrm>
            <a:off x="5049220" y="4921073"/>
            <a:ext cx="120898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>
            <a:defPPr>
              <a:defRPr lang="en-US"/>
            </a:defPPr>
            <a:lvl1pPr>
              <a:defRPr sz="7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August 16 to September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C62F43-EF23-0405-833F-C06780E168F0}"/>
              </a:ext>
            </a:extLst>
          </p:cNvPr>
          <p:cNvSpPr txBox="1"/>
          <p:nvPr/>
        </p:nvSpPr>
        <p:spPr>
          <a:xfrm>
            <a:off x="5350896" y="5212016"/>
            <a:ext cx="1257075" cy="115416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750" dirty="0">
                <a:solidFill>
                  <a:schemeClr val="bg1">
                    <a:lumMod val="65000"/>
                  </a:schemeClr>
                </a:solidFill>
              </a:rPr>
              <a:t>September 6 to October 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AD7D84-F184-501C-F267-FBCDC13ABE5E}"/>
              </a:ext>
            </a:extLst>
          </p:cNvPr>
          <p:cNvSpPr txBox="1"/>
          <p:nvPr/>
        </p:nvSpPr>
        <p:spPr>
          <a:xfrm>
            <a:off x="6132891" y="5497184"/>
            <a:ext cx="1393331" cy="126958"/>
          </a:xfrm>
          <a:prstGeom prst="rect">
            <a:avLst/>
          </a:prstGeom>
          <a:noFill/>
        </p:spPr>
        <p:txBody>
          <a:bodyPr wrap="none" tIns="0" bIns="0" rtlCol="0" anchor="ctr">
            <a:spAutoFit/>
          </a:bodyPr>
          <a:lstStyle/>
          <a:p>
            <a:pPr algn="r"/>
            <a:r>
              <a:rPr lang="en-US" sz="825" dirty="0">
                <a:solidFill>
                  <a:schemeClr val="bg1">
                    <a:lumMod val="65000"/>
                  </a:schemeClr>
                </a:solidFill>
              </a:rPr>
              <a:t>October 16 to November 30</a:t>
            </a:r>
          </a:p>
        </p:txBody>
      </p:sp>
    </p:spTree>
    <p:extLst>
      <p:ext uri="{BB962C8B-B14F-4D97-AF65-F5344CB8AC3E}">
        <p14:creationId xmlns:p14="http://schemas.microsoft.com/office/powerpoint/2010/main" val="4407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276</Words>
  <Application>Microsoft Office PowerPoint</Application>
  <PresentationFormat>On-screen Show (4:3)</PresentationFormat>
  <Paragraphs>104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Full-Width Yearly Gantt Chart – Slide Template</vt:lpstr>
      <vt:lpstr>Full-Width Yearly 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Full-Width Yearly Gantt Chart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2024-04-15T15:40:17Z</dcterms:modified>
  <cp:category>Timelines &amp; Planning</cp:category>
</cp:coreProperties>
</file>