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1" autoAdjust="0"/>
    <p:restoredTop sz="96292" autoAdjust="0"/>
  </p:normalViewPr>
  <p:slideViewPr>
    <p:cSldViewPr snapToGrid="0" showGuides="1">
      <p:cViewPr varScale="1">
        <p:scale>
          <a:sx n="97" d="100"/>
          <a:sy n="97" d="100"/>
        </p:scale>
        <p:origin x="10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5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64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Full-Width Yearly Gantt Chart – Slide Template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3DE4864-72EC-7826-6962-07B83402DBD5}"/>
              </a:ext>
            </a:extLst>
          </p:cNvPr>
          <p:cNvGraphicFramePr>
            <a:graphicFrameLocks noGrp="1"/>
          </p:cNvGraphicFramePr>
          <p:nvPr/>
        </p:nvGraphicFramePr>
        <p:xfrm>
          <a:off x="0" y="1083013"/>
          <a:ext cx="12191994" cy="522932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049294">
                  <a:extLst>
                    <a:ext uri="{9D8B030D-6E8A-4147-A177-3AD203B41FA5}">
                      <a16:colId xmlns:a16="http://schemas.microsoft.com/office/drawing/2014/main" val="3611461985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2028836223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1020637068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2123487980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872090345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2468021825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223209771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2286554229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908572416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1167978337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3463849895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4024176771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677546083"/>
                    </a:ext>
                  </a:extLst>
                </a:gridCol>
              </a:tblGrid>
              <a:tr h="5726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01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Jan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02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Feb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03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Mar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04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Apr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05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May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06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Jun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07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Jul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08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Aug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09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Sept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Oct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Nov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Dec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699740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600" b="1" cap="all" baseline="0" dirty="0"/>
                        <a:t>Project Planning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760656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Market Research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694732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Project Scope Definition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9553436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Resource Allocation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2017921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600" b="1" cap="all" baseline="0" dirty="0"/>
                        <a:t>Implementation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8814538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Development Phase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8683174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Quality Assurance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0899692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Compliance Checks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8960221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600" b="1" cap="all" baseline="0" dirty="0"/>
                        <a:t>Project Closure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1409016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Final Review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2980717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Documentation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6011327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Project Handover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030130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047F5371-1DAA-308D-64AE-0D5FE5EB6C8C}"/>
              </a:ext>
            </a:extLst>
          </p:cNvPr>
          <p:cNvGrpSpPr/>
          <p:nvPr/>
        </p:nvGrpSpPr>
        <p:grpSpPr>
          <a:xfrm>
            <a:off x="2047875" y="7352934"/>
            <a:ext cx="10144126" cy="517891"/>
            <a:chOff x="2047874" y="5667009"/>
            <a:chExt cx="11066313" cy="51789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627D96D-8A28-73B1-D9A0-6E4C44397E25}"/>
                </a:ext>
              </a:extLst>
            </p:cNvPr>
            <p:cNvSpPr/>
            <p:nvPr/>
          </p:nvSpPr>
          <p:spPr>
            <a:xfrm>
              <a:off x="2047874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95B0030-A2A3-FF42-F96C-8FFBC65AFE3E}"/>
                </a:ext>
              </a:extLst>
            </p:cNvPr>
            <p:cNvSpPr/>
            <p:nvPr/>
          </p:nvSpPr>
          <p:spPr>
            <a:xfrm>
              <a:off x="2970067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8B6767-8448-F4FA-C9CB-CD52ED92C8E1}"/>
                </a:ext>
              </a:extLst>
            </p:cNvPr>
            <p:cNvSpPr/>
            <p:nvPr/>
          </p:nvSpPr>
          <p:spPr>
            <a:xfrm>
              <a:off x="3892260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26157F3-D976-D44D-3250-78948A048252}"/>
                </a:ext>
              </a:extLst>
            </p:cNvPr>
            <p:cNvSpPr/>
            <p:nvPr/>
          </p:nvSpPr>
          <p:spPr>
            <a:xfrm>
              <a:off x="4814453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8B5FD87-B9A9-0BA9-013A-C84FD8B276E3}"/>
                </a:ext>
              </a:extLst>
            </p:cNvPr>
            <p:cNvSpPr/>
            <p:nvPr/>
          </p:nvSpPr>
          <p:spPr>
            <a:xfrm>
              <a:off x="5736646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48A38A4-0167-4DC2-461A-859513C58674}"/>
                </a:ext>
              </a:extLst>
            </p:cNvPr>
            <p:cNvSpPr/>
            <p:nvPr/>
          </p:nvSpPr>
          <p:spPr>
            <a:xfrm>
              <a:off x="6658839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F84B3A1-3C7E-ACB9-3732-0F4E1CE85A93}"/>
                </a:ext>
              </a:extLst>
            </p:cNvPr>
            <p:cNvSpPr/>
            <p:nvPr/>
          </p:nvSpPr>
          <p:spPr>
            <a:xfrm>
              <a:off x="7581032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86FB479-F3E5-A0BF-5291-3630C9214E11}"/>
                </a:ext>
              </a:extLst>
            </p:cNvPr>
            <p:cNvSpPr/>
            <p:nvPr/>
          </p:nvSpPr>
          <p:spPr>
            <a:xfrm>
              <a:off x="8503225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D66F321-C5F0-8BD8-910F-FF7F86B1ADA3}"/>
                </a:ext>
              </a:extLst>
            </p:cNvPr>
            <p:cNvSpPr/>
            <p:nvPr/>
          </p:nvSpPr>
          <p:spPr>
            <a:xfrm>
              <a:off x="9425418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99CFDCB-8E0B-57D8-123F-DC7E340DCBFF}"/>
                </a:ext>
              </a:extLst>
            </p:cNvPr>
            <p:cNvSpPr/>
            <p:nvPr/>
          </p:nvSpPr>
          <p:spPr>
            <a:xfrm>
              <a:off x="10347611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E7BE573-7FE0-1E09-980B-914532240242}"/>
                </a:ext>
              </a:extLst>
            </p:cNvPr>
            <p:cNvSpPr/>
            <p:nvPr/>
          </p:nvSpPr>
          <p:spPr>
            <a:xfrm>
              <a:off x="11269804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65B2553-E492-F5ED-CEAF-08B6050F1670}"/>
                </a:ext>
              </a:extLst>
            </p:cNvPr>
            <p:cNvSpPr/>
            <p:nvPr/>
          </p:nvSpPr>
          <p:spPr>
            <a:xfrm>
              <a:off x="12191994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448044A-4E07-BD50-7AA3-285ADFDD5A6A}"/>
              </a:ext>
            </a:extLst>
          </p:cNvPr>
          <p:cNvSpPr/>
          <p:nvPr/>
        </p:nvSpPr>
        <p:spPr>
          <a:xfrm>
            <a:off x="2047874" y="2102423"/>
            <a:ext cx="1266825" cy="27432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6068AB-3207-3A57-3B36-755B27534E81}"/>
              </a:ext>
            </a:extLst>
          </p:cNvPr>
          <p:cNvSpPr/>
          <p:nvPr/>
        </p:nvSpPr>
        <p:spPr>
          <a:xfrm>
            <a:off x="-1911490" y="1714499"/>
            <a:ext cx="1057275" cy="45914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3CE5B3D-6158-1300-962B-41391C9A8CD1}"/>
              </a:ext>
            </a:extLst>
          </p:cNvPr>
          <p:cNvSpPr/>
          <p:nvPr/>
        </p:nvSpPr>
        <p:spPr>
          <a:xfrm>
            <a:off x="2745044" y="2490347"/>
            <a:ext cx="464882" cy="27432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95916DC-F313-BBB5-E536-860EAB6BC285}"/>
              </a:ext>
            </a:extLst>
          </p:cNvPr>
          <p:cNvSpPr/>
          <p:nvPr/>
        </p:nvSpPr>
        <p:spPr>
          <a:xfrm>
            <a:off x="3314699" y="2878271"/>
            <a:ext cx="762000" cy="27432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1888B23-4EE9-8775-6E3D-6E28F0193639}"/>
              </a:ext>
            </a:extLst>
          </p:cNvPr>
          <p:cNvSpPr/>
          <p:nvPr/>
        </p:nvSpPr>
        <p:spPr>
          <a:xfrm>
            <a:off x="4076699" y="3654119"/>
            <a:ext cx="2197896" cy="27432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D17CEF1-DE63-3944-6EDD-1C183F97010F}"/>
              </a:ext>
            </a:extLst>
          </p:cNvPr>
          <p:cNvSpPr/>
          <p:nvPr/>
        </p:nvSpPr>
        <p:spPr>
          <a:xfrm>
            <a:off x="6274595" y="4042043"/>
            <a:ext cx="1316830" cy="27432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1EC050D-84C3-B6F6-744D-938BC5178EC9}"/>
              </a:ext>
            </a:extLst>
          </p:cNvPr>
          <p:cNvSpPr/>
          <p:nvPr/>
        </p:nvSpPr>
        <p:spPr>
          <a:xfrm>
            <a:off x="7591425" y="4429967"/>
            <a:ext cx="845344" cy="27432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A68BE5C-9C83-B121-3581-0BF4AFCA9227}"/>
              </a:ext>
            </a:extLst>
          </p:cNvPr>
          <p:cNvSpPr/>
          <p:nvPr/>
        </p:nvSpPr>
        <p:spPr>
          <a:xfrm>
            <a:off x="8436769" y="5205815"/>
            <a:ext cx="516731" cy="27432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25344C2-7616-FC80-52BD-1A21AFB947CE}"/>
              </a:ext>
            </a:extLst>
          </p:cNvPr>
          <p:cNvSpPr/>
          <p:nvPr/>
        </p:nvSpPr>
        <p:spPr>
          <a:xfrm>
            <a:off x="8953500" y="5593739"/>
            <a:ext cx="1219200" cy="27432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4B83EF5-E981-39DE-EA89-5E25CA33A1CD}"/>
              </a:ext>
            </a:extLst>
          </p:cNvPr>
          <p:cNvSpPr/>
          <p:nvPr/>
        </p:nvSpPr>
        <p:spPr>
          <a:xfrm>
            <a:off x="10172699" y="5981658"/>
            <a:ext cx="1173957" cy="27432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12C9C7F-534F-14C6-E8E9-7BC2C38136FB}"/>
              </a:ext>
            </a:extLst>
          </p:cNvPr>
          <p:cNvSpPr/>
          <p:nvPr/>
        </p:nvSpPr>
        <p:spPr>
          <a:xfrm>
            <a:off x="2047874" y="1714499"/>
            <a:ext cx="2028825" cy="274320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F4D1D02-211F-AF7D-A3E7-AD0EB080C7AE}"/>
              </a:ext>
            </a:extLst>
          </p:cNvPr>
          <p:cNvSpPr/>
          <p:nvPr/>
        </p:nvSpPr>
        <p:spPr>
          <a:xfrm>
            <a:off x="4076699" y="3266195"/>
            <a:ext cx="4360069" cy="27432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DDC75DE-F466-EBB1-585D-BC69E9F6DBAB}"/>
              </a:ext>
            </a:extLst>
          </p:cNvPr>
          <p:cNvSpPr/>
          <p:nvPr/>
        </p:nvSpPr>
        <p:spPr>
          <a:xfrm>
            <a:off x="8435581" y="4817891"/>
            <a:ext cx="2911075" cy="27432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F64793-DBF7-8BBB-D81D-B272719F36C0}"/>
              </a:ext>
            </a:extLst>
          </p:cNvPr>
          <p:cNvSpPr txBox="1"/>
          <p:nvPr/>
        </p:nvSpPr>
        <p:spPr>
          <a:xfrm>
            <a:off x="4133654" y="1774714"/>
            <a:ext cx="1560042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1000" b="1" cap="all" dirty="0"/>
              <a:t>January 1 to March 10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F809A55-A7ED-78F0-8220-F850B19A6C40}"/>
              </a:ext>
            </a:extLst>
          </p:cNvPr>
          <p:cNvSpPr txBox="1"/>
          <p:nvPr/>
        </p:nvSpPr>
        <p:spPr>
          <a:xfrm>
            <a:off x="3403255" y="2162638"/>
            <a:ext cx="1475084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1000" dirty="0"/>
              <a:t>January 1 to February 15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391A41-DA29-DC26-C225-7B0C354A479D}"/>
              </a:ext>
            </a:extLst>
          </p:cNvPr>
          <p:cNvSpPr txBox="1"/>
          <p:nvPr/>
        </p:nvSpPr>
        <p:spPr>
          <a:xfrm>
            <a:off x="3314699" y="2550562"/>
            <a:ext cx="1540806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1000" dirty="0"/>
              <a:t>January 25 to February 10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3C9700-4390-6F8F-0B9D-B09D1198732B}"/>
              </a:ext>
            </a:extLst>
          </p:cNvPr>
          <p:cNvSpPr txBox="1"/>
          <p:nvPr/>
        </p:nvSpPr>
        <p:spPr>
          <a:xfrm>
            <a:off x="4085102" y="2938486"/>
            <a:ext cx="1476686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1000" dirty="0"/>
              <a:t>February 16 to March 10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606551-251E-1495-9599-F585229BDD2C}"/>
              </a:ext>
            </a:extLst>
          </p:cNvPr>
          <p:cNvSpPr txBox="1"/>
          <p:nvPr/>
        </p:nvSpPr>
        <p:spPr>
          <a:xfrm>
            <a:off x="8603560" y="3326410"/>
            <a:ext cx="1572866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1000" b="1" cap="all" dirty="0"/>
              <a:t>March 11 to August 15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AE16FBE-8D15-FCF9-050E-4C8EB6C64E64}"/>
              </a:ext>
            </a:extLst>
          </p:cNvPr>
          <p:cNvSpPr txBox="1"/>
          <p:nvPr/>
        </p:nvSpPr>
        <p:spPr>
          <a:xfrm>
            <a:off x="6410773" y="3714334"/>
            <a:ext cx="1372492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1000" dirty="0"/>
              <a:t>March 11 to August 15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3155AC4-1E6F-CA07-613C-0A52C845DEB2}"/>
              </a:ext>
            </a:extLst>
          </p:cNvPr>
          <p:cNvSpPr txBox="1"/>
          <p:nvPr/>
        </p:nvSpPr>
        <p:spPr>
          <a:xfrm>
            <a:off x="7721413" y="4102258"/>
            <a:ext cx="1043876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1000" dirty="0"/>
              <a:t>June 1 to July 15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8058AE8-748E-F97A-F048-E2C77F0A6067}"/>
              </a:ext>
            </a:extLst>
          </p:cNvPr>
          <p:cNvSpPr txBox="1"/>
          <p:nvPr/>
        </p:nvSpPr>
        <p:spPr>
          <a:xfrm>
            <a:off x="8569375" y="4490182"/>
            <a:ext cx="1231427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1000" dirty="0"/>
              <a:t>July 16 to August 15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E7A8917-0AFC-1E21-24E1-C09CAC5429BE}"/>
              </a:ext>
            </a:extLst>
          </p:cNvPr>
          <p:cNvSpPr txBox="1"/>
          <p:nvPr/>
        </p:nvSpPr>
        <p:spPr>
          <a:xfrm>
            <a:off x="6551795" y="4878106"/>
            <a:ext cx="1792478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pPr algn="r"/>
            <a:r>
              <a:rPr lang="en-US" sz="1000" b="1" cap="all" dirty="0"/>
              <a:t>August 16 to November 30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A79CD5-51D9-DA23-FBFF-59E50581055A}"/>
              </a:ext>
            </a:extLst>
          </p:cNvPr>
          <p:cNvSpPr txBox="1"/>
          <p:nvPr/>
        </p:nvSpPr>
        <p:spPr>
          <a:xfrm>
            <a:off x="6797055" y="5266030"/>
            <a:ext cx="1547218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pPr algn="r"/>
            <a:r>
              <a:rPr lang="en-US" sz="1000" dirty="0"/>
              <a:t>August 16 to September 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3C62F43-EF23-0405-833F-C06780E168F0}"/>
              </a:ext>
            </a:extLst>
          </p:cNvPr>
          <p:cNvSpPr txBox="1"/>
          <p:nvPr/>
        </p:nvSpPr>
        <p:spPr>
          <a:xfrm>
            <a:off x="7199288" y="5653954"/>
            <a:ext cx="1611339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pPr algn="r"/>
            <a:r>
              <a:rPr lang="en-US" sz="1000" dirty="0"/>
              <a:t>September 6 to October 15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AD7D84-F184-501C-F267-FBCDC13ABE5E}"/>
              </a:ext>
            </a:extLst>
          </p:cNvPr>
          <p:cNvSpPr txBox="1"/>
          <p:nvPr/>
        </p:nvSpPr>
        <p:spPr>
          <a:xfrm>
            <a:off x="8240880" y="6034179"/>
            <a:ext cx="1794082" cy="169277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pPr algn="r"/>
            <a:r>
              <a:rPr lang="en-US" sz="1100" dirty="0"/>
              <a:t>October 16 to November 30</a:t>
            </a:r>
          </a:p>
        </p:txBody>
      </p:sp>
    </p:spTree>
    <p:extLst>
      <p:ext uri="{BB962C8B-B14F-4D97-AF65-F5344CB8AC3E}">
        <p14:creationId xmlns:p14="http://schemas.microsoft.com/office/powerpoint/2010/main" val="219652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Full-Width Yearly Gantt Chart – Slide Template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3DE4864-72EC-7826-6962-07B83402D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692141"/>
              </p:ext>
            </p:extLst>
          </p:nvPr>
        </p:nvGraphicFramePr>
        <p:xfrm>
          <a:off x="0" y="1083013"/>
          <a:ext cx="12191994" cy="522932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049294">
                  <a:extLst>
                    <a:ext uri="{9D8B030D-6E8A-4147-A177-3AD203B41FA5}">
                      <a16:colId xmlns:a16="http://schemas.microsoft.com/office/drawing/2014/main" val="3611461985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2028836223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1020637068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2123487980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872090345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2468021825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223209771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2286554229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908572416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1167978337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3463849895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4024176771"/>
                    </a:ext>
                  </a:extLst>
                </a:gridCol>
                <a:gridCol w="845225">
                  <a:extLst>
                    <a:ext uri="{9D8B030D-6E8A-4147-A177-3AD203B41FA5}">
                      <a16:colId xmlns:a16="http://schemas.microsoft.com/office/drawing/2014/main" val="677546083"/>
                    </a:ext>
                  </a:extLst>
                </a:gridCol>
              </a:tblGrid>
              <a:tr h="5726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01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Jan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02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Feb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03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Mar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04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Apr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05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May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06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Jun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07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Jul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08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Aug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09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Sept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Oct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Nov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Dec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699740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600" b="1" cap="all" baseline="0" dirty="0">
                          <a:solidFill>
                            <a:schemeClr val="bg1"/>
                          </a:solidFill>
                        </a:rPr>
                        <a:t>Project Planning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60656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Market Research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694732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Project Scope Definition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553436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Resource Allocation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2017921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600" b="1" cap="all" baseline="0" dirty="0">
                          <a:solidFill>
                            <a:schemeClr val="bg1"/>
                          </a:solidFill>
                        </a:rPr>
                        <a:t>Implementation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814538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Development Phase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8683174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Quality Assurance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899692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Compliance Checks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8960221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600" b="1" cap="all" baseline="0" dirty="0">
                          <a:solidFill>
                            <a:schemeClr val="bg1"/>
                          </a:solidFill>
                        </a:rPr>
                        <a:t>Project Closure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409016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Final Review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2980717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Documentation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011327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Project Handover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030130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047F5371-1DAA-308D-64AE-0D5FE5EB6C8C}"/>
              </a:ext>
            </a:extLst>
          </p:cNvPr>
          <p:cNvGrpSpPr/>
          <p:nvPr/>
        </p:nvGrpSpPr>
        <p:grpSpPr>
          <a:xfrm>
            <a:off x="2047875" y="7352934"/>
            <a:ext cx="10144126" cy="517891"/>
            <a:chOff x="2047874" y="5667009"/>
            <a:chExt cx="11066313" cy="51789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627D96D-8A28-73B1-D9A0-6E4C44397E25}"/>
                </a:ext>
              </a:extLst>
            </p:cNvPr>
            <p:cNvSpPr/>
            <p:nvPr/>
          </p:nvSpPr>
          <p:spPr>
            <a:xfrm>
              <a:off x="2047874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95B0030-A2A3-FF42-F96C-8FFBC65AFE3E}"/>
                </a:ext>
              </a:extLst>
            </p:cNvPr>
            <p:cNvSpPr/>
            <p:nvPr/>
          </p:nvSpPr>
          <p:spPr>
            <a:xfrm>
              <a:off x="2970067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8B6767-8448-F4FA-C9CB-CD52ED92C8E1}"/>
                </a:ext>
              </a:extLst>
            </p:cNvPr>
            <p:cNvSpPr/>
            <p:nvPr/>
          </p:nvSpPr>
          <p:spPr>
            <a:xfrm>
              <a:off x="3892260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26157F3-D976-D44D-3250-78948A048252}"/>
                </a:ext>
              </a:extLst>
            </p:cNvPr>
            <p:cNvSpPr/>
            <p:nvPr/>
          </p:nvSpPr>
          <p:spPr>
            <a:xfrm>
              <a:off x="4814453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8B5FD87-B9A9-0BA9-013A-C84FD8B276E3}"/>
                </a:ext>
              </a:extLst>
            </p:cNvPr>
            <p:cNvSpPr/>
            <p:nvPr/>
          </p:nvSpPr>
          <p:spPr>
            <a:xfrm>
              <a:off x="5736646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48A38A4-0167-4DC2-461A-859513C58674}"/>
                </a:ext>
              </a:extLst>
            </p:cNvPr>
            <p:cNvSpPr/>
            <p:nvPr/>
          </p:nvSpPr>
          <p:spPr>
            <a:xfrm>
              <a:off x="6658839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F84B3A1-3C7E-ACB9-3732-0F4E1CE85A93}"/>
                </a:ext>
              </a:extLst>
            </p:cNvPr>
            <p:cNvSpPr/>
            <p:nvPr/>
          </p:nvSpPr>
          <p:spPr>
            <a:xfrm>
              <a:off x="7581032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86FB479-F3E5-A0BF-5291-3630C9214E11}"/>
                </a:ext>
              </a:extLst>
            </p:cNvPr>
            <p:cNvSpPr/>
            <p:nvPr/>
          </p:nvSpPr>
          <p:spPr>
            <a:xfrm>
              <a:off x="8503225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D66F321-C5F0-8BD8-910F-FF7F86B1ADA3}"/>
                </a:ext>
              </a:extLst>
            </p:cNvPr>
            <p:cNvSpPr/>
            <p:nvPr/>
          </p:nvSpPr>
          <p:spPr>
            <a:xfrm>
              <a:off x="9425418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99CFDCB-8E0B-57D8-123F-DC7E340DCBFF}"/>
                </a:ext>
              </a:extLst>
            </p:cNvPr>
            <p:cNvSpPr/>
            <p:nvPr/>
          </p:nvSpPr>
          <p:spPr>
            <a:xfrm>
              <a:off x="10347611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E7BE573-7FE0-1E09-980B-914532240242}"/>
                </a:ext>
              </a:extLst>
            </p:cNvPr>
            <p:cNvSpPr/>
            <p:nvPr/>
          </p:nvSpPr>
          <p:spPr>
            <a:xfrm>
              <a:off x="11269804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65B2553-E492-F5ED-CEAF-08B6050F1670}"/>
                </a:ext>
              </a:extLst>
            </p:cNvPr>
            <p:cNvSpPr/>
            <p:nvPr/>
          </p:nvSpPr>
          <p:spPr>
            <a:xfrm>
              <a:off x="12191994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448044A-4E07-BD50-7AA3-285ADFDD5A6A}"/>
              </a:ext>
            </a:extLst>
          </p:cNvPr>
          <p:cNvSpPr/>
          <p:nvPr/>
        </p:nvSpPr>
        <p:spPr>
          <a:xfrm>
            <a:off x="2047874" y="2102423"/>
            <a:ext cx="1266825" cy="27432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6068AB-3207-3A57-3B36-755B27534E81}"/>
              </a:ext>
            </a:extLst>
          </p:cNvPr>
          <p:cNvSpPr/>
          <p:nvPr/>
        </p:nvSpPr>
        <p:spPr>
          <a:xfrm>
            <a:off x="-1911490" y="1714499"/>
            <a:ext cx="1057275" cy="45914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3CE5B3D-6158-1300-962B-41391C9A8CD1}"/>
              </a:ext>
            </a:extLst>
          </p:cNvPr>
          <p:cNvSpPr/>
          <p:nvPr/>
        </p:nvSpPr>
        <p:spPr>
          <a:xfrm>
            <a:off x="2745044" y="2490347"/>
            <a:ext cx="464882" cy="27432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95916DC-F313-BBB5-E536-860EAB6BC285}"/>
              </a:ext>
            </a:extLst>
          </p:cNvPr>
          <p:cNvSpPr/>
          <p:nvPr/>
        </p:nvSpPr>
        <p:spPr>
          <a:xfrm>
            <a:off x="3314699" y="2878271"/>
            <a:ext cx="762000" cy="27432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1888B23-4EE9-8775-6E3D-6E28F0193639}"/>
              </a:ext>
            </a:extLst>
          </p:cNvPr>
          <p:cNvSpPr/>
          <p:nvPr/>
        </p:nvSpPr>
        <p:spPr>
          <a:xfrm>
            <a:off x="4076699" y="3654119"/>
            <a:ext cx="2197896" cy="27432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D17CEF1-DE63-3944-6EDD-1C183F97010F}"/>
              </a:ext>
            </a:extLst>
          </p:cNvPr>
          <p:cNvSpPr/>
          <p:nvPr/>
        </p:nvSpPr>
        <p:spPr>
          <a:xfrm>
            <a:off x="6274595" y="4042043"/>
            <a:ext cx="1316830" cy="27432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1EC050D-84C3-B6F6-744D-938BC5178EC9}"/>
              </a:ext>
            </a:extLst>
          </p:cNvPr>
          <p:cNvSpPr/>
          <p:nvPr/>
        </p:nvSpPr>
        <p:spPr>
          <a:xfrm>
            <a:off x="7591425" y="4429967"/>
            <a:ext cx="845344" cy="27432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A68BE5C-9C83-B121-3581-0BF4AFCA9227}"/>
              </a:ext>
            </a:extLst>
          </p:cNvPr>
          <p:cNvSpPr/>
          <p:nvPr/>
        </p:nvSpPr>
        <p:spPr>
          <a:xfrm>
            <a:off x="8436769" y="5205815"/>
            <a:ext cx="516731" cy="27432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25344C2-7616-FC80-52BD-1A21AFB947CE}"/>
              </a:ext>
            </a:extLst>
          </p:cNvPr>
          <p:cNvSpPr/>
          <p:nvPr/>
        </p:nvSpPr>
        <p:spPr>
          <a:xfrm>
            <a:off x="8953500" y="5593739"/>
            <a:ext cx="1219200" cy="27432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4B83EF5-E981-39DE-EA89-5E25CA33A1CD}"/>
              </a:ext>
            </a:extLst>
          </p:cNvPr>
          <p:cNvSpPr/>
          <p:nvPr/>
        </p:nvSpPr>
        <p:spPr>
          <a:xfrm>
            <a:off x="10172699" y="5981658"/>
            <a:ext cx="1173957" cy="27432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12C9C7F-534F-14C6-E8E9-7BC2C38136FB}"/>
              </a:ext>
            </a:extLst>
          </p:cNvPr>
          <p:cNvSpPr/>
          <p:nvPr/>
        </p:nvSpPr>
        <p:spPr>
          <a:xfrm>
            <a:off x="2047874" y="1714499"/>
            <a:ext cx="2028825" cy="27432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F4D1D02-211F-AF7D-A3E7-AD0EB080C7AE}"/>
              </a:ext>
            </a:extLst>
          </p:cNvPr>
          <p:cNvSpPr/>
          <p:nvPr/>
        </p:nvSpPr>
        <p:spPr>
          <a:xfrm>
            <a:off x="4076699" y="3266195"/>
            <a:ext cx="4360069" cy="274320"/>
          </a:xfrm>
          <a:prstGeom prst="roundRect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DDC75DE-F466-EBB1-585D-BC69E9F6DBAB}"/>
              </a:ext>
            </a:extLst>
          </p:cNvPr>
          <p:cNvSpPr/>
          <p:nvPr/>
        </p:nvSpPr>
        <p:spPr>
          <a:xfrm>
            <a:off x="8435581" y="4817891"/>
            <a:ext cx="2911075" cy="274320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F64793-DBF7-8BBB-D81D-B272719F36C0}"/>
              </a:ext>
            </a:extLst>
          </p:cNvPr>
          <p:cNvSpPr txBox="1"/>
          <p:nvPr/>
        </p:nvSpPr>
        <p:spPr>
          <a:xfrm>
            <a:off x="4133654" y="1774714"/>
            <a:ext cx="1560042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1000" b="1" cap="all" dirty="0">
                <a:solidFill>
                  <a:schemeClr val="bg1">
                    <a:lumMod val="65000"/>
                  </a:schemeClr>
                </a:solidFill>
              </a:rPr>
              <a:t>January 1 to March 10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F809A55-A7ED-78F0-8220-F850B19A6C40}"/>
              </a:ext>
            </a:extLst>
          </p:cNvPr>
          <p:cNvSpPr txBox="1"/>
          <p:nvPr/>
        </p:nvSpPr>
        <p:spPr>
          <a:xfrm>
            <a:off x="3403255" y="2162638"/>
            <a:ext cx="1475084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January 1 to February 15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391A41-DA29-DC26-C225-7B0C354A479D}"/>
              </a:ext>
            </a:extLst>
          </p:cNvPr>
          <p:cNvSpPr txBox="1"/>
          <p:nvPr/>
        </p:nvSpPr>
        <p:spPr>
          <a:xfrm>
            <a:off x="3314699" y="2550562"/>
            <a:ext cx="1540806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January 25 to February 10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3C9700-4390-6F8F-0B9D-B09D1198732B}"/>
              </a:ext>
            </a:extLst>
          </p:cNvPr>
          <p:cNvSpPr txBox="1"/>
          <p:nvPr/>
        </p:nvSpPr>
        <p:spPr>
          <a:xfrm>
            <a:off x="4085102" y="2938486"/>
            <a:ext cx="1476686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February 16 to March 10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606551-251E-1495-9599-F585229BDD2C}"/>
              </a:ext>
            </a:extLst>
          </p:cNvPr>
          <p:cNvSpPr txBox="1"/>
          <p:nvPr/>
        </p:nvSpPr>
        <p:spPr>
          <a:xfrm>
            <a:off x="8603560" y="3326410"/>
            <a:ext cx="1572866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1000" b="1" cap="all" dirty="0">
                <a:solidFill>
                  <a:schemeClr val="bg1">
                    <a:lumMod val="65000"/>
                  </a:schemeClr>
                </a:solidFill>
              </a:rPr>
              <a:t>March 11 to August 15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AE16FBE-8D15-FCF9-050E-4C8EB6C64E64}"/>
              </a:ext>
            </a:extLst>
          </p:cNvPr>
          <p:cNvSpPr txBox="1"/>
          <p:nvPr/>
        </p:nvSpPr>
        <p:spPr>
          <a:xfrm>
            <a:off x="6410773" y="3714334"/>
            <a:ext cx="1372492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March 11 to August 15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3155AC4-1E6F-CA07-613C-0A52C845DEB2}"/>
              </a:ext>
            </a:extLst>
          </p:cNvPr>
          <p:cNvSpPr txBox="1"/>
          <p:nvPr/>
        </p:nvSpPr>
        <p:spPr>
          <a:xfrm>
            <a:off x="7721413" y="4102258"/>
            <a:ext cx="1043876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June 1 to July 15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8058AE8-748E-F97A-F048-E2C77F0A6067}"/>
              </a:ext>
            </a:extLst>
          </p:cNvPr>
          <p:cNvSpPr txBox="1"/>
          <p:nvPr/>
        </p:nvSpPr>
        <p:spPr>
          <a:xfrm>
            <a:off x="8569375" y="4490182"/>
            <a:ext cx="1231427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July 16 to August 15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E7A8917-0AFC-1E21-24E1-C09CAC5429BE}"/>
              </a:ext>
            </a:extLst>
          </p:cNvPr>
          <p:cNvSpPr txBox="1"/>
          <p:nvPr/>
        </p:nvSpPr>
        <p:spPr>
          <a:xfrm>
            <a:off x="6551795" y="4878106"/>
            <a:ext cx="1792478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pPr algn="r"/>
            <a:r>
              <a:rPr lang="en-US" sz="1000" b="1" cap="all" dirty="0">
                <a:solidFill>
                  <a:schemeClr val="bg1">
                    <a:lumMod val="65000"/>
                  </a:schemeClr>
                </a:solidFill>
              </a:rPr>
              <a:t>August 16 to November 30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A79CD5-51D9-DA23-FBFF-59E50581055A}"/>
              </a:ext>
            </a:extLst>
          </p:cNvPr>
          <p:cNvSpPr txBox="1"/>
          <p:nvPr/>
        </p:nvSpPr>
        <p:spPr>
          <a:xfrm>
            <a:off x="6797055" y="5266030"/>
            <a:ext cx="1547218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August 16 to September 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3C62F43-EF23-0405-833F-C06780E168F0}"/>
              </a:ext>
            </a:extLst>
          </p:cNvPr>
          <p:cNvSpPr txBox="1"/>
          <p:nvPr/>
        </p:nvSpPr>
        <p:spPr>
          <a:xfrm>
            <a:off x="7199288" y="5653954"/>
            <a:ext cx="1611339" cy="15388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September 6 to October 15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AD7D84-F184-501C-F267-FBCDC13ABE5E}"/>
              </a:ext>
            </a:extLst>
          </p:cNvPr>
          <p:cNvSpPr txBox="1"/>
          <p:nvPr/>
        </p:nvSpPr>
        <p:spPr>
          <a:xfrm>
            <a:off x="8240880" y="6034179"/>
            <a:ext cx="1794082" cy="169277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pPr algn="r"/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October 16 to November 30</a:t>
            </a:r>
          </a:p>
        </p:txBody>
      </p:sp>
    </p:spTree>
    <p:extLst>
      <p:ext uri="{BB962C8B-B14F-4D97-AF65-F5344CB8AC3E}">
        <p14:creationId xmlns:p14="http://schemas.microsoft.com/office/powerpoint/2010/main" val="44070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9418</TotalTime>
  <Words>276</Words>
  <Application>Microsoft Office PowerPoint</Application>
  <PresentationFormat>Widescreen</PresentationFormat>
  <Paragraphs>104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Full-Width Yearly Gantt Chart – Slide Template</vt:lpstr>
      <vt:lpstr>Full-Width Yearly Gantt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Full-Width Yearly Gantt Chart</dc:title>
  <dc:creator>PresentationGO.com</dc:creator>
  <dc:description>© Copyright PresentationGO.com - Do not distribute or sale without written permission.</dc:description>
  <cp:lastModifiedBy>Christophe Barroche</cp:lastModifiedBy>
  <cp:revision>41</cp:revision>
  <dcterms:created xsi:type="dcterms:W3CDTF">2014-11-26T05:14:11Z</dcterms:created>
  <dcterms:modified xsi:type="dcterms:W3CDTF">2024-04-15T15:38:12Z</dcterms:modified>
  <cp:category>Timelines &amp; Planning</cp:category>
</cp:coreProperties>
</file>