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35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970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Galbraith's Star Model   – Slide Template</a:t>
            </a:r>
          </a:p>
        </p:txBody>
      </p:sp>
      <p:sp>
        <p:nvSpPr>
          <p:cNvPr id="4" name="Pentagon 3">
            <a:extLst>
              <a:ext uri="{FF2B5EF4-FFF2-40B4-BE49-F238E27FC236}">
                <a16:creationId xmlns:a16="http://schemas.microsoft.com/office/drawing/2014/main" id="{054A41B1-9027-9A79-5A99-63955AE91095}"/>
              </a:ext>
            </a:extLst>
          </p:cNvPr>
          <p:cNvSpPr/>
          <p:nvPr/>
        </p:nvSpPr>
        <p:spPr>
          <a:xfrm>
            <a:off x="3134737" y="2175910"/>
            <a:ext cx="2874523" cy="2874515"/>
          </a:xfrm>
          <a:prstGeom prst="pentagon">
            <a:avLst/>
          </a:prstGeom>
          <a:solidFill>
            <a:schemeClr val="bg2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Star: 5 Points 2">
            <a:extLst>
              <a:ext uri="{FF2B5EF4-FFF2-40B4-BE49-F238E27FC236}">
                <a16:creationId xmlns:a16="http://schemas.microsoft.com/office/drawing/2014/main" id="{C194D03F-E178-954D-87AA-21C9AB588D5F}"/>
              </a:ext>
            </a:extLst>
          </p:cNvPr>
          <p:cNvSpPr/>
          <p:nvPr/>
        </p:nvSpPr>
        <p:spPr>
          <a:xfrm>
            <a:off x="4024204" y="3274941"/>
            <a:ext cx="1095594" cy="1095593"/>
          </a:xfrm>
          <a:custGeom>
            <a:avLst/>
            <a:gdLst>
              <a:gd name="connsiteX0" fmla="*/ 4 w 3832698"/>
              <a:gd name="connsiteY0" fmla="*/ 1463957 h 3832698"/>
              <a:gd name="connsiteX1" fmla="*/ 1464940 w 3832698"/>
              <a:gd name="connsiteY1" fmla="*/ 1465372 h 3832698"/>
              <a:gd name="connsiteX2" fmla="*/ 1916349 w 3832698"/>
              <a:gd name="connsiteY2" fmla="*/ 0 h 3832698"/>
              <a:gd name="connsiteX3" fmla="*/ 2367758 w 3832698"/>
              <a:gd name="connsiteY3" fmla="*/ 1465372 h 3832698"/>
              <a:gd name="connsiteX4" fmla="*/ 3832694 w 3832698"/>
              <a:gd name="connsiteY4" fmla="*/ 1463957 h 3832698"/>
              <a:gd name="connsiteX5" fmla="*/ 2646745 w 3832698"/>
              <a:gd name="connsiteY5" fmla="*/ 2368191 h 3832698"/>
              <a:gd name="connsiteX6" fmla="*/ 3100715 w 3832698"/>
              <a:gd name="connsiteY6" fmla="*/ 3832688 h 3832698"/>
              <a:gd name="connsiteX7" fmla="*/ 1916349 w 3832698"/>
              <a:gd name="connsiteY7" fmla="*/ 2926163 h 3832698"/>
              <a:gd name="connsiteX8" fmla="*/ 731983 w 3832698"/>
              <a:gd name="connsiteY8" fmla="*/ 3832688 h 3832698"/>
              <a:gd name="connsiteX9" fmla="*/ 1185953 w 3832698"/>
              <a:gd name="connsiteY9" fmla="*/ 2368191 h 3832698"/>
              <a:gd name="connsiteX10" fmla="*/ 4 w 3832698"/>
              <a:gd name="connsiteY10" fmla="*/ 1463957 h 3832698"/>
              <a:gd name="connsiteX0" fmla="*/ 0 w 3832690"/>
              <a:gd name="connsiteY0" fmla="*/ 0 h 2368731"/>
              <a:gd name="connsiteX1" fmla="*/ 1464936 w 3832690"/>
              <a:gd name="connsiteY1" fmla="*/ 1415 h 2368731"/>
              <a:gd name="connsiteX2" fmla="*/ 2367754 w 3832690"/>
              <a:gd name="connsiteY2" fmla="*/ 1415 h 2368731"/>
              <a:gd name="connsiteX3" fmla="*/ 3832690 w 3832690"/>
              <a:gd name="connsiteY3" fmla="*/ 0 h 2368731"/>
              <a:gd name="connsiteX4" fmla="*/ 2646741 w 3832690"/>
              <a:gd name="connsiteY4" fmla="*/ 904234 h 2368731"/>
              <a:gd name="connsiteX5" fmla="*/ 3100711 w 3832690"/>
              <a:gd name="connsiteY5" fmla="*/ 2368731 h 2368731"/>
              <a:gd name="connsiteX6" fmla="*/ 1916345 w 3832690"/>
              <a:gd name="connsiteY6" fmla="*/ 1462206 h 2368731"/>
              <a:gd name="connsiteX7" fmla="*/ 731979 w 3832690"/>
              <a:gd name="connsiteY7" fmla="*/ 2368731 h 2368731"/>
              <a:gd name="connsiteX8" fmla="*/ 1185949 w 3832690"/>
              <a:gd name="connsiteY8" fmla="*/ 904234 h 2368731"/>
              <a:gd name="connsiteX9" fmla="*/ 0 w 3832690"/>
              <a:gd name="connsiteY9" fmla="*/ 0 h 2368731"/>
              <a:gd name="connsiteX0" fmla="*/ 0 w 3100711"/>
              <a:gd name="connsiteY0" fmla="*/ 0 h 2368731"/>
              <a:gd name="connsiteX1" fmla="*/ 1464936 w 3100711"/>
              <a:gd name="connsiteY1" fmla="*/ 1415 h 2368731"/>
              <a:gd name="connsiteX2" fmla="*/ 2367754 w 3100711"/>
              <a:gd name="connsiteY2" fmla="*/ 1415 h 2368731"/>
              <a:gd name="connsiteX3" fmla="*/ 2646741 w 3100711"/>
              <a:gd name="connsiteY3" fmla="*/ 904234 h 2368731"/>
              <a:gd name="connsiteX4" fmla="*/ 3100711 w 3100711"/>
              <a:gd name="connsiteY4" fmla="*/ 2368731 h 2368731"/>
              <a:gd name="connsiteX5" fmla="*/ 1916345 w 3100711"/>
              <a:gd name="connsiteY5" fmla="*/ 1462206 h 2368731"/>
              <a:gd name="connsiteX6" fmla="*/ 731979 w 3100711"/>
              <a:gd name="connsiteY6" fmla="*/ 2368731 h 2368731"/>
              <a:gd name="connsiteX7" fmla="*/ 1185949 w 3100711"/>
              <a:gd name="connsiteY7" fmla="*/ 904234 h 2368731"/>
              <a:gd name="connsiteX8" fmla="*/ 0 w 3100711"/>
              <a:gd name="connsiteY8" fmla="*/ 0 h 2368731"/>
              <a:gd name="connsiteX0" fmla="*/ 0 w 2646741"/>
              <a:gd name="connsiteY0" fmla="*/ 0 h 2368731"/>
              <a:gd name="connsiteX1" fmla="*/ 1464936 w 2646741"/>
              <a:gd name="connsiteY1" fmla="*/ 1415 h 2368731"/>
              <a:gd name="connsiteX2" fmla="*/ 2367754 w 2646741"/>
              <a:gd name="connsiteY2" fmla="*/ 1415 h 2368731"/>
              <a:gd name="connsiteX3" fmla="*/ 2646741 w 2646741"/>
              <a:gd name="connsiteY3" fmla="*/ 904234 h 2368731"/>
              <a:gd name="connsiteX4" fmla="*/ 1916345 w 2646741"/>
              <a:gd name="connsiteY4" fmla="*/ 1462206 h 2368731"/>
              <a:gd name="connsiteX5" fmla="*/ 731979 w 2646741"/>
              <a:gd name="connsiteY5" fmla="*/ 2368731 h 2368731"/>
              <a:gd name="connsiteX6" fmla="*/ 1185949 w 2646741"/>
              <a:gd name="connsiteY6" fmla="*/ 904234 h 2368731"/>
              <a:gd name="connsiteX7" fmla="*/ 0 w 2646741"/>
              <a:gd name="connsiteY7" fmla="*/ 0 h 2368731"/>
              <a:gd name="connsiteX0" fmla="*/ 0 w 2646741"/>
              <a:gd name="connsiteY0" fmla="*/ 0 h 1462206"/>
              <a:gd name="connsiteX1" fmla="*/ 1464936 w 2646741"/>
              <a:gd name="connsiteY1" fmla="*/ 1415 h 1462206"/>
              <a:gd name="connsiteX2" fmla="*/ 2367754 w 2646741"/>
              <a:gd name="connsiteY2" fmla="*/ 1415 h 1462206"/>
              <a:gd name="connsiteX3" fmla="*/ 2646741 w 2646741"/>
              <a:gd name="connsiteY3" fmla="*/ 904234 h 1462206"/>
              <a:gd name="connsiteX4" fmla="*/ 1916345 w 2646741"/>
              <a:gd name="connsiteY4" fmla="*/ 1462206 h 1462206"/>
              <a:gd name="connsiteX5" fmla="*/ 1185949 w 2646741"/>
              <a:gd name="connsiteY5" fmla="*/ 904234 h 1462206"/>
              <a:gd name="connsiteX6" fmla="*/ 0 w 2646741"/>
              <a:gd name="connsiteY6" fmla="*/ 0 h 1462206"/>
              <a:gd name="connsiteX0" fmla="*/ 0 w 1460792"/>
              <a:gd name="connsiteY0" fmla="*/ 902819 h 1460791"/>
              <a:gd name="connsiteX1" fmla="*/ 278987 w 1460792"/>
              <a:gd name="connsiteY1" fmla="*/ 0 h 1460791"/>
              <a:gd name="connsiteX2" fmla="*/ 1181805 w 1460792"/>
              <a:gd name="connsiteY2" fmla="*/ 0 h 1460791"/>
              <a:gd name="connsiteX3" fmla="*/ 1460792 w 1460792"/>
              <a:gd name="connsiteY3" fmla="*/ 902819 h 1460791"/>
              <a:gd name="connsiteX4" fmla="*/ 730396 w 1460792"/>
              <a:gd name="connsiteY4" fmla="*/ 1460791 h 1460791"/>
              <a:gd name="connsiteX5" fmla="*/ 0 w 1460792"/>
              <a:gd name="connsiteY5" fmla="*/ 902819 h 1460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0792" h="1460791">
                <a:moveTo>
                  <a:pt x="0" y="902819"/>
                </a:moveTo>
                <a:lnTo>
                  <a:pt x="278987" y="0"/>
                </a:lnTo>
                <a:lnTo>
                  <a:pt x="1181805" y="0"/>
                </a:lnTo>
                <a:lnTo>
                  <a:pt x="1460792" y="902819"/>
                </a:lnTo>
                <a:lnTo>
                  <a:pt x="730396" y="1460791"/>
                </a:lnTo>
                <a:lnTo>
                  <a:pt x="0" y="902819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05740" rtlCol="0" anchor="ctr"/>
          <a:lstStyle/>
          <a:p>
            <a:pPr algn="ctr"/>
            <a:r>
              <a:rPr lang="en-US" b="1" dirty="0"/>
              <a:t>STAR</a:t>
            </a:r>
          </a:p>
          <a:p>
            <a:pPr algn="ctr"/>
            <a:r>
              <a:rPr lang="en-US" b="1" dirty="0"/>
              <a:t>MODEL</a:t>
            </a:r>
          </a:p>
        </p:txBody>
      </p:sp>
      <p:sp>
        <p:nvSpPr>
          <p:cNvPr id="16" name="Star: 5 Points 15">
            <a:extLst>
              <a:ext uri="{FF2B5EF4-FFF2-40B4-BE49-F238E27FC236}">
                <a16:creationId xmlns:a16="http://schemas.microsoft.com/office/drawing/2014/main" id="{D836A830-8C59-B593-F387-6948AC6866C0}"/>
              </a:ext>
            </a:extLst>
          </p:cNvPr>
          <p:cNvSpPr/>
          <p:nvPr/>
        </p:nvSpPr>
        <p:spPr>
          <a:xfrm>
            <a:off x="3134739" y="2175911"/>
            <a:ext cx="2874524" cy="2874524"/>
          </a:xfrm>
          <a:prstGeom prst="star5">
            <a:avLst>
              <a:gd name="adj" fmla="val 19057"/>
              <a:gd name="hf" fmla="val 105146"/>
              <a:gd name="vf" fmla="val 110557"/>
            </a:avLst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CE41333-8161-8E60-68A7-35E81626A7D9}"/>
              </a:ext>
            </a:extLst>
          </p:cNvPr>
          <p:cNvSpPr/>
          <p:nvPr/>
        </p:nvSpPr>
        <p:spPr>
          <a:xfrm>
            <a:off x="2684837" y="2823967"/>
            <a:ext cx="899809" cy="89980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rIns="0" bIns="45720" rtlCol="0" anchor="b"/>
          <a:lstStyle/>
          <a:p>
            <a:pPr algn="ctr"/>
            <a:r>
              <a:rPr lang="en-US" sz="10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People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AB7620F-5BC8-2113-B00B-69EE94C161A3}"/>
              </a:ext>
            </a:extLst>
          </p:cNvPr>
          <p:cNvSpPr/>
          <p:nvPr/>
        </p:nvSpPr>
        <p:spPr>
          <a:xfrm>
            <a:off x="4066163" y="1805833"/>
            <a:ext cx="899809" cy="899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45720" rtlCol="0" anchor="b"/>
          <a:lstStyle/>
          <a:p>
            <a:pPr algn="ctr"/>
            <a:r>
              <a:rPr lang="en-US" sz="1000" b="1" cap="all" dirty="0"/>
              <a:t>Strategy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D7F781E-1FE2-21AC-4581-FEE3F3A5F9A9}"/>
              </a:ext>
            </a:extLst>
          </p:cNvPr>
          <p:cNvSpPr/>
          <p:nvPr/>
        </p:nvSpPr>
        <p:spPr>
          <a:xfrm>
            <a:off x="5559355" y="2823967"/>
            <a:ext cx="899809" cy="89980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bIns="45720" rtlCol="0" anchor="b"/>
          <a:lstStyle/>
          <a:p>
            <a:pPr algn="ctr"/>
            <a:r>
              <a:rPr lang="en-US" sz="10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Structure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A418FDA-F9BA-8901-2213-10480B827E34}"/>
              </a:ext>
            </a:extLst>
          </p:cNvPr>
          <p:cNvSpPr/>
          <p:nvPr/>
        </p:nvSpPr>
        <p:spPr>
          <a:xfrm>
            <a:off x="5010373" y="4600523"/>
            <a:ext cx="899809" cy="89980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bIns="45720" rtlCol="0" anchor="b"/>
          <a:lstStyle/>
          <a:p>
            <a:pPr algn="ctr"/>
            <a:r>
              <a:rPr lang="en-US" sz="10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Processes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EC2D185-2B14-CB90-B7F3-B4CBC99E0AF6}"/>
              </a:ext>
            </a:extLst>
          </p:cNvPr>
          <p:cNvSpPr/>
          <p:nvPr/>
        </p:nvSpPr>
        <p:spPr>
          <a:xfrm>
            <a:off x="3233822" y="4600522"/>
            <a:ext cx="899809" cy="899809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rIns="0" bIns="45720" rtlCol="0" anchor="b"/>
          <a:lstStyle/>
          <a:p>
            <a:pPr algn="ctr"/>
            <a:r>
              <a:rPr lang="en-US" sz="1000" b="1" cap="all" dirty="0"/>
              <a:t>Rewards</a:t>
            </a:r>
          </a:p>
        </p:txBody>
      </p:sp>
      <p:pic>
        <p:nvPicPr>
          <p:cNvPr id="22" name="Graphic 21" descr="Chess pieces with solid fill">
            <a:extLst>
              <a:ext uri="{FF2B5EF4-FFF2-40B4-BE49-F238E27FC236}">
                <a16:creationId xmlns:a16="http://schemas.microsoft.com/office/drawing/2014/main" id="{F94CD4FB-46BD-9522-9883-8868ADF20D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73185" y="1916006"/>
            <a:ext cx="485764" cy="485764"/>
          </a:xfrm>
          <a:prstGeom prst="rect">
            <a:avLst/>
          </a:prstGeom>
        </p:spPr>
      </p:pic>
      <p:pic>
        <p:nvPicPr>
          <p:cNvPr id="29" name="Graphic 28" descr="Puzzle pieces with solid fill">
            <a:extLst>
              <a:ext uri="{FF2B5EF4-FFF2-40B4-BE49-F238E27FC236}">
                <a16:creationId xmlns:a16="http://schemas.microsoft.com/office/drawing/2014/main" id="{EC2F881B-2E65-4EFB-3D77-5056E71736A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64278" y="2934140"/>
            <a:ext cx="485764" cy="485764"/>
          </a:xfrm>
          <a:prstGeom prst="rect">
            <a:avLst/>
          </a:prstGeom>
        </p:spPr>
      </p:pic>
      <p:pic>
        <p:nvPicPr>
          <p:cNvPr id="30" name="Graphic 29" descr="Gears with solid fill">
            <a:extLst>
              <a:ext uri="{FF2B5EF4-FFF2-40B4-BE49-F238E27FC236}">
                <a16:creationId xmlns:a16="http://schemas.microsoft.com/office/drawing/2014/main" id="{0FC90217-EDA9-877D-BF6B-4A31E4E60FA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17393" y="4710696"/>
            <a:ext cx="485764" cy="485764"/>
          </a:xfrm>
          <a:prstGeom prst="rect">
            <a:avLst/>
          </a:prstGeom>
        </p:spPr>
      </p:pic>
      <p:pic>
        <p:nvPicPr>
          <p:cNvPr id="32" name="Graphic 31" descr="Medal with solid fill">
            <a:extLst>
              <a:ext uri="{FF2B5EF4-FFF2-40B4-BE49-F238E27FC236}">
                <a16:creationId xmlns:a16="http://schemas.microsoft.com/office/drawing/2014/main" id="{26A27A87-1ED7-BB8E-D4EC-64B69B900FA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440844" y="4710695"/>
            <a:ext cx="485764" cy="485764"/>
          </a:xfrm>
          <a:prstGeom prst="rect">
            <a:avLst/>
          </a:prstGeom>
        </p:spPr>
      </p:pic>
      <p:pic>
        <p:nvPicPr>
          <p:cNvPr id="33" name="Graphic 32" descr="Users with solid fill">
            <a:extLst>
              <a:ext uri="{FF2B5EF4-FFF2-40B4-BE49-F238E27FC236}">
                <a16:creationId xmlns:a16="http://schemas.microsoft.com/office/drawing/2014/main" id="{0A5524CA-3A79-8754-E8AC-8A052B7A4CD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891854" y="2934140"/>
            <a:ext cx="485764" cy="485764"/>
          </a:xfrm>
          <a:prstGeom prst="rect">
            <a:avLst/>
          </a:prstGeom>
        </p:spPr>
      </p:pic>
      <p:grpSp>
        <p:nvGrpSpPr>
          <p:cNvPr id="42" name="Group 41">
            <a:extLst>
              <a:ext uri="{FF2B5EF4-FFF2-40B4-BE49-F238E27FC236}">
                <a16:creationId xmlns:a16="http://schemas.microsoft.com/office/drawing/2014/main" id="{5FDCE366-1472-3D2A-576C-15C86122941F}"/>
              </a:ext>
            </a:extLst>
          </p:cNvPr>
          <p:cNvGrpSpPr/>
          <p:nvPr/>
        </p:nvGrpSpPr>
        <p:grpSpPr>
          <a:xfrm>
            <a:off x="253830" y="2159700"/>
            <a:ext cx="2194560" cy="1260003"/>
            <a:chOff x="332936" y="2555951"/>
            <a:chExt cx="2926080" cy="168000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50E22536-FFA9-1ED5-E8D0-432F5BDF4C7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6">
                      <a:lumMod val="75000"/>
                    </a:schemeClr>
                  </a:solidFill>
                </a:rPr>
                <a:t>People</a:t>
              </a:r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 </a:t>
              </a:r>
              <a:r>
                <a:rPr lang="en-US" sz="1100" noProof="1"/>
                <a:t>(Skillsets/mindsets)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0B03DA6-7AC0-E5AA-1770-87E093484D2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3DEBD64-2375-3018-39F1-2FF13552D254}"/>
              </a:ext>
            </a:extLst>
          </p:cNvPr>
          <p:cNvGrpSpPr/>
          <p:nvPr/>
        </p:nvGrpSpPr>
        <p:grpSpPr>
          <a:xfrm>
            <a:off x="253830" y="3886462"/>
            <a:ext cx="2194560" cy="1260003"/>
            <a:chOff x="332936" y="4580523"/>
            <a:chExt cx="2926080" cy="168000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20C8194-B91A-E8E7-5F75-1C89C666D460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5"/>
                  </a:solidFill>
                </a:rPr>
                <a:t>Rewards</a:t>
              </a:r>
              <a:r>
                <a:rPr lang="en-US" sz="2000" b="1" noProof="1">
                  <a:solidFill>
                    <a:schemeClr val="accent5"/>
                  </a:solidFill>
                </a:rPr>
                <a:t> </a:t>
              </a:r>
              <a:r>
                <a:rPr lang="en-US" sz="1100" noProof="1"/>
                <a:t>(Motivation)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8BE501E-139F-D780-A128-9A6C1664A715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AD98069-405F-3C6A-2C5D-EF962F892AB2}"/>
              </a:ext>
            </a:extLst>
          </p:cNvPr>
          <p:cNvGrpSpPr/>
          <p:nvPr/>
        </p:nvGrpSpPr>
        <p:grpSpPr>
          <a:xfrm>
            <a:off x="6695611" y="3023081"/>
            <a:ext cx="2194560" cy="1260003"/>
            <a:chOff x="8921977" y="1394910"/>
            <a:chExt cx="2926080" cy="168000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7EF1BA7-1E85-8E08-CBCE-E5EDD64E442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2">
                      <a:lumMod val="75000"/>
                    </a:schemeClr>
                  </a:solidFill>
                </a:rPr>
                <a:t>Structure</a:t>
              </a:r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r>
                <a:rPr lang="en-US" sz="1100" noProof="1"/>
                <a:t>(Power)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F110C9A-3829-31B8-57AC-302A1B91578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72329B9-6F0B-74A7-3518-C7198AAE2A88}"/>
              </a:ext>
            </a:extLst>
          </p:cNvPr>
          <p:cNvGrpSpPr/>
          <p:nvPr/>
        </p:nvGrpSpPr>
        <p:grpSpPr>
          <a:xfrm>
            <a:off x="6695611" y="4749842"/>
            <a:ext cx="2194560" cy="1260003"/>
            <a:chOff x="8921977" y="4001571"/>
            <a:chExt cx="2926080" cy="168000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707CFA5-599D-354A-C1B5-CA33755CFADE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3">
                      <a:lumMod val="75000"/>
                    </a:schemeClr>
                  </a:solidFill>
                </a:rPr>
                <a:t>Processes</a:t>
              </a:r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 </a:t>
              </a:r>
              <a:r>
                <a:rPr lang="en-US" sz="1100" noProof="1"/>
                <a:t>(Information)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C6F908C-271F-4D6A-03CE-ECF3E5A84CA0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397314E-ECCB-ED80-ECC9-3E56F8B31C78}"/>
              </a:ext>
            </a:extLst>
          </p:cNvPr>
          <p:cNvGrpSpPr/>
          <p:nvPr/>
        </p:nvGrpSpPr>
        <p:grpSpPr>
          <a:xfrm>
            <a:off x="6695611" y="1296320"/>
            <a:ext cx="2194560" cy="1260003"/>
            <a:chOff x="8921977" y="1394910"/>
            <a:chExt cx="2926080" cy="168000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6F4CFAE-52B2-0BF9-0170-0ED2D894125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1"/>
                  </a:solidFill>
                </a:rPr>
                <a:t>Strategy</a:t>
              </a:r>
              <a:r>
                <a:rPr lang="en-US" sz="2000" b="1" noProof="1">
                  <a:solidFill>
                    <a:schemeClr val="accent1"/>
                  </a:solidFill>
                </a:rPr>
                <a:t> </a:t>
              </a:r>
              <a:r>
                <a:rPr lang="en-US" sz="1100" noProof="1"/>
                <a:t>(Direction)</a:t>
              </a:r>
              <a:endParaRPr lang="en-US" sz="2000" noProof="1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A20708C-C192-B303-C940-16C0B2D78F7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F30F3759-95E3-682F-4EAD-325C3DD64EF3}"/>
              </a:ext>
            </a:extLst>
          </p:cNvPr>
          <p:cNvSpPr txBox="1"/>
          <p:nvPr/>
        </p:nvSpPr>
        <p:spPr>
          <a:xfrm>
            <a:off x="5499415" y="104507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500000000000000" pitchFamily="34" charset="0"/>
                <a:ea typeface="+mj-ea"/>
                <a:cs typeface="+mj-cs"/>
              </a:rPr>
              <a:t>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53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Galbraith's Star Model   – Slide Template</a:t>
            </a:r>
          </a:p>
        </p:txBody>
      </p:sp>
      <p:sp>
        <p:nvSpPr>
          <p:cNvPr id="4" name="Pentagon 3">
            <a:extLst>
              <a:ext uri="{FF2B5EF4-FFF2-40B4-BE49-F238E27FC236}">
                <a16:creationId xmlns:a16="http://schemas.microsoft.com/office/drawing/2014/main" id="{054A41B1-9027-9A79-5A99-63955AE91095}"/>
              </a:ext>
            </a:extLst>
          </p:cNvPr>
          <p:cNvSpPr/>
          <p:nvPr/>
        </p:nvSpPr>
        <p:spPr>
          <a:xfrm>
            <a:off x="3134737" y="2175910"/>
            <a:ext cx="2874523" cy="2874515"/>
          </a:xfrm>
          <a:prstGeom prst="pentagon">
            <a:avLst/>
          </a:prstGeom>
          <a:solidFill>
            <a:schemeClr val="bg2">
              <a:alpha val="32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Star: 5 Points 2">
            <a:extLst>
              <a:ext uri="{FF2B5EF4-FFF2-40B4-BE49-F238E27FC236}">
                <a16:creationId xmlns:a16="http://schemas.microsoft.com/office/drawing/2014/main" id="{C194D03F-E178-954D-87AA-21C9AB588D5F}"/>
              </a:ext>
            </a:extLst>
          </p:cNvPr>
          <p:cNvSpPr/>
          <p:nvPr/>
        </p:nvSpPr>
        <p:spPr>
          <a:xfrm>
            <a:off x="4024204" y="3274941"/>
            <a:ext cx="1095594" cy="1095593"/>
          </a:xfrm>
          <a:custGeom>
            <a:avLst/>
            <a:gdLst>
              <a:gd name="connsiteX0" fmla="*/ 4 w 3832698"/>
              <a:gd name="connsiteY0" fmla="*/ 1463957 h 3832698"/>
              <a:gd name="connsiteX1" fmla="*/ 1464940 w 3832698"/>
              <a:gd name="connsiteY1" fmla="*/ 1465372 h 3832698"/>
              <a:gd name="connsiteX2" fmla="*/ 1916349 w 3832698"/>
              <a:gd name="connsiteY2" fmla="*/ 0 h 3832698"/>
              <a:gd name="connsiteX3" fmla="*/ 2367758 w 3832698"/>
              <a:gd name="connsiteY3" fmla="*/ 1465372 h 3832698"/>
              <a:gd name="connsiteX4" fmla="*/ 3832694 w 3832698"/>
              <a:gd name="connsiteY4" fmla="*/ 1463957 h 3832698"/>
              <a:gd name="connsiteX5" fmla="*/ 2646745 w 3832698"/>
              <a:gd name="connsiteY5" fmla="*/ 2368191 h 3832698"/>
              <a:gd name="connsiteX6" fmla="*/ 3100715 w 3832698"/>
              <a:gd name="connsiteY6" fmla="*/ 3832688 h 3832698"/>
              <a:gd name="connsiteX7" fmla="*/ 1916349 w 3832698"/>
              <a:gd name="connsiteY7" fmla="*/ 2926163 h 3832698"/>
              <a:gd name="connsiteX8" fmla="*/ 731983 w 3832698"/>
              <a:gd name="connsiteY8" fmla="*/ 3832688 h 3832698"/>
              <a:gd name="connsiteX9" fmla="*/ 1185953 w 3832698"/>
              <a:gd name="connsiteY9" fmla="*/ 2368191 h 3832698"/>
              <a:gd name="connsiteX10" fmla="*/ 4 w 3832698"/>
              <a:gd name="connsiteY10" fmla="*/ 1463957 h 3832698"/>
              <a:gd name="connsiteX0" fmla="*/ 0 w 3832690"/>
              <a:gd name="connsiteY0" fmla="*/ 0 h 2368731"/>
              <a:gd name="connsiteX1" fmla="*/ 1464936 w 3832690"/>
              <a:gd name="connsiteY1" fmla="*/ 1415 h 2368731"/>
              <a:gd name="connsiteX2" fmla="*/ 2367754 w 3832690"/>
              <a:gd name="connsiteY2" fmla="*/ 1415 h 2368731"/>
              <a:gd name="connsiteX3" fmla="*/ 3832690 w 3832690"/>
              <a:gd name="connsiteY3" fmla="*/ 0 h 2368731"/>
              <a:gd name="connsiteX4" fmla="*/ 2646741 w 3832690"/>
              <a:gd name="connsiteY4" fmla="*/ 904234 h 2368731"/>
              <a:gd name="connsiteX5" fmla="*/ 3100711 w 3832690"/>
              <a:gd name="connsiteY5" fmla="*/ 2368731 h 2368731"/>
              <a:gd name="connsiteX6" fmla="*/ 1916345 w 3832690"/>
              <a:gd name="connsiteY6" fmla="*/ 1462206 h 2368731"/>
              <a:gd name="connsiteX7" fmla="*/ 731979 w 3832690"/>
              <a:gd name="connsiteY7" fmla="*/ 2368731 h 2368731"/>
              <a:gd name="connsiteX8" fmla="*/ 1185949 w 3832690"/>
              <a:gd name="connsiteY8" fmla="*/ 904234 h 2368731"/>
              <a:gd name="connsiteX9" fmla="*/ 0 w 3832690"/>
              <a:gd name="connsiteY9" fmla="*/ 0 h 2368731"/>
              <a:gd name="connsiteX0" fmla="*/ 0 w 3100711"/>
              <a:gd name="connsiteY0" fmla="*/ 0 h 2368731"/>
              <a:gd name="connsiteX1" fmla="*/ 1464936 w 3100711"/>
              <a:gd name="connsiteY1" fmla="*/ 1415 h 2368731"/>
              <a:gd name="connsiteX2" fmla="*/ 2367754 w 3100711"/>
              <a:gd name="connsiteY2" fmla="*/ 1415 h 2368731"/>
              <a:gd name="connsiteX3" fmla="*/ 2646741 w 3100711"/>
              <a:gd name="connsiteY3" fmla="*/ 904234 h 2368731"/>
              <a:gd name="connsiteX4" fmla="*/ 3100711 w 3100711"/>
              <a:gd name="connsiteY4" fmla="*/ 2368731 h 2368731"/>
              <a:gd name="connsiteX5" fmla="*/ 1916345 w 3100711"/>
              <a:gd name="connsiteY5" fmla="*/ 1462206 h 2368731"/>
              <a:gd name="connsiteX6" fmla="*/ 731979 w 3100711"/>
              <a:gd name="connsiteY6" fmla="*/ 2368731 h 2368731"/>
              <a:gd name="connsiteX7" fmla="*/ 1185949 w 3100711"/>
              <a:gd name="connsiteY7" fmla="*/ 904234 h 2368731"/>
              <a:gd name="connsiteX8" fmla="*/ 0 w 3100711"/>
              <a:gd name="connsiteY8" fmla="*/ 0 h 2368731"/>
              <a:gd name="connsiteX0" fmla="*/ 0 w 2646741"/>
              <a:gd name="connsiteY0" fmla="*/ 0 h 2368731"/>
              <a:gd name="connsiteX1" fmla="*/ 1464936 w 2646741"/>
              <a:gd name="connsiteY1" fmla="*/ 1415 h 2368731"/>
              <a:gd name="connsiteX2" fmla="*/ 2367754 w 2646741"/>
              <a:gd name="connsiteY2" fmla="*/ 1415 h 2368731"/>
              <a:gd name="connsiteX3" fmla="*/ 2646741 w 2646741"/>
              <a:gd name="connsiteY3" fmla="*/ 904234 h 2368731"/>
              <a:gd name="connsiteX4" fmla="*/ 1916345 w 2646741"/>
              <a:gd name="connsiteY4" fmla="*/ 1462206 h 2368731"/>
              <a:gd name="connsiteX5" fmla="*/ 731979 w 2646741"/>
              <a:gd name="connsiteY5" fmla="*/ 2368731 h 2368731"/>
              <a:gd name="connsiteX6" fmla="*/ 1185949 w 2646741"/>
              <a:gd name="connsiteY6" fmla="*/ 904234 h 2368731"/>
              <a:gd name="connsiteX7" fmla="*/ 0 w 2646741"/>
              <a:gd name="connsiteY7" fmla="*/ 0 h 2368731"/>
              <a:gd name="connsiteX0" fmla="*/ 0 w 2646741"/>
              <a:gd name="connsiteY0" fmla="*/ 0 h 1462206"/>
              <a:gd name="connsiteX1" fmla="*/ 1464936 w 2646741"/>
              <a:gd name="connsiteY1" fmla="*/ 1415 h 1462206"/>
              <a:gd name="connsiteX2" fmla="*/ 2367754 w 2646741"/>
              <a:gd name="connsiteY2" fmla="*/ 1415 h 1462206"/>
              <a:gd name="connsiteX3" fmla="*/ 2646741 w 2646741"/>
              <a:gd name="connsiteY3" fmla="*/ 904234 h 1462206"/>
              <a:gd name="connsiteX4" fmla="*/ 1916345 w 2646741"/>
              <a:gd name="connsiteY4" fmla="*/ 1462206 h 1462206"/>
              <a:gd name="connsiteX5" fmla="*/ 1185949 w 2646741"/>
              <a:gd name="connsiteY5" fmla="*/ 904234 h 1462206"/>
              <a:gd name="connsiteX6" fmla="*/ 0 w 2646741"/>
              <a:gd name="connsiteY6" fmla="*/ 0 h 1462206"/>
              <a:gd name="connsiteX0" fmla="*/ 0 w 1460792"/>
              <a:gd name="connsiteY0" fmla="*/ 902819 h 1460791"/>
              <a:gd name="connsiteX1" fmla="*/ 278987 w 1460792"/>
              <a:gd name="connsiteY1" fmla="*/ 0 h 1460791"/>
              <a:gd name="connsiteX2" fmla="*/ 1181805 w 1460792"/>
              <a:gd name="connsiteY2" fmla="*/ 0 h 1460791"/>
              <a:gd name="connsiteX3" fmla="*/ 1460792 w 1460792"/>
              <a:gd name="connsiteY3" fmla="*/ 902819 h 1460791"/>
              <a:gd name="connsiteX4" fmla="*/ 730396 w 1460792"/>
              <a:gd name="connsiteY4" fmla="*/ 1460791 h 1460791"/>
              <a:gd name="connsiteX5" fmla="*/ 0 w 1460792"/>
              <a:gd name="connsiteY5" fmla="*/ 902819 h 1460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0792" h="1460791">
                <a:moveTo>
                  <a:pt x="0" y="902819"/>
                </a:moveTo>
                <a:lnTo>
                  <a:pt x="278987" y="0"/>
                </a:lnTo>
                <a:lnTo>
                  <a:pt x="1181805" y="0"/>
                </a:lnTo>
                <a:lnTo>
                  <a:pt x="1460792" y="902819"/>
                </a:lnTo>
                <a:lnTo>
                  <a:pt x="730396" y="1460791"/>
                </a:lnTo>
                <a:lnTo>
                  <a:pt x="0" y="902819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05740" rtlCol="0" anchor="ctr"/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STAR</a:t>
            </a:r>
          </a:p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MODEL</a:t>
            </a:r>
          </a:p>
        </p:txBody>
      </p:sp>
      <p:sp>
        <p:nvSpPr>
          <p:cNvPr id="16" name="Star: 5 Points 15">
            <a:extLst>
              <a:ext uri="{FF2B5EF4-FFF2-40B4-BE49-F238E27FC236}">
                <a16:creationId xmlns:a16="http://schemas.microsoft.com/office/drawing/2014/main" id="{D836A830-8C59-B593-F387-6948AC6866C0}"/>
              </a:ext>
            </a:extLst>
          </p:cNvPr>
          <p:cNvSpPr/>
          <p:nvPr/>
        </p:nvSpPr>
        <p:spPr>
          <a:xfrm>
            <a:off x="3134739" y="2175911"/>
            <a:ext cx="2874524" cy="2874524"/>
          </a:xfrm>
          <a:prstGeom prst="star5">
            <a:avLst>
              <a:gd name="adj" fmla="val 19057"/>
              <a:gd name="hf" fmla="val 105146"/>
              <a:gd name="vf" fmla="val 110557"/>
            </a:avLst>
          </a:prstGeom>
          <a:noFill/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CE41333-8161-8E60-68A7-35E81626A7D9}"/>
              </a:ext>
            </a:extLst>
          </p:cNvPr>
          <p:cNvSpPr/>
          <p:nvPr/>
        </p:nvSpPr>
        <p:spPr>
          <a:xfrm>
            <a:off x="2684837" y="2823967"/>
            <a:ext cx="899809" cy="89980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rIns="0" bIns="45720" rtlCol="0" anchor="b"/>
          <a:lstStyle/>
          <a:p>
            <a:pPr algn="ctr"/>
            <a:r>
              <a:rPr lang="en-US" sz="10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People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AB7620F-5BC8-2113-B00B-69EE94C161A3}"/>
              </a:ext>
            </a:extLst>
          </p:cNvPr>
          <p:cNvSpPr/>
          <p:nvPr/>
        </p:nvSpPr>
        <p:spPr>
          <a:xfrm>
            <a:off x="4066163" y="1805833"/>
            <a:ext cx="899809" cy="899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45720" rtlCol="0" anchor="b"/>
          <a:lstStyle/>
          <a:p>
            <a:pPr algn="ctr"/>
            <a:r>
              <a:rPr lang="en-US" sz="1000" b="1" cap="all" dirty="0"/>
              <a:t>Strategy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D7F781E-1FE2-21AC-4581-FEE3F3A5F9A9}"/>
              </a:ext>
            </a:extLst>
          </p:cNvPr>
          <p:cNvSpPr/>
          <p:nvPr/>
        </p:nvSpPr>
        <p:spPr>
          <a:xfrm>
            <a:off x="5559355" y="2823967"/>
            <a:ext cx="899809" cy="89980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bIns="45720" rtlCol="0" anchor="b"/>
          <a:lstStyle/>
          <a:p>
            <a:pPr algn="ctr"/>
            <a:r>
              <a:rPr lang="en-US" sz="10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Structure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A418FDA-F9BA-8901-2213-10480B827E34}"/>
              </a:ext>
            </a:extLst>
          </p:cNvPr>
          <p:cNvSpPr/>
          <p:nvPr/>
        </p:nvSpPr>
        <p:spPr>
          <a:xfrm>
            <a:off x="5010373" y="4600523"/>
            <a:ext cx="899809" cy="89980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bIns="45720" rtlCol="0" anchor="b"/>
          <a:lstStyle/>
          <a:p>
            <a:pPr algn="ctr"/>
            <a:r>
              <a:rPr lang="en-US" sz="10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Processes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EC2D185-2B14-CB90-B7F3-B4CBC99E0AF6}"/>
              </a:ext>
            </a:extLst>
          </p:cNvPr>
          <p:cNvSpPr/>
          <p:nvPr/>
        </p:nvSpPr>
        <p:spPr>
          <a:xfrm>
            <a:off x="3233822" y="4600522"/>
            <a:ext cx="899809" cy="899809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rIns="0" bIns="45720" rtlCol="0" anchor="b"/>
          <a:lstStyle/>
          <a:p>
            <a:pPr algn="ctr"/>
            <a:r>
              <a:rPr lang="en-US" sz="1000" b="1" cap="all" dirty="0"/>
              <a:t>Rewards</a:t>
            </a:r>
          </a:p>
        </p:txBody>
      </p:sp>
      <p:pic>
        <p:nvPicPr>
          <p:cNvPr id="22" name="Graphic 21" descr="Chess pieces with solid fill">
            <a:extLst>
              <a:ext uri="{FF2B5EF4-FFF2-40B4-BE49-F238E27FC236}">
                <a16:creationId xmlns:a16="http://schemas.microsoft.com/office/drawing/2014/main" id="{F94CD4FB-46BD-9522-9883-8868ADF20D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73185" y="1916006"/>
            <a:ext cx="485764" cy="485764"/>
          </a:xfrm>
          <a:prstGeom prst="rect">
            <a:avLst/>
          </a:prstGeom>
        </p:spPr>
      </p:pic>
      <p:pic>
        <p:nvPicPr>
          <p:cNvPr id="29" name="Graphic 28" descr="Puzzle pieces with solid fill">
            <a:extLst>
              <a:ext uri="{FF2B5EF4-FFF2-40B4-BE49-F238E27FC236}">
                <a16:creationId xmlns:a16="http://schemas.microsoft.com/office/drawing/2014/main" id="{EC2F881B-2E65-4EFB-3D77-5056E71736A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64278" y="2934140"/>
            <a:ext cx="485764" cy="485764"/>
          </a:xfrm>
          <a:prstGeom prst="rect">
            <a:avLst/>
          </a:prstGeom>
        </p:spPr>
      </p:pic>
      <p:pic>
        <p:nvPicPr>
          <p:cNvPr id="30" name="Graphic 29" descr="Gears with solid fill">
            <a:extLst>
              <a:ext uri="{FF2B5EF4-FFF2-40B4-BE49-F238E27FC236}">
                <a16:creationId xmlns:a16="http://schemas.microsoft.com/office/drawing/2014/main" id="{0FC90217-EDA9-877D-BF6B-4A31E4E60FA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17393" y="4710696"/>
            <a:ext cx="485764" cy="485764"/>
          </a:xfrm>
          <a:prstGeom prst="rect">
            <a:avLst/>
          </a:prstGeom>
        </p:spPr>
      </p:pic>
      <p:pic>
        <p:nvPicPr>
          <p:cNvPr id="32" name="Graphic 31" descr="Medal with solid fill">
            <a:extLst>
              <a:ext uri="{FF2B5EF4-FFF2-40B4-BE49-F238E27FC236}">
                <a16:creationId xmlns:a16="http://schemas.microsoft.com/office/drawing/2014/main" id="{26A27A87-1ED7-BB8E-D4EC-64B69B900FA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440844" y="4710695"/>
            <a:ext cx="485764" cy="485764"/>
          </a:xfrm>
          <a:prstGeom prst="rect">
            <a:avLst/>
          </a:prstGeom>
        </p:spPr>
      </p:pic>
      <p:pic>
        <p:nvPicPr>
          <p:cNvPr id="33" name="Graphic 32" descr="Users with solid fill">
            <a:extLst>
              <a:ext uri="{FF2B5EF4-FFF2-40B4-BE49-F238E27FC236}">
                <a16:creationId xmlns:a16="http://schemas.microsoft.com/office/drawing/2014/main" id="{0A5524CA-3A79-8754-E8AC-8A052B7A4CD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891854" y="2934140"/>
            <a:ext cx="485764" cy="485764"/>
          </a:xfrm>
          <a:prstGeom prst="rect">
            <a:avLst/>
          </a:prstGeom>
        </p:spPr>
      </p:pic>
      <p:grpSp>
        <p:nvGrpSpPr>
          <p:cNvPr id="42" name="Group 41">
            <a:extLst>
              <a:ext uri="{FF2B5EF4-FFF2-40B4-BE49-F238E27FC236}">
                <a16:creationId xmlns:a16="http://schemas.microsoft.com/office/drawing/2014/main" id="{5FDCE366-1472-3D2A-576C-15C86122941F}"/>
              </a:ext>
            </a:extLst>
          </p:cNvPr>
          <p:cNvGrpSpPr/>
          <p:nvPr/>
        </p:nvGrpSpPr>
        <p:grpSpPr>
          <a:xfrm>
            <a:off x="253830" y="2159700"/>
            <a:ext cx="2194560" cy="1260003"/>
            <a:chOff x="332936" y="2555951"/>
            <a:chExt cx="2926080" cy="168000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50E22536-FFA9-1ED5-E8D0-432F5BDF4C7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6"/>
                  </a:solidFill>
                </a:rPr>
                <a:t>People</a:t>
              </a:r>
              <a:r>
                <a:rPr lang="en-US" sz="2000" b="1" noProof="1">
                  <a:solidFill>
                    <a:schemeClr val="bg1"/>
                  </a:solidFill>
                </a:rPr>
                <a:t> </a:t>
              </a:r>
              <a:r>
                <a:rPr lang="en-US" sz="1100" noProof="1">
                  <a:solidFill>
                    <a:schemeClr val="bg1"/>
                  </a:solidFill>
                </a:rPr>
                <a:t>(Skillsets/mindsets)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0B03DA6-7AC0-E5AA-1770-87E093484D2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3DEBD64-2375-3018-39F1-2FF13552D254}"/>
              </a:ext>
            </a:extLst>
          </p:cNvPr>
          <p:cNvGrpSpPr/>
          <p:nvPr/>
        </p:nvGrpSpPr>
        <p:grpSpPr>
          <a:xfrm>
            <a:off x="253830" y="3886462"/>
            <a:ext cx="2194560" cy="1260003"/>
            <a:chOff x="332936" y="4580523"/>
            <a:chExt cx="2926080" cy="168000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20C8194-B91A-E8E7-5F75-1C89C666D460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5"/>
                  </a:solidFill>
                </a:rPr>
                <a:t>Rewards</a:t>
              </a:r>
              <a:r>
                <a:rPr lang="en-US" sz="2000" b="1" noProof="1">
                  <a:solidFill>
                    <a:schemeClr val="bg1"/>
                  </a:solidFill>
                </a:rPr>
                <a:t> </a:t>
              </a:r>
              <a:r>
                <a:rPr lang="en-US" sz="1100" noProof="1">
                  <a:solidFill>
                    <a:schemeClr val="bg1"/>
                  </a:solidFill>
                </a:rPr>
                <a:t>(Motivation)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8BE501E-139F-D780-A128-9A6C1664A715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AD98069-405F-3C6A-2C5D-EF962F892AB2}"/>
              </a:ext>
            </a:extLst>
          </p:cNvPr>
          <p:cNvGrpSpPr/>
          <p:nvPr/>
        </p:nvGrpSpPr>
        <p:grpSpPr>
          <a:xfrm>
            <a:off x="6695611" y="3023081"/>
            <a:ext cx="2194560" cy="1260003"/>
            <a:chOff x="8921977" y="1394910"/>
            <a:chExt cx="2926080" cy="168000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7EF1BA7-1E85-8E08-CBCE-E5EDD64E442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2"/>
                  </a:solidFill>
                </a:rPr>
                <a:t>Structure</a:t>
              </a:r>
              <a:r>
                <a:rPr lang="en-US" sz="2000" b="1" noProof="1">
                  <a:solidFill>
                    <a:schemeClr val="bg1"/>
                  </a:solidFill>
                </a:rPr>
                <a:t> </a:t>
              </a:r>
              <a:r>
                <a:rPr lang="en-US" sz="1100" noProof="1">
                  <a:solidFill>
                    <a:schemeClr val="bg1"/>
                  </a:solidFill>
                </a:rPr>
                <a:t>(Power)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F110C9A-3829-31B8-57AC-302A1B91578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72329B9-6F0B-74A7-3518-C7198AAE2A88}"/>
              </a:ext>
            </a:extLst>
          </p:cNvPr>
          <p:cNvGrpSpPr/>
          <p:nvPr/>
        </p:nvGrpSpPr>
        <p:grpSpPr>
          <a:xfrm>
            <a:off x="6695611" y="4749842"/>
            <a:ext cx="2194560" cy="1260003"/>
            <a:chOff x="8921977" y="4001571"/>
            <a:chExt cx="2926080" cy="168000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707CFA5-599D-354A-C1B5-CA33755CFADE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3"/>
                  </a:solidFill>
                </a:rPr>
                <a:t>Processes</a:t>
              </a:r>
              <a:r>
                <a:rPr lang="en-US" sz="2000" b="1" noProof="1">
                  <a:solidFill>
                    <a:schemeClr val="bg1"/>
                  </a:solidFill>
                </a:rPr>
                <a:t> </a:t>
              </a:r>
              <a:r>
                <a:rPr lang="en-US" sz="1100" noProof="1">
                  <a:solidFill>
                    <a:schemeClr val="bg1"/>
                  </a:solidFill>
                </a:rPr>
                <a:t>(Information)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C6F908C-271F-4D6A-03CE-ECF3E5A84CA0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397314E-ECCB-ED80-ECC9-3E56F8B31C78}"/>
              </a:ext>
            </a:extLst>
          </p:cNvPr>
          <p:cNvGrpSpPr/>
          <p:nvPr/>
        </p:nvGrpSpPr>
        <p:grpSpPr>
          <a:xfrm>
            <a:off x="6695611" y="1296320"/>
            <a:ext cx="2194560" cy="1260003"/>
            <a:chOff x="8921977" y="1394910"/>
            <a:chExt cx="2926080" cy="168000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6F4CFAE-52B2-0BF9-0170-0ED2D894125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Strategy</a:t>
              </a:r>
              <a:r>
                <a:rPr lang="en-US" sz="2000" b="1" noProof="1">
                  <a:solidFill>
                    <a:schemeClr val="bg1"/>
                  </a:solidFill>
                </a:rPr>
                <a:t> </a:t>
              </a:r>
              <a:r>
                <a:rPr lang="en-US" sz="1100" noProof="1">
                  <a:solidFill>
                    <a:schemeClr val="bg1"/>
                  </a:solidFill>
                </a:rPr>
                <a:t>(Direction)</a:t>
              </a:r>
              <a:endParaRPr lang="en-US" sz="2000" noProof="1">
                <a:solidFill>
                  <a:schemeClr val="bg1"/>
                </a:solidFill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A20708C-C192-B303-C940-16C0B2D78F7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96AE2A07-D3B5-71C1-1BC3-C9E51329E9DB}"/>
              </a:ext>
            </a:extLst>
          </p:cNvPr>
          <p:cNvSpPr txBox="1"/>
          <p:nvPr/>
        </p:nvSpPr>
        <p:spPr>
          <a:xfrm>
            <a:off x="5499415" y="104507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anose="020B0500000000000000" pitchFamily="34" charset="0"/>
                <a:ea typeface="+mj-ea"/>
                <a:cs typeface="+mj-cs"/>
              </a:rPr>
              <a:t>TM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611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10276</TotalTime>
  <Words>487</Words>
  <Application>Microsoft Office PowerPoint</Application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Galbraith's Star Model   – Slide Template</vt:lpstr>
      <vt:lpstr>Galbraith's Star Model  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Galbraith's Star Model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2022-09-15T00:54:07Z</dcterms:modified>
  <cp:category>Charts &amp; Diagrams</cp:category>
</cp:coreProperties>
</file>