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98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35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34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Galbraith's Star Model   – Slide Template</a:t>
            </a: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054A41B1-9027-9A79-5A99-63955AE91095}"/>
              </a:ext>
            </a:extLst>
          </p:cNvPr>
          <p:cNvSpPr/>
          <p:nvPr/>
        </p:nvSpPr>
        <p:spPr>
          <a:xfrm>
            <a:off x="4179649" y="1660185"/>
            <a:ext cx="3832697" cy="3832687"/>
          </a:xfrm>
          <a:prstGeom prst="pentagon">
            <a:avLst/>
          </a:prstGeom>
          <a:solidFill>
            <a:schemeClr val="bg2"/>
          </a:solidFill>
          <a:ln w="63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2">
            <a:extLst>
              <a:ext uri="{FF2B5EF4-FFF2-40B4-BE49-F238E27FC236}">
                <a16:creationId xmlns:a16="http://schemas.microsoft.com/office/drawing/2014/main" id="{C194D03F-E178-954D-87AA-21C9AB588D5F}"/>
              </a:ext>
            </a:extLst>
          </p:cNvPr>
          <p:cNvSpPr/>
          <p:nvPr/>
        </p:nvSpPr>
        <p:spPr>
          <a:xfrm>
            <a:off x="5365605" y="3125559"/>
            <a:ext cx="1460792" cy="1460791"/>
          </a:xfrm>
          <a:custGeom>
            <a:avLst/>
            <a:gdLst>
              <a:gd name="connsiteX0" fmla="*/ 4 w 3832698"/>
              <a:gd name="connsiteY0" fmla="*/ 1463957 h 3832698"/>
              <a:gd name="connsiteX1" fmla="*/ 1464940 w 3832698"/>
              <a:gd name="connsiteY1" fmla="*/ 1465372 h 3832698"/>
              <a:gd name="connsiteX2" fmla="*/ 1916349 w 3832698"/>
              <a:gd name="connsiteY2" fmla="*/ 0 h 3832698"/>
              <a:gd name="connsiteX3" fmla="*/ 2367758 w 3832698"/>
              <a:gd name="connsiteY3" fmla="*/ 1465372 h 3832698"/>
              <a:gd name="connsiteX4" fmla="*/ 3832694 w 3832698"/>
              <a:gd name="connsiteY4" fmla="*/ 1463957 h 3832698"/>
              <a:gd name="connsiteX5" fmla="*/ 2646745 w 3832698"/>
              <a:gd name="connsiteY5" fmla="*/ 2368191 h 3832698"/>
              <a:gd name="connsiteX6" fmla="*/ 3100715 w 3832698"/>
              <a:gd name="connsiteY6" fmla="*/ 3832688 h 3832698"/>
              <a:gd name="connsiteX7" fmla="*/ 1916349 w 3832698"/>
              <a:gd name="connsiteY7" fmla="*/ 2926163 h 3832698"/>
              <a:gd name="connsiteX8" fmla="*/ 731983 w 3832698"/>
              <a:gd name="connsiteY8" fmla="*/ 3832688 h 3832698"/>
              <a:gd name="connsiteX9" fmla="*/ 1185953 w 3832698"/>
              <a:gd name="connsiteY9" fmla="*/ 2368191 h 3832698"/>
              <a:gd name="connsiteX10" fmla="*/ 4 w 3832698"/>
              <a:gd name="connsiteY10" fmla="*/ 1463957 h 3832698"/>
              <a:gd name="connsiteX0" fmla="*/ 0 w 3832690"/>
              <a:gd name="connsiteY0" fmla="*/ 0 h 2368731"/>
              <a:gd name="connsiteX1" fmla="*/ 1464936 w 3832690"/>
              <a:gd name="connsiteY1" fmla="*/ 1415 h 2368731"/>
              <a:gd name="connsiteX2" fmla="*/ 2367754 w 3832690"/>
              <a:gd name="connsiteY2" fmla="*/ 1415 h 2368731"/>
              <a:gd name="connsiteX3" fmla="*/ 3832690 w 3832690"/>
              <a:gd name="connsiteY3" fmla="*/ 0 h 2368731"/>
              <a:gd name="connsiteX4" fmla="*/ 2646741 w 3832690"/>
              <a:gd name="connsiteY4" fmla="*/ 904234 h 2368731"/>
              <a:gd name="connsiteX5" fmla="*/ 3100711 w 3832690"/>
              <a:gd name="connsiteY5" fmla="*/ 2368731 h 2368731"/>
              <a:gd name="connsiteX6" fmla="*/ 1916345 w 3832690"/>
              <a:gd name="connsiteY6" fmla="*/ 1462206 h 2368731"/>
              <a:gd name="connsiteX7" fmla="*/ 731979 w 3832690"/>
              <a:gd name="connsiteY7" fmla="*/ 2368731 h 2368731"/>
              <a:gd name="connsiteX8" fmla="*/ 1185949 w 3832690"/>
              <a:gd name="connsiteY8" fmla="*/ 904234 h 2368731"/>
              <a:gd name="connsiteX9" fmla="*/ 0 w 3832690"/>
              <a:gd name="connsiteY9" fmla="*/ 0 h 2368731"/>
              <a:gd name="connsiteX0" fmla="*/ 0 w 3100711"/>
              <a:gd name="connsiteY0" fmla="*/ 0 h 2368731"/>
              <a:gd name="connsiteX1" fmla="*/ 1464936 w 3100711"/>
              <a:gd name="connsiteY1" fmla="*/ 1415 h 2368731"/>
              <a:gd name="connsiteX2" fmla="*/ 2367754 w 3100711"/>
              <a:gd name="connsiteY2" fmla="*/ 1415 h 2368731"/>
              <a:gd name="connsiteX3" fmla="*/ 2646741 w 3100711"/>
              <a:gd name="connsiteY3" fmla="*/ 904234 h 2368731"/>
              <a:gd name="connsiteX4" fmla="*/ 3100711 w 3100711"/>
              <a:gd name="connsiteY4" fmla="*/ 2368731 h 2368731"/>
              <a:gd name="connsiteX5" fmla="*/ 1916345 w 3100711"/>
              <a:gd name="connsiteY5" fmla="*/ 1462206 h 2368731"/>
              <a:gd name="connsiteX6" fmla="*/ 731979 w 3100711"/>
              <a:gd name="connsiteY6" fmla="*/ 2368731 h 2368731"/>
              <a:gd name="connsiteX7" fmla="*/ 1185949 w 3100711"/>
              <a:gd name="connsiteY7" fmla="*/ 904234 h 2368731"/>
              <a:gd name="connsiteX8" fmla="*/ 0 w 3100711"/>
              <a:gd name="connsiteY8" fmla="*/ 0 h 2368731"/>
              <a:gd name="connsiteX0" fmla="*/ 0 w 2646741"/>
              <a:gd name="connsiteY0" fmla="*/ 0 h 2368731"/>
              <a:gd name="connsiteX1" fmla="*/ 1464936 w 2646741"/>
              <a:gd name="connsiteY1" fmla="*/ 1415 h 2368731"/>
              <a:gd name="connsiteX2" fmla="*/ 2367754 w 2646741"/>
              <a:gd name="connsiteY2" fmla="*/ 1415 h 2368731"/>
              <a:gd name="connsiteX3" fmla="*/ 2646741 w 2646741"/>
              <a:gd name="connsiteY3" fmla="*/ 904234 h 2368731"/>
              <a:gd name="connsiteX4" fmla="*/ 1916345 w 2646741"/>
              <a:gd name="connsiteY4" fmla="*/ 1462206 h 2368731"/>
              <a:gd name="connsiteX5" fmla="*/ 731979 w 2646741"/>
              <a:gd name="connsiteY5" fmla="*/ 2368731 h 2368731"/>
              <a:gd name="connsiteX6" fmla="*/ 1185949 w 2646741"/>
              <a:gd name="connsiteY6" fmla="*/ 904234 h 2368731"/>
              <a:gd name="connsiteX7" fmla="*/ 0 w 2646741"/>
              <a:gd name="connsiteY7" fmla="*/ 0 h 2368731"/>
              <a:gd name="connsiteX0" fmla="*/ 0 w 2646741"/>
              <a:gd name="connsiteY0" fmla="*/ 0 h 1462206"/>
              <a:gd name="connsiteX1" fmla="*/ 1464936 w 2646741"/>
              <a:gd name="connsiteY1" fmla="*/ 1415 h 1462206"/>
              <a:gd name="connsiteX2" fmla="*/ 2367754 w 2646741"/>
              <a:gd name="connsiteY2" fmla="*/ 1415 h 1462206"/>
              <a:gd name="connsiteX3" fmla="*/ 2646741 w 2646741"/>
              <a:gd name="connsiteY3" fmla="*/ 904234 h 1462206"/>
              <a:gd name="connsiteX4" fmla="*/ 1916345 w 2646741"/>
              <a:gd name="connsiteY4" fmla="*/ 1462206 h 1462206"/>
              <a:gd name="connsiteX5" fmla="*/ 1185949 w 2646741"/>
              <a:gd name="connsiteY5" fmla="*/ 904234 h 1462206"/>
              <a:gd name="connsiteX6" fmla="*/ 0 w 2646741"/>
              <a:gd name="connsiteY6" fmla="*/ 0 h 1462206"/>
              <a:gd name="connsiteX0" fmla="*/ 0 w 1460792"/>
              <a:gd name="connsiteY0" fmla="*/ 902819 h 1460791"/>
              <a:gd name="connsiteX1" fmla="*/ 278987 w 1460792"/>
              <a:gd name="connsiteY1" fmla="*/ 0 h 1460791"/>
              <a:gd name="connsiteX2" fmla="*/ 1181805 w 1460792"/>
              <a:gd name="connsiteY2" fmla="*/ 0 h 1460791"/>
              <a:gd name="connsiteX3" fmla="*/ 1460792 w 1460792"/>
              <a:gd name="connsiteY3" fmla="*/ 902819 h 1460791"/>
              <a:gd name="connsiteX4" fmla="*/ 730396 w 1460792"/>
              <a:gd name="connsiteY4" fmla="*/ 1460791 h 1460791"/>
              <a:gd name="connsiteX5" fmla="*/ 0 w 1460792"/>
              <a:gd name="connsiteY5" fmla="*/ 902819 h 146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792" h="1460791">
                <a:moveTo>
                  <a:pt x="0" y="902819"/>
                </a:moveTo>
                <a:lnTo>
                  <a:pt x="278987" y="0"/>
                </a:lnTo>
                <a:lnTo>
                  <a:pt x="1181805" y="0"/>
                </a:lnTo>
                <a:lnTo>
                  <a:pt x="1460792" y="902819"/>
                </a:lnTo>
                <a:lnTo>
                  <a:pt x="730396" y="1460791"/>
                </a:lnTo>
                <a:lnTo>
                  <a:pt x="0" y="90281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ctr"/>
          <a:lstStyle/>
          <a:p>
            <a:pPr algn="ctr"/>
            <a:r>
              <a:rPr lang="en-US" sz="2400" b="1" dirty="0"/>
              <a:t>STAR</a:t>
            </a:r>
          </a:p>
          <a:p>
            <a:pPr algn="ctr"/>
            <a:r>
              <a:rPr lang="en-US" sz="2400" b="1" dirty="0"/>
              <a:t>MODEL</a:t>
            </a: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D836A830-8C59-B593-F387-6948AC6866C0}"/>
              </a:ext>
            </a:extLst>
          </p:cNvPr>
          <p:cNvSpPr/>
          <p:nvPr/>
        </p:nvSpPr>
        <p:spPr>
          <a:xfrm>
            <a:off x="4179652" y="1660187"/>
            <a:ext cx="3832698" cy="3832698"/>
          </a:xfrm>
          <a:prstGeom prst="star5">
            <a:avLst>
              <a:gd name="adj" fmla="val 19057"/>
              <a:gd name="hf" fmla="val 105146"/>
              <a:gd name="vf" fmla="val 110557"/>
            </a:avLst>
          </a:prstGeom>
          <a:noFill/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CE41333-8161-8E60-68A7-35E81626A7D9}"/>
              </a:ext>
            </a:extLst>
          </p:cNvPr>
          <p:cNvSpPr/>
          <p:nvPr/>
        </p:nvSpPr>
        <p:spPr>
          <a:xfrm>
            <a:off x="3579782" y="2524261"/>
            <a:ext cx="1199745" cy="119974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People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AB7620F-5BC8-2113-B00B-69EE94C161A3}"/>
              </a:ext>
            </a:extLst>
          </p:cNvPr>
          <p:cNvSpPr/>
          <p:nvPr/>
        </p:nvSpPr>
        <p:spPr>
          <a:xfrm>
            <a:off x="5421550" y="1166749"/>
            <a:ext cx="1199745" cy="1199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cap="all" dirty="0"/>
              <a:t>Strategy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7F781E-1FE2-21AC-4581-FEE3F3A5F9A9}"/>
              </a:ext>
            </a:extLst>
          </p:cNvPr>
          <p:cNvSpPr/>
          <p:nvPr/>
        </p:nvSpPr>
        <p:spPr>
          <a:xfrm>
            <a:off x="7412473" y="2524261"/>
            <a:ext cx="1199745" cy="11997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418FDA-F9BA-8901-2213-10480B827E34}"/>
              </a:ext>
            </a:extLst>
          </p:cNvPr>
          <p:cNvSpPr/>
          <p:nvPr/>
        </p:nvSpPr>
        <p:spPr>
          <a:xfrm>
            <a:off x="6680497" y="4893002"/>
            <a:ext cx="1199745" cy="119974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Processes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EC2D185-2B14-CB90-B7F3-B4CBC99E0AF6}"/>
              </a:ext>
            </a:extLst>
          </p:cNvPr>
          <p:cNvSpPr/>
          <p:nvPr/>
        </p:nvSpPr>
        <p:spPr>
          <a:xfrm>
            <a:off x="4311762" y="4893001"/>
            <a:ext cx="1199745" cy="119974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cap="all" dirty="0"/>
              <a:t>Rewards</a:t>
            </a:r>
          </a:p>
        </p:txBody>
      </p:sp>
      <p:pic>
        <p:nvPicPr>
          <p:cNvPr id="22" name="Graphic 21" descr="Chess pieces with solid fill">
            <a:extLst>
              <a:ext uri="{FF2B5EF4-FFF2-40B4-BE49-F238E27FC236}">
                <a16:creationId xmlns:a16="http://schemas.microsoft.com/office/drawing/2014/main" id="{F94CD4FB-46BD-9522-9883-8868ADF20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97579" y="1313646"/>
            <a:ext cx="647685" cy="647685"/>
          </a:xfrm>
          <a:prstGeom prst="rect">
            <a:avLst/>
          </a:prstGeom>
        </p:spPr>
      </p:pic>
      <p:pic>
        <p:nvPicPr>
          <p:cNvPr id="29" name="Graphic 28" descr="Puzzle pieces with solid fill">
            <a:extLst>
              <a:ext uri="{FF2B5EF4-FFF2-40B4-BE49-F238E27FC236}">
                <a16:creationId xmlns:a16="http://schemas.microsoft.com/office/drawing/2014/main" id="{EC2F881B-2E65-4EFB-3D77-5056E71736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85704" y="2671158"/>
            <a:ext cx="647685" cy="647685"/>
          </a:xfrm>
          <a:prstGeom prst="rect">
            <a:avLst/>
          </a:prstGeom>
        </p:spPr>
      </p:pic>
      <p:pic>
        <p:nvPicPr>
          <p:cNvPr id="30" name="Graphic 29" descr="Gears with solid fill">
            <a:extLst>
              <a:ext uri="{FF2B5EF4-FFF2-40B4-BE49-F238E27FC236}">
                <a16:creationId xmlns:a16="http://schemas.microsoft.com/office/drawing/2014/main" id="{0FC90217-EDA9-877D-BF6B-4A31E4E60F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56524" y="5039899"/>
            <a:ext cx="647685" cy="647685"/>
          </a:xfrm>
          <a:prstGeom prst="rect">
            <a:avLst/>
          </a:prstGeom>
        </p:spPr>
      </p:pic>
      <p:pic>
        <p:nvPicPr>
          <p:cNvPr id="32" name="Graphic 31" descr="Medal with solid fill">
            <a:extLst>
              <a:ext uri="{FF2B5EF4-FFF2-40B4-BE49-F238E27FC236}">
                <a16:creationId xmlns:a16="http://schemas.microsoft.com/office/drawing/2014/main" id="{26A27A87-1ED7-BB8E-D4EC-64B69B900F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87791" y="5039898"/>
            <a:ext cx="647685" cy="647685"/>
          </a:xfrm>
          <a:prstGeom prst="rect">
            <a:avLst/>
          </a:prstGeom>
        </p:spPr>
      </p:pic>
      <p:pic>
        <p:nvPicPr>
          <p:cNvPr id="33" name="Graphic 32" descr="Users with solid fill">
            <a:extLst>
              <a:ext uri="{FF2B5EF4-FFF2-40B4-BE49-F238E27FC236}">
                <a16:creationId xmlns:a16="http://schemas.microsoft.com/office/drawing/2014/main" id="{0A5524CA-3A79-8754-E8AC-8A052B7A4C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55805" y="2671158"/>
            <a:ext cx="647685" cy="647685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5AD98069-405F-3C6A-2C5D-EF962F892AB2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7EF1BA7-1E85-8E08-CBCE-E5EDD64E442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>
                      <a:lumMod val="75000"/>
                    </a:schemeClr>
                  </a:solidFill>
                </a:rPr>
                <a:t>Structure</a:t>
              </a:r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1400" noProof="1"/>
                <a:t>(Power)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F110C9A-3829-31B8-57AC-302A1B9157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72329B9-6F0B-74A7-3518-C7198AAE2A8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07CFA5-599D-354A-C1B5-CA33755CFAD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>
                      <a:lumMod val="75000"/>
                    </a:schemeClr>
                  </a:solidFill>
                </a:rPr>
                <a:t>Processes</a:t>
              </a:r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r>
                <a:rPr lang="en-US" sz="1400" noProof="1"/>
                <a:t>(Information)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6F908C-271F-4D6A-03CE-ECF3E5A84CA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DCE366-1472-3D2A-576C-15C86122941F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0E22536-FFA9-1ED5-E8D0-432F5BDF4C7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>
                      <a:lumMod val="75000"/>
                    </a:schemeClr>
                  </a:solidFill>
                </a:rPr>
                <a:t>People</a:t>
              </a:r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US" sz="1400" noProof="1"/>
                <a:t>(Skillsets/mindsets)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0B03DA6-7AC0-E5AA-1770-87E093484D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3DEBD64-2375-3018-39F1-2FF13552D254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4652338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0C8194-B91A-E8E7-5F75-1C89C666D46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Rewards</a:t>
              </a:r>
              <a:r>
                <a:rPr lang="en-US" sz="2400" b="1" noProof="1">
                  <a:solidFill>
                    <a:schemeClr val="accent5"/>
                  </a:solidFill>
                </a:rPr>
                <a:t> </a:t>
              </a:r>
              <a:r>
                <a:rPr lang="en-US" sz="1400" noProof="1"/>
                <a:t>(Motivation)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8BE501E-139F-D780-A128-9A6C1664A71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397314E-ECCB-ED80-ECC9-3E56F8B31C78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6F4CFAE-52B2-0BF9-0170-0ED2D894125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/>
                  </a:solidFill>
                </a:rPr>
                <a:t>Strategy</a:t>
              </a:r>
              <a:r>
                <a:rPr lang="en-US" sz="2400" b="1" noProof="1">
                  <a:solidFill>
                    <a:schemeClr val="accent1"/>
                  </a:solidFill>
                </a:rPr>
                <a:t> </a:t>
              </a:r>
              <a:r>
                <a:rPr lang="en-US" sz="1400" noProof="1"/>
                <a:t>(Direction)</a:t>
              </a:r>
              <a:endParaRPr lang="en-US" sz="2400" noProof="1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A20708C-C192-B303-C940-16C0B2D78F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F2E6A54B-1853-C192-F49D-487B46922A06}"/>
              </a:ext>
            </a:extLst>
          </p:cNvPr>
          <p:cNvSpPr txBox="1"/>
          <p:nvPr/>
        </p:nvSpPr>
        <p:spPr>
          <a:xfrm>
            <a:off x="5705155" y="18832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elvetica" panose="020B0500000000000000" pitchFamily="34" charset="0"/>
                <a:ea typeface="+mj-ea"/>
                <a:cs typeface="+mj-cs"/>
              </a:rPr>
              <a:t>TM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3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Galbraith's Star Model   – Slide Template</a:t>
            </a:r>
          </a:p>
        </p:txBody>
      </p:sp>
      <p:sp>
        <p:nvSpPr>
          <p:cNvPr id="4" name="Pentagon 3">
            <a:extLst>
              <a:ext uri="{FF2B5EF4-FFF2-40B4-BE49-F238E27FC236}">
                <a16:creationId xmlns:a16="http://schemas.microsoft.com/office/drawing/2014/main" id="{054A41B1-9027-9A79-5A99-63955AE91095}"/>
              </a:ext>
            </a:extLst>
          </p:cNvPr>
          <p:cNvSpPr/>
          <p:nvPr/>
        </p:nvSpPr>
        <p:spPr>
          <a:xfrm>
            <a:off x="4179649" y="1660185"/>
            <a:ext cx="3832697" cy="3832687"/>
          </a:xfrm>
          <a:prstGeom prst="pentagon">
            <a:avLst/>
          </a:prstGeom>
          <a:solidFill>
            <a:schemeClr val="bg2">
              <a:alpha val="32000"/>
            </a:schemeClr>
          </a:solidFill>
          <a:ln w="635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tar: 5 Points 2">
            <a:extLst>
              <a:ext uri="{FF2B5EF4-FFF2-40B4-BE49-F238E27FC236}">
                <a16:creationId xmlns:a16="http://schemas.microsoft.com/office/drawing/2014/main" id="{C194D03F-E178-954D-87AA-21C9AB588D5F}"/>
              </a:ext>
            </a:extLst>
          </p:cNvPr>
          <p:cNvSpPr/>
          <p:nvPr/>
        </p:nvSpPr>
        <p:spPr>
          <a:xfrm>
            <a:off x="5365605" y="3125559"/>
            <a:ext cx="1460792" cy="1460791"/>
          </a:xfrm>
          <a:custGeom>
            <a:avLst/>
            <a:gdLst>
              <a:gd name="connsiteX0" fmla="*/ 4 w 3832698"/>
              <a:gd name="connsiteY0" fmla="*/ 1463957 h 3832698"/>
              <a:gd name="connsiteX1" fmla="*/ 1464940 w 3832698"/>
              <a:gd name="connsiteY1" fmla="*/ 1465372 h 3832698"/>
              <a:gd name="connsiteX2" fmla="*/ 1916349 w 3832698"/>
              <a:gd name="connsiteY2" fmla="*/ 0 h 3832698"/>
              <a:gd name="connsiteX3" fmla="*/ 2367758 w 3832698"/>
              <a:gd name="connsiteY3" fmla="*/ 1465372 h 3832698"/>
              <a:gd name="connsiteX4" fmla="*/ 3832694 w 3832698"/>
              <a:gd name="connsiteY4" fmla="*/ 1463957 h 3832698"/>
              <a:gd name="connsiteX5" fmla="*/ 2646745 w 3832698"/>
              <a:gd name="connsiteY5" fmla="*/ 2368191 h 3832698"/>
              <a:gd name="connsiteX6" fmla="*/ 3100715 w 3832698"/>
              <a:gd name="connsiteY6" fmla="*/ 3832688 h 3832698"/>
              <a:gd name="connsiteX7" fmla="*/ 1916349 w 3832698"/>
              <a:gd name="connsiteY7" fmla="*/ 2926163 h 3832698"/>
              <a:gd name="connsiteX8" fmla="*/ 731983 w 3832698"/>
              <a:gd name="connsiteY8" fmla="*/ 3832688 h 3832698"/>
              <a:gd name="connsiteX9" fmla="*/ 1185953 w 3832698"/>
              <a:gd name="connsiteY9" fmla="*/ 2368191 h 3832698"/>
              <a:gd name="connsiteX10" fmla="*/ 4 w 3832698"/>
              <a:gd name="connsiteY10" fmla="*/ 1463957 h 3832698"/>
              <a:gd name="connsiteX0" fmla="*/ 0 w 3832690"/>
              <a:gd name="connsiteY0" fmla="*/ 0 h 2368731"/>
              <a:gd name="connsiteX1" fmla="*/ 1464936 w 3832690"/>
              <a:gd name="connsiteY1" fmla="*/ 1415 h 2368731"/>
              <a:gd name="connsiteX2" fmla="*/ 2367754 w 3832690"/>
              <a:gd name="connsiteY2" fmla="*/ 1415 h 2368731"/>
              <a:gd name="connsiteX3" fmla="*/ 3832690 w 3832690"/>
              <a:gd name="connsiteY3" fmla="*/ 0 h 2368731"/>
              <a:gd name="connsiteX4" fmla="*/ 2646741 w 3832690"/>
              <a:gd name="connsiteY4" fmla="*/ 904234 h 2368731"/>
              <a:gd name="connsiteX5" fmla="*/ 3100711 w 3832690"/>
              <a:gd name="connsiteY5" fmla="*/ 2368731 h 2368731"/>
              <a:gd name="connsiteX6" fmla="*/ 1916345 w 3832690"/>
              <a:gd name="connsiteY6" fmla="*/ 1462206 h 2368731"/>
              <a:gd name="connsiteX7" fmla="*/ 731979 w 3832690"/>
              <a:gd name="connsiteY7" fmla="*/ 2368731 h 2368731"/>
              <a:gd name="connsiteX8" fmla="*/ 1185949 w 3832690"/>
              <a:gd name="connsiteY8" fmla="*/ 904234 h 2368731"/>
              <a:gd name="connsiteX9" fmla="*/ 0 w 3832690"/>
              <a:gd name="connsiteY9" fmla="*/ 0 h 2368731"/>
              <a:gd name="connsiteX0" fmla="*/ 0 w 3100711"/>
              <a:gd name="connsiteY0" fmla="*/ 0 h 2368731"/>
              <a:gd name="connsiteX1" fmla="*/ 1464936 w 3100711"/>
              <a:gd name="connsiteY1" fmla="*/ 1415 h 2368731"/>
              <a:gd name="connsiteX2" fmla="*/ 2367754 w 3100711"/>
              <a:gd name="connsiteY2" fmla="*/ 1415 h 2368731"/>
              <a:gd name="connsiteX3" fmla="*/ 2646741 w 3100711"/>
              <a:gd name="connsiteY3" fmla="*/ 904234 h 2368731"/>
              <a:gd name="connsiteX4" fmla="*/ 3100711 w 3100711"/>
              <a:gd name="connsiteY4" fmla="*/ 2368731 h 2368731"/>
              <a:gd name="connsiteX5" fmla="*/ 1916345 w 3100711"/>
              <a:gd name="connsiteY5" fmla="*/ 1462206 h 2368731"/>
              <a:gd name="connsiteX6" fmla="*/ 731979 w 3100711"/>
              <a:gd name="connsiteY6" fmla="*/ 2368731 h 2368731"/>
              <a:gd name="connsiteX7" fmla="*/ 1185949 w 3100711"/>
              <a:gd name="connsiteY7" fmla="*/ 904234 h 2368731"/>
              <a:gd name="connsiteX8" fmla="*/ 0 w 3100711"/>
              <a:gd name="connsiteY8" fmla="*/ 0 h 2368731"/>
              <a:gd name="connsiteX0" fmla="*/ 0 w 2646741"/>
              <a:gd name="connsiteY0" fmla="*/ 0 h 2368731"/>
              <a:gd name="connsiteX1" fmla="*/ 1464936 w 2646741"/>
              <a:gd name="connsiteY1" fmla="*/ 1415 h 2368731"/>
              <a:gd name="connsiteX2" fmla="*/ 2367754 w 2646741"/>
              <a:gd name="connsiteY2" fmla="*/ 1415 h 2368731"/>
              <a:gd name="connsiteX3" fmla="*/ 2646741 w 2646741"/>
              <a:gd name="connsiteY3" fmla="*/ 904234 h 2368731"/>
              <a:gd name="connsiteX4" fmla="*/ 1916345 w 2646741"/>
              <a:gd name="connsiteY4" fmla="*/ 1462206 h 2368731"/>
              <a:gd name="connsiteX5" fmla="*/ 731979 w 2646741"/>
              <a:gd name="connsiteY5" fmla="*/ 2368731 h 2368731"/>
              <a:gd name="connsiteX6" fmla="*/ 1185949 w 2646741"/>
              <a:gd name="connsiteY6" fmla="*/ 904234 h 2368731"/>
              <a:gd name="connsiteX7" fmla="*/ 0 w 2646741"/>
              <a:gd name="connsiteY7" fmla="*/ 0 h 2368731"/>
              <a:gd name="connsiteX0" fmla="*/ 0 w 2646741"/>
              <a:gd name="connsiteY0" fmla="*/ 0 h 1462206"/>
              <a:gd name="connsiteX1" fmla="*/ 1464936 w 2646741"/>
              <a:gd name="connsiteY1" fmla="*/ 1415 h 1462206"/>
              <a:gd name="connsiteX2" fmla="*/ 2367754 w 2646741"/>
              <a:gd name="connsiteY2" fmla="*/ 1415 h 1462206"/>
              <a:gd name="connsiteX3" fmla="*/ 2646741 w 2646741"/>
              <a:gd name="connsiteY3" fmla="*/ 904234 h 1462206"/>
              <a:gd name="connsiteX4" fmla="*/ 1916345 w 2646741"/>
              <a:gd name="connsiteY4" fmla="*/ 1462206 h 1462206"/>
              <a:gd name="connsiteX5" fmla="*/ 1185949 w 2646741"/>
              <a:gd name="connsiteY5" fmla="*/ 904234 h 1462206"/>
              <a:gd name="connsiteX6" fmla="*/ 0 w 2646741"/>
              <a:gd name="connsiteY6" fmla="*/ 0 h 1462206"/>
              <a:gd name="connsiteX0" fmla="*/ 0 w 1460792"/>
              <a:gd name="connsiteY0" fmla="*/ 902819 h 1460791"/>
              <a:gd name="connsiteX1" fmla="*/ 278987 w 1460792"/>
              <a:gd name="connsiteY1" fmla="*/ 0 h 1460791"/>
              <a:gd name="connsiteX2" fmla="*/ 1181805 w 1460792"/>
              <a:gd name="connsiteY2" fmla="*/ 0 h 1460791"/>
              <a:gd name="connsiteX3" fmla="*/ 1460792 w 1460792"/>
              <a:gd name="connsiteY3" fmla="*/ 902819 h 1460791"/>
              <a:gd name="connsiteX4" fmla="*/ 730396 w 1460792"/>
              <a:gd name="connsiteY4" fmla="*/ 1460791 h 1460791"/>
              <a:gd name="connsiteX5" fmla="*/ 0 w 1460792"/>
              <a:gd name="connsiteY5" fmla="*/ 902819 h 1460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0792" h="1460791">
                <a:moveTo>
                  <a:pt x="0" y="902819"/>
                </a:moveTo>
                <a:lnTo>
                  <a:pt x="278987" y="0"/>
                </a:lnTo>
                <a:lnTo>
                  <a:pt x="1181805" y="0"/>
                </a:lnTo>
                <a:lnTo>
                  <a:pt x="1460792" y="902819"/>
                </a:lnTo>
                <a:lnTo>
                  <a:pt x="730396" y="1460791"/>
                </a:lnTo>
                <a:lnTo>
                  <a:pt x="0" y="902819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 w="3175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274320" rtlCol="0" anchor="ctr"/>
          <a:lstStyle/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STAR</a:t>
            </a:r>
          </a:p>
          <a:p>
            <a:pPr algn="ctr"/>
            <a:r>
              <a:rPr lang="en-US" sz="2400" b="1" dirty="0">
                <a:solidFill>
                  <a:schemeClr val="bg2">
                    <a:lumMod val="25000"/>
                  </a:schemeClr>
                </a:solidFill>
              </a:rPr>
              <a:t>MODEL</a:t>
            </a:r>
          </a:p>
        </p:txBody>
      </p:sp>
      <p:sp>
        <p:nvSpPr>
          <p:cNvPr id="16" name="Star: 5 Points 15">
            <a:extLst>
              <a:ext uri="{FF2B5EF4-FFF2-40B4-BE49-F238E27FC236}">
                <a16:creationId xmlns:a16="http://schemas.microsoft.com/office/drawing/2014/main" id="{D836A830-8C59-B593-F387-6948AC6866C0}"/>
              </a:ext>
            </a:extLst>
          </p:cNvPr>
          <p:cNvSpPr/>
          <p:nvPr/>
        </p:nvSpPr>
        <p:spPr>
          <a:xfrm>
            <a:off x="4179652" y="1660187"/>
            <a:ext cx="3832698" cy="3832698"/>
          </a:xfrm>
          <a:prstGeom prst="star5">
            <a:avLst>
              <a:gd name="adj" fmla="val 19057"/>
              <a:gd name="hf" fmla="val 105146"/>
              <a:gd name="vf" fmla="val 110557"/>
            </a:avLst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0CE41333-8161-8E60-68A7-35E81626A7D9}"/>
              </a:ext>
            </a:extLst>
          </p:cNvPr>
          <p:cNvSpPr/>
          <p:nvPr/>
        </p:nvSpPr>
        <p:spPr>
          <a:xfrm>
            <a:off x="3579782" y="2524261"/>
            <a:ext cx="1199745" cy="119974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People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5AB7620F-5BC8-2113-B00B-69EE94C161A3}"/>
              </a:ext>
            </a:extLst>
          </p:cNvPr>
          <p:cNvSpPr/>
          <p:nvPr/>
        </p:nvSpPr>
        <p:spPr>
          <a:xfrm>
            <a:off x="5421550" y="1166749"/>
            <a:ext cx="1199745" cy="11997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cap="all" dirty="0"/>
              <a:t>Strategy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D7F781E-1FE2-21AC-4581-FEE3F3A5F9A9}"/>
              </a:ext>
            </a:extLst>
          </p:cNvPr>
          <p:cNvSpPr/>
          <p:nvPr/>
        </p:nvSpPr>
        <p:spPr>
          <a:xfrm>
            <a:off x="7412473" y="2524261"/>
            <a:ext cx="1199745" cy="1199745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Structure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A418FDA-F9BA-8901-2213-10480B827E34}"/>
              </a:ext>
            </a:extLst>
          </p:cNvPr>
          <p:cNvSpPr/>
          <p:nvPr/>
        </p:nvSpPr>
        <p:spPr>
          <a:xfrm>
            <a:off x="6680497" y="4893002"/>
            <a:ext cx="1199745" cy="119974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cap="all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Processes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EC2D185-2B14-CB90-B7F3-B4CBC99E0AF6}"/>
              </a:ext>
            </a:extLst>
          </p:cNvPr>
          <p:cNvSpPr/>
          <p:nvPr/>
        </p:nvSpPr>
        <p:spPr>
          <a:xfrm>
            <a:off x="4311762" y="4893001"/>
            <a:ext cx="1199745" cy="1199745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1050" b="1" cap="all" dirty="0"/>
              <a:t>Rewards</a:t>
            </a:r>
          </a:p>
        </p:txBody>
      </p:sp>
      <p:pic>
        <p:nvPicPr>
          <p:cNvPr id="22" name="Graphic 21" descr="Chess pieces with solid fill">
            <a:extLst>
              <a:ext uri="{FF2B5EF4-FFF2-40B4-BE49-F238E27FC236}">
                <a16:creationId xmlns:a16="http://schemas.microsoft.com/office/drawing/2014/main" id="{F94CD4FB-46BD-9522-9883-8868ADF20D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97579" y="1313646"/>
            <a:ext cx="647685" cy="647685"/>
          </a:xfrm>
          <a:prstGeom prst="rect">
            <a:avLst/>
          </a:prstGeom>
        </p:spPr>
      </p:pic>
      <p:pic>
        <p:nvPicPr>
          <p:cNvPr id="29" name="Graphic 28" descr="Puzzle pieces with solid fill">
            <a:extLst>
              <a:ext uri="{FF2B5EF4-FFF2-40B4-BE49-F238E27FC236}">
                <a16:creationId xmlns:a16="http://schemas.microsoft.com/office/drawing/2014/main" id="{EC2F881B-2E65-4EFB-3D77-5056E71736A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85704" y="2671158"/>
            <a:ext cx="647685" cy="647685"/>
          </a:xfrm>
          <a:prstGeom prst="rect">
            <a:avLst/>
          </a:prstGeom>
        </p:spPr>
      </p:pic>
      <p:pic>
        <p:nvPicPr>
          <p:cNvPr id="30" name="Graphic 29" descr="Gears with solid fill">
            <a:extLst>
              <a:ext uri="{FF2B5EF4-FFF2-40B4-BE49-F238E27FC236}">
                <a16:creationId xmlns:a16="http://schemas.microsoft.com/office/drawing/2014/main" id="{0FC90217-EDA9-877D-BF6B-4A31E4E60F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56524" y="5039899"/>
            <a:ext cx="647685" cy="647685"/>
          </a:xfrm>
          <a:prstGeom prst="rect">
            <a:avLst/>
          </a:prstGeom>
        </p:spPr>
      </p:pic>
      <p:pic>
        <p:nvPicPr>
          <p:cNvPr id="32" name="Graphic 31" descr="Medal with solid fill">
            <a:extLst>
              <a:ext uri="{FF2B5EF4-FFF2-40B4-BE49-F238E27FC236}">
                <a16:creationId xmlns:a16="http://schemas.microsoft.com/office/drawing/2014/main" id="{26A27A87-1ED7-BB8E-D4EC-64B69B900FA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587791" y="5039898"/>
            <a:ext cx="647685" cy="647685"/>
          </a:xfrm>
          <a:prstGeom prst="rect">
            <a:avLst/>
          </a:prstGeom>
        </p:spPr>
      </p:pic>
      <p:pic>
        <p:nvPicPr>
          <p:cNvPr id="33" name="Graphic 32" descr="Users with solid fill">
            <a:extLst>
              <a:ext uri="{FF2B5EF4-FFF2-40B4-BE49-F238E27FC236}">
                <a16:creationId xmlns:a16="http://schemas.microsoft.com/office/drawing/2014/main" id="{0A5524CA-3A79-8754-E8AC-8A052B7A4CD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855805" y="2671158"/>
            <a:ext cx="647685" cy="647685"/>
          </a:xfrm>
          <a:prstGeom prst="rect">
            <a:avLst/>
          </a:prstGeom>
        </p:spPr>
      </p:pic>
      <p:grpSp>
        <p:nvGrpSpPr>
          <p:cNvPr id="35" name="Group 34">
            <a:extLst>
              <a:ext uri="{FF2B5EF4-FFF2-40B4-BE49-F238E27FC236}">
                <a16:creationId xmlns:a16="http://schemas.microsoft.com/office/drawing/2014/main" id="{5AD98069-405F-3C6A-2C5D-EF962F892AB2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7EF1BA7-1E85-8E08-CBCE-E5EDD64E442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2"/>
                  </a:solidFill>
                </a:rPr>
                <a:t>Structure</a:t>
              </a:r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 </a:t>
              </a:r>
              <a:r>
                <a:rPr lang="en-US" sz="1400" noProof="1">
                  <a:solidFill>
                    <a:schemeClr val="bg1"/>
                  </a:solidFill>
                </a:rPr>
                <a:t>(Power)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F110C9A-3829-31B8-57AC-302A1B91578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72329B9-6F0B-74A7-3518-C7198AAE2A88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707CFA5-599D-354A-C1B5-CA33755CFADE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3"/>
                  </a:solidFill>
                </a:rPr>
                <a:t>Processes</a:t>
              </a:r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 </a:t>
              </a:r>
              <a:r>
                <a:rPr lang="en-US" sz="1400" noProof="1">
                  <a:solidFill>
                    <a:schemeClr val="bg1"/>
                  </a:solidFill>
                </a:rPr>
                <a:t>(Information)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C6F908C-271F-4D6A-03CE-ECF3E5A84CA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FDCE366-1472-3D2A-576C-15C86122941F}"/>
              </a:ext>
            </a:extLst>
          </p:cNvPr>
          <p:cNvGrpSpPr/>
          <p:nvPr/>
        </p:nvGrpSpPr>
        <p:grpSpPr>
          <a:xfrm>
            <a:off x="338440" y="2094697"/>
            <a:ext cx="2926080" cy="1290153"/>
            <a:chOff x="332936" y="2627766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0E22536-FFA9-1ED5-E8D0-432F5BDF4C7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6"/>
                  </a:solidFill>
                </a:rPr>
                <a:t>People</a:t>
              </a:r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US" sz="1400" noProof="1">
                  <a:solidFill>
                    <a:schemeClr val="bg1"/>
                  </a:solidFill>
                </a:rPr>
                <a:t>(Skillsets/mindsets)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90B03DA6-7AC0-E5AA-1770-87E093484D2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B3DEBD64-2375-3018-39F1-2FF13552D254}"/>
              </a:ext>
            </a:extLst>
          </p:cNvPr>
          <p:cNvGrpSpPr/>
          <p:nvPr/>
        </p:nvGrpSpPr>
        <p:grpSpPr>
          <a:xfrm>
            <a:off x="338440" y="3799791"/>
            <a:ext cx="2926080" cy="1290153"/>
            <a:chOff x="332936" y="4652338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820C8194-B91A-E8E7-5F75-1C89C666D460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accent5"/>
                  </a:solidFill>
                </a:rPr>
                <a:t>Rewards</a:t>
              </a:r>
              <a:r>
                <a:rPr lang="en-US" sz="2400" b="1" noProof="1">
                  <a:solidFill>
                    <a:schemeClr val="accent5"/>
                  </a:solidFill>
                </a:rPr>
                <a:t> </a:t>
              </a:r>
              <a:r>
                <a:rPr lang="en-US" sz="1400" noProof="1">
                  <a:solidFill>
                    <a:schemeClr val="bg1"/>
                  </a:solidFill>
                </a:rPr>
                <a:t>(Motivation)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8BE501E-139F-D780-A128-9A6C1664A715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397314E-ECCB-ED80-ECC9-3E56F8B31C78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6F4CFAE-52B2-0BF9-0170-0ED2D894125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Strategy</a:t>
              </a:r>
              <a:r>
                <a:rPr lang="en-US" sz="2400" b="1" noProof="1">
                  <a:solidFill>
                    <a:schemeClr val="accent1"/>
                  </a:solidFill>
                </a:rPr>
                <a:t> </a:t>
              </a:r>
              <a:r>
                <a:rPr lang="en-US" sz="1400" noProof="1">
                  <a:solidFill>
                    <a:schemeClr val="bg1"/>
                  </a:solidFill>
                </a:rPr>
                <a:t>(Direction)</a:t>
              </a:r>
              <a:endParaRPr lang="en-US" sz="2400" noProof="1">
                <a:solidFill>
                  <a:schemeClr val="bg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A20708C-C192-B303-C940-16C0B2D78F7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1B779292-9886-2A16-04DB-9BEE43D13731}"/>
              </a:ext>
            </a:extLst>
          </p:cNvPr>
          <p:cNvSpPr txBox="1"/>
          <p:nvPr/>
        </p:nvSpPr>
        <p:spPr>
          <a:xfrm>
            <a:off x="5705155" y="188327"/>
            <a:ext cx="407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0" i="0" u="none" strike="noStrike" kern="1200" cap="none" spc="0" normalizeH="0" baseline="3000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500000000000000" pitchFamily="34" charset="0"/>
                <a:ea typeface="+mj-ea"/>
                <a:cs typeface="+mj-cs"/>
              </a:rPr>
              <a:t>TM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43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8523</TotalTime>
  <Words>487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Galbraith's Star Model   – Slide Template</vt:lpstr>
      <vt:lpstr>Galbraith's Star Model  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Galbraith's Star Model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2022-09-15T00:54:03Z</dcterms:modified>
  <cp:category>Charts &amp; Diagrams</cp:category>
</cp:coreProperties>
</file>