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Heptagon Arrow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4F51AB-E448-734B-96A1-166533B311A8}"/>
              </a:ext>
            </a:extLst>
          </p:cNvPr>
          <p:cNvSpPr/>
          <p:nvPr/>
        </p:nvSpPr>
        <p:spPr>
          <a:xfrm>
            <a:off x="3964679" y="1368772"/>
            <a:ext cx="4261899" cy="4172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553" extrusionOk="0">
                <a:moveTo>
                  <a:pt x="14910" y="21553"/>
                </a:moveTo>
                <a:lnTo>
                  <a:pt x="6576" y="21553"/>
                </a:lnTo>
                <a:cubicBezTo>
                  <a:pt x="6151" y="21553"/>
                  <a:pt x="5760" y="21353"/>
                  <a:pt x="5495" y="21023"/>
                </a:cubicBezTo>
                <a:lnTo>
                  <a:pt x="299" y="14345"/>
                </a:lnTo>
                <a:cubicBezTo>
                  <a:pt x="35" y="14004"/>
                  <a:pt x="-57" y="13568"/>
                  <a:pt x="35" y="13144"/>
                </a:cubicBezTo>
                <a:lnTo>
                  <a:pt x="1886" y="4817"/>
                </a:lnTo>
                <a:cubicBezTo>
                  <a:pt x="1978" y="4393"/>
                  <a:pt x="2254" y="4040"/>
                  <a:pt x="2633" y="3851"/>
                </a:cubicBezTo>
                <a:lnTo>
                  <a:pt x="10139" y="141"/>
                </a:lnTo>
                <a:cubicBezTo>
                  <a:pt x="10519" y="-47"/>
                  <a:pt x="10956" y="-47"/>
                  <a:pt x="11347" y="141"/>
                </a:cubicBezTo>
                <a:lnTo>
                  <a:pt x="18853" y="3851"/>
                </a:lnTo>
                <a:cubicBezTo>
                  <a:pt x="19232" y="4040"/>
                  <a:pt x="19508" y="4393"/>
                  <a:pt x="19600" y="4817"/>
                </a:cubicBezTo>
                <a:lnTo>
                  <a:pt x="21451" y="13144"/>
                </a:lnTo>
                <a:cubicBezTo>
                  <a:pt x="21543" y="13568"/>
                  <a:pt x="21451" y="14004"/>
                  <a:pt x="21187" y="14345"/>
                </a:cubicBezTo>
                <a:lnTo>
                  <a:pt x="15991" y="21023"/>
                </a:lnTo>
                <a:cubicBezTo>
                  <a:pt x="15738" y="21353"/>
                  <a:pt x="15335" y="21553"/>
                  <a:pt x="14910" y="21553"/>
                </a:cubicBezTo>
                <a:close/>
                <a:moveTo>
                  <a:pt x="10691" y="1296"/>
                </a:moveTo>
                <a:lnTo>
                  <a:pt x="3185" y="5006"/>
                </a:lnTo>
                <a:cubicBezTo>
                  <a:pt x="3150" y="5029"/>
                  <a:pt x="3127" y="5053"/>
                  <a:pt x="3116" y="5100"/>
                </a:cubicBezTo>
                <a:lnTo>
                  <a:pt x="1265" y="13426"/>
                </a:lnTo>
                <a:cubicBezTo>
                  <a:pt x="1253" y="13462"/>
                  <a:pt x="1265" y="13509"/>
                  <a:pt x="1288" y="13544"/>
                </a:cubicBezTo>
                <a:lnTo>
                  <a:pt x="6484" y="20222"/>
                </a:lnTo>
                <a:cubicBezTo>
                  <a:pt x="6507" y="20257"/>
                  <a:pt x="6541" y="20269"/>
                  <a:pt x="6587" y="20269"/>
                </a:cubicBezTo>
                <a:lnTo>
                  <a:pt x="14922" y="20269"/>
                </a:lnTo>
                <a:cubicBezTo>
                  <a:pt x="14968" y="20269"/>
                  <a:pt x="15002" y="20246"/>
                  <a:pt x="15025" y="20222"/>
                </a:cubicBezTo>
                <a:lnTo>
                  <a:pt x="20221" y="13544"/>
                </a:lnTo>
                <a:cubicBezTo>
                  <a:pt x="20244" y="13509"/>
                  <a:pt x="20256" y="13474"/>
                  <a:pt x="20244" y="13426"/>
                </a:cubicBezTo>
                <a:lnTo>
                  <a:pt x="18393" y="5100"/>
                </a:lnTo>
                <a:cubicBezTo>
                  <a:pt x="18382" y="5064"/>
                  <a:pt x="18359" y="5029"/>
                  <a:pt x="18324" y="5006"/>
                </a:cubicBezTo>
                <a:lnTo>
                  <a:pt x="10818" y="1296"/>
                </a:lnTo>
                <a:cubicBezTo>
                  <a:pt x="10772" y="1284"/>
                  <a:pt x="10726" y="1284"/>
                  <a:pt x="10691" y="129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9A5106-6ABC-3347-ABD8-55C45025558D}"/>
              </a:ext>
            </a:extLst>
          </p:cNvPr>
          <p:cNvGrpSpPr/>
          <p:nvPr/>
        </p:nvGrpSpPr>
        <p:grpSpPr>
          <a:xfrm>
            <a:off x="5094163" y="2533144"/>
            <a:ext cx="2002930" cy="1844151"/>
            <a:chOff x="8921977" y="1466725"/>
            <a:chExt cx="2926080" cy="1844151"/>
          </a:xfrm>
        </p:grpSpPr>
        <p:sp>
          <p:nvSpPr>
            <p:cNvPr id="19" name="TextBox 21">
              <a:extLst>
                <a:ext uri="{FF2B5EF4-FFF2-40B4-BE49-F238E27FC236}">
                  <a16:creationId xmlns:a16="http://schemas.microsoft.com/office/drawing/2014/main" id="{3ED16AAA-23E7-7043-8E67-490C3F6EF6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22">
              <a:extLst>
                <a:ext uri="{FF2B5EF4-FFF2-40B4-BE49-F238E27FC236}">
                  <a16:creationId xmlns:a16="http://schemas.microsoft.com/office/drawing/2014/main" id="{065348F4-6115-FF40-BA29-97E7580603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C015D4E7-886C-A94A-A9CB-BBD6FAB6F510}"/>
              </a:ext>
            </a:extLst>
          </p:cNvPr>
          <p:cNvSpPr/>
          <p:nvPr/>
        </p:nvSpPr>
        <p:spPr>
          <a:xfrm>
            <a:off x="4522235" y="4196309"/>
            <a:ext cx="1130885" cy="1655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1384" y="16274"/>
                </a:moveTo>
                <a:lnTo>
                  <a:pt x="20172" y="12615"/>
                </a:lnTo>
                <a:cubicBezTo>
                  <a:pt x="19998" y="12020"/>
                  <a:pt x="19392" y="11544"/>
                  <a:pt x="18613" y="11276"/>
                </a:cubicBezTo>
                <a:lnTo>
                  <a:pt x="14631" y="9967"/>
                </a:lnTo>
                <a:lnTo>
                  <a:pt x="8181" y="4403"/>
                </a:lnTo>
                <a:lnTo>
                  <a:pt x="11168" y="2767"/>
                </a:lnTo>
                <a:lnTo>
                  <a:pt x="0" y="0"/>
                </a:lnTo>
                <a:lnTo>
                  <a:pt x="1472" y="8122"/>
                </a:lnTo>
                <a:lnTo>
                  <a:pt x="4545" y="6426"/>
                </a:lnTo>
                <a:lnTo>
                  <a:pt x="9133" y="10383"/>
                </a:lnTo>
                <a:lnTo>
                  <a:pt x="6406" y="11276"/>
                </a:lnTo>
                <a:cubicBezTo>
                  <a:pt x="5627" y="11544"/>
                  <a:pt x="5065" y="12020"/>
                  <a:pt x="4848" y="12615"/>
                </a:cubicBezTo>
                <a:lnTo>
                  <a:pt x="3636" y="16274"/>
                </a:lnTo>
                <a:cubicBezTo>
                  <a:pt x="3463" y="16869"/>
                  <a:pt x="3636" y="17464"/>
                  <a:pt x="4199" y="17940"/>
                </a:cubicBezTo>
                <a:lnTo>
                  <a:pt x="7575" y="20856"/>
                </a:lnTo>
                <a:cubicBezTo>
                  <a:pt x="8138" y="21332"/>
                  <a:pt x="8960" y="21600"/>
                  <a:pt x="9826" y="21600"/>
                </a:cubicBezTo>
                <a:lnTo>
                  <a:pt x="15280" y="21600"/>
                </a:lnTo>
                <a:cubicBezTo>
                  <a:pt x="16146" y="21600"/>
                  <a:pt x="16968" y="21332"/>
                  <a:pt x="17531" y="20856"/>
                </a:cubicBezTo>
                <a:lnTo>
                  <a:pt x="20907" y="17940"/>
                </a:lnTo>
                <a:cubicBezTo>
                  <a:pt x="21384" y="17464"/>
                  <a:pt x="21600" y="16840"/>
                  <a:pt x="21384" y="1627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D7BC7D20-EF8A-E346-BD88-7E38EA69F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8702" y="5054468"/>
            <a:ext cx="662572" cy="662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22A8F994-DF31-3B48-ABF2-B2EBADAB9820}"/>
              </a:ext>
            </a:extLst>
          </p:cNvPr>
          <p:cNvSpPr/>
          <p:nvPr/>
        </p:nvSpPr>
        <p:spPr>
          <a:xfrm>
            <a:off x="5652082" y="4842404"/>
            <a:ext cx="1839039" cy="1019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600" extrusionOk="0">
                <a:moveTo>
                  <a:pt x="21493" y="12999"/>
                </a:moveTo>
                <a:lnTo>
                  <a:pt x="20746" y="7055"/>
                </a:lnTo>
                <a:cubicBezTo>
                  <a:pt x="20639" y="6089"/>
                  <a:pt x="20265" y="5315"/>
                  <a:pt x="19784" y="4881"/>
                </a:cubicBezTo>
                <a:lnTo>
                  <a:pt x="16767" y="2223"/>
                </a:lnTo>
                <a:cubicBezTo>
                  <a:pt x="16287" y="1788"/>
                  <a:pt x="15726" y="1788"/>
                  <a:pt x="15246" y="2223"/>
                </a:cubicBezTo>
                <a:lnTo>
                  <a:pt x="12843" y="4301"/>
                </a:lnTo>
                <a:lnTo>
                  <a:pt x="6248" y="4301"/>
                </a:lnTo>
                <a:lnTo>
                  <a:pt x="6248" y="0"/>
                </a:lnTo>
                <a:lnTo>
                  <a:pt x="0" y="6958"/>
                </a:lnTo>
                <a:lnTo>
                  <a:pt x="6248" y="13917"/>
                </a:lnTo>
                <a:lnTo>
                  <a:pt x="6248" y="9616"/>
                </a:lnTo>
                <a:lnTo>
                  <a:pt x="10947" y="9616"/>
                </a:lnTo>
                <a:lnTo>
                  <a:pt x="10520" y="12950"/>
                </a:lnTo>
                <a:cubicBezTo>
                  <a:pt x="10413" y="13917"/>
                  <a:pt x="10520" y="14883"/>
                  <a:pt x="10867" y="15656"/>
                </a:cubicBezTo>
                <a:lnTo>
                  <a:pt x="12949" y="20392"/>
                </a:lnTo>
                <a:cubicBezTo>
                  <a:pt x="13296" y="21165"/>
                  <a:pt x="13804" y="21600"/>
                  <a:pt x="14338" y="21600"/>
                </a:cubicBezTo>
                <a:lnTo>
                  <a:pt x="17702" y="21600"/>
                </a:lnTo>
                <a:cubicBezTo>
                  <a:pt x="18236" y="21600"/>
                  <a:pt x="18743" y="21165"/>
                  <a:pt x="19090" y="20392"/>
                </a:cubicBezTo>
                <a:lnTo>
                  <a:pt x="21173" y="15656"/>
                </a:lnTo>
                <a:cubicBezTo>
                  <a:pt x="21493" y="14932"/>
                  <a:pt x="21600" y="13917"/>
                  <a:pt x="21493" y="12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Graphic 18" descr="Research with solid fill">
            <a:extLst>
              <a:ext uri="{FF2B5EF4-FFF2-40B4-BE49-F238E27FC236}">
                <a16:creationId xmlns:a16="http://schemas.microsoft.com/office/drawing/2014/main" id="{3BB59FAD-AF78-8048-8DA9-E2D6C5432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6703" y="5064366"/>
            <a:ext cx="662572" cy="662572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86E342F-B5F9-DC41-8C46-54425BE7FEB6}"/>
              </a:ext>
            </a:extLst>
          </p:cNvPr>
          <p:cNvSpPr/>
          <p:nvPr/>
        </p:nvSpPr>
        <p:spPr>
          <a:xfrm>
            <a:off x="7095136" y="3525197"/>
            <a:ext cx="1503514" cy="1388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520" extrusionOk="0">
                <a:moveTo>
                  <a:pt x="21469" y="8122"/>
                </a:moveTo>
                <a:lnTo>
                  <a:pt x="20556" y="3773"/>
                </a:lnTo>
                <a:cubicBezTo>
                  <a:pt x="20425" y="3066"/>
                  <a:pt x="19969" y="2501"/>
                  <a:pt x="19381" y="2183"/>
                </a:cubicBezTo>
                <a:lnTo>
                  <a:pt x="15694" y="238"/>
                </a:lnTo>
                <a:cubicBezTo>
                  <a:pt x="15107" y="-80"/>
                  <a:pt x="14422" y="-80"/>
                  <a:pt x="13834" y="238"/>
                </a:cubicBezTo>
                <a:lnTo>
                  <a:pt x="10147" y="2183"/>
                </a:lnTo>
                <a:cubicBezTo>
                  <a:pt x="9560" y="2501"/>
                  <a:pt x="9136" y="3066"/>
                  <a:pt x="8973" y="3773"/>
                </a:cubicBezTo>
                <a:lnTo>
                  <a:pt x="8255" y="7167"/>
                </a:lnTo>
                <a:lnTo>
                  <a:pt x="3361" y="13813"/>
                </a:lnTo>
                <a:lnTo>
                  <a:pt x="1109" y="11869"/>
                </a:lnTo>
                <a:lnTo>
                  <a:pt x="0" y="21520"/>
                </a:lnTo>
                <a:lnTo>
                  <a:pt x="8418" y="18232"/>
                </a:lnTo>
                <a:lnTo>
                  <a:pt x="6102" y="16253"/>
                </a:lnTo>
                <a:lnTo>
                  <a:pt x="9528" y="11586"/>
                </a:lnTo>
                <a:lnTo>
                  <a:pt x="10996" y="13566"/>
                </a:lnTo>
                <a:cubicBezTo>
                  <a:pt x="11420" y="14131"/>
                  <a:pt x="12040" y="14450"/>
                  <a:pt x="12692" y="14450"/>
                </a:cubicBezTo>
                <a:lnTo>
                  <a:pt x="16804" y="14450"/>
                </a:lnTo>
                <a:cubicBezTo>
                  <a:pt x="17456" y="14450"/>
                  <a:pt x="18076" y="14131"/>
                  <a:pt x="18500" y="13566"/>
                </a:cubicBezTo>
                <a:lnTo>
                  <a:pt x="21045" y="10101"/>
                </a:lnTo>
                <a:cubicBezTo>
                  <a:pt x="21437" y="9571"/>
                  <a:pt x="21600" y="8829"/>
                  <a:pt x="21469" y="81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5" name="Graphic 16" descr="Hourglass 30% with solid fill">
            <a:extLst>
              <a:ext uri="{FF2B5EF4-FFF2-40B4-BE49-F238E27FC236}">
                <a16:creationId xmlns:a16="http://schemas.microsoft.com/office/drawing/2014/main" id="{39CE85C9-6A48-FC4D-AD32-23001CA7AF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4232" y="3659950"/>
            <a:ext cx="662572" cy="662572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CFF8091-6DC4-DF4F-AB62-CB553F77862D}"/>
              </a:ext>
            </a:extLst>
          </p:cNvPr>
          <p:cNvSpPr/>
          <p:nvPr/>
        </p:nvSpPr>
        <p:spPr>
          <a:xfrm>
            <a:off x="3599836" y="2736935"/>
            <a:ext cx="1223333" cy="172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600" extrusionOk="0">
                <a:moveTo>
                  <a:pt x="21499" y="7429"/>
                </a:moveTo>
                <a:lnTo>
                  <a:pt x="17972" y="0"/>
                </a:lnTo>
                <a:lnTo>
                  <a:pt x="10278" y="5600"/>
                </a:lnTo>
                <a:lnTo>
                  <a:pt x="13685" y="6143"/>
                </a:lnTo>
                <a:lnTo>
                  <a:pt x="12122" y="11029"/>
                </a:lnTo>
                <a:lnTo>
                  <a:pt x="9437" y="10114"/>
                </a:lnTo>
                <a:cubicBezTo>
                  <a:pt x="8715" y="9857"/>
                  <a:pt x="7874" y="9857"/>
                  <a:pt x="7152" y="10114"/>
                </a:cubicBezTo>
                <a:lnTo>
                  <a:pt x="2624" y="11686"/>
                </a:lnTo>
                <a:cubicBezTo>
                  <a:pt x="1903" y="11943"/>
                  <a:pt x="1382" y="12400"/>
                  <a:pt x="1181" y="12971"/>
                </a:cubicBezTo>
                <a:lnTo>
                  <a:pt x="59" y="16486"/>
                </a:lnTo>
                <a:cubicBezTo>
                  <a:pt x="-101" y="17057"/>
                  <a:pt x="59" y="17629"/>
                  <a:pt x="580" y="18086"/>
                </a:cubicBezTo>
                <a:lnTo>
                  <a:pt x="3706" y="20886"/>
                </a:lnTo>
                <a:cubicBezTo>
                  <a:pt x="4227" y="21343"/>
                  <a:pt x="4988" y="21600"/>
                  <a:pt x="5790" y="21600"/>
                </a:cubicBezTo>
                <a:lnTo>
                  <a:pt x="10839" y="21600"/>
                </a:lnTo>
                <a:cubicBezTo>
                  <a:pt x="11641" y="21600"/>
                  <a:pt x="12402" y="21343"/>
                  <a:pt x="12923" y="20886"/>
                </a:cubicBezTo>
                <a:lnTo>
                  <a:pt x="16049" y="18086"/>
                </a:lnTo>
                <a:cubicBezTo>
                  <a:pt x="16570" y="17629"/>
                  <a:pt x="16730" y="17057"/>
                  <a:pt x="16570" y="16486"/>
                </a:cubicBezTo>
                <a:lnTo>
                  <a:pt x="15728" y="13886"/>
                </a:lnTo>
                <a:lnTo>
                  <a:pt x="17972" y="6886"/>
                </a:lnTo>
                <a:lnTo>
                  <a:pt x="21499" y="7429"/>
                </a:ln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4" descr="Database with solid fill">
            <a:extLst>
              <a:ext uri="{FF2B5EF4-FFF2-40B4-BE49-F238E27FC236}">
                <a16:creationId xmlns:a16="http://schemas.microsoft.com/office/drawing/2014/main" id="{36B359D7-2159-FF43-B7C9-84DD4FAE6C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41681" y="3663500"/>
            <a:ext cx="662572" cy="662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A068E4DE-E357-9545-BF54-623CD06C4D9E}"/>
              </a:ext>
            </a:extLst>
          </p:cNvPr>
          <p:cNvSpPr/>
          <p:nvPr/>
        </p:nvSpPr>
        <p:spPr>
          <a:xfrm>
            <a:off x="5629277" y="1003929"/>
            <a:ext cx="1579056" cy="1340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518" extrusionOk="0">
                <a:moveTo>
                  <a:pt x="21522" y="20530"/>
                </a:moveTo>
                <a:lnTo>
                  <a:pt x="16891" y="12073"/>
                </a:lnTo>
                <a:lnTo>
                  <a:pt x="15741" y="14892"/>
                </a:lnTo>
                <a:lnTo>
                  <a:pt x="11173" y="12292"/>
                </a:lnTo>
                <a:lnTo>
                  <a:pt x="12416" y="10462"/>
                </a:lnTo>
                <a:cubicBezTo>
                  <a:pt x="12820" y="9876"/>
                  <a:pt x="12944" y="9144"/>
                  <a:pt x="12820" y="8412"/>
                </a:cubicBezTo>
                <a:lnTo>
                  <a:pt x="11950" y="3909"/>
                </a:lnTo>
                <a:cubicBezTo>
                  <a:pt x="11825" y="3176"/>
                  <a:pt x="11390" y="2591"/>
                  <a:pt x="10831" y="2261"/>
                </a:cubicBezTo>
                <a:lnTo>
                  <a:pt x="7319" y="247"/>
                </a:lnTo>
                <a:cubicBezTo>
                  <a:pt x="6759" y="-82"/>
                  <a:pt x="6107" y="-82"/>
                  <a:pt x="5547" y="247"/>
                </a:cubicBezTo>
                <a:lnTo>
                  <a:pt x="2035" y="2261"/>
                </a:lnTo>
                <a:cubicBezTo>
                  <a:pt x="1476" y="2591"/>
                  <a:pt x="1072" y="3176"/>
                  <a:pt x="917" y="3909"/>
                </a:cubicBezTo>
                <a:lnTo>
                  <a:pt x="46" y="8412"/>
                </a:lnTo>
                <a:cubicBezTo>
                  <a:pt x="-78" y="9144"/>
                  <a:pt x="46" y="9876"/>
                  <a:pt x="450" y="10462"/>
                </a:cubicBezTo>
                <a:lnTo>
                  <a:pt x="2875" y="14050"/>
                </a:lnTo>
                <a:cubicBezTo>
                  <a:pt x="3279" y="14635"/>
                  <a:pt x="3869" y="14965"/>
                  <a:pt x="4491" y="14965"/>
                </a:cubicBezTo>
                <a:lnTo>
                  <a:pt x="8127" y="14965"/>
                </a:lnTo>
                <a:lnTo>
                  <a:pt x="14281" y="18443"/>
                </a:lnTo>
                <a:lnTo>
                  <a:pt x="13037" y="21518"/>
                </a:lnTo>
                <a:lnTo>
                  <a:pt x="21522" y="2053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1" descr="Bar graph with upward trend with solid fill">
            <a:extLst>
              <a:ext uri="{FF2B5EF4-FFF2-40B4-BE49-F238E27FC236}">
                <a16:creationId xmlns:a16="http://schemas.microsoft.com/office/drawing/2014/main" id="{8416EEFE-5269-CE48-889D-828452F2D95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71122" y="1138682"/>
            <a:ext cx="662572" cy="66257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68F947A-E59D-3C4C-BF77-380DED2CC198}"/>
              </a:ext>
            </a:extLst>
          </p:cNvPr>
          <p:cNvSpPr/>
          <p:nvPr/>
        </p:nvSpPr>
        <p:spPr>
          <a:xfrm>
            <a:off x="7248270" y="1779221"/>
            <a:ext cx="943964" cy="1857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541" extrusionOk="0">
                <a:moveTo>
                  <a:pt x="16573" y="10146"/>
                </a:moveTo>
                <a:lnTo>
                  <a:pt x="20594" y="7555"/>
                </a:lnTo>
                <a:cubicBezTo>
                  <a:pt x="21264" y="7132"/>
                  <a:pt x="21470" y="6603"/>
                  <a:pt x="21264" y="6075"/>
                </a:cubicBezTo>
                <a:lnTo>
                  <a:pt x="19820" y="2823"/>
                </a:lnTo>
                <a:cubicBezTo>
                  <a:pt x="19614" y="2294"/>
                  <a:pt x="18892" y="1871"/>
                  <a:pt x="17965" y="1633"/>
                </a:cubicBezTo>
                <a:lnTo>
                  <a:pt x="12139" y="179"/>
                </a:lnTo>
                <a:cubicBezTo>
                  <a:pt x="11211" y="-59"/>
                  <a:pt x="10129" y="-59"/>
                  <a:pt x="9201" y="179"/>
                </a:cubicBezTo>
                <a:lnTo>
                  <a:pt x="3375" y="1633"/>
                </a:lnTo>
                <a:cubicBezTo>
                  <a:pt x="2448" y="1871"/>
                  <a:pt x="1777" y="2294"/>
                  <a:pt x="1520" y="2823"/>
                </a:cubicBezTo>
                <a:lnTo>
                  <a:pt x="76" y="6075"/>
                </a:lnTo>
                <a:cubicBezTo>
                  <a:pt x="-130" y="6603"/>
                  <a:pt x="76" y="7132"/>
                  <a:pt x="746" y="7555"/>
                </a:cubicBezTo>
                <a:lnTo>
                  <a:pt x="4046" y="9697"/>
                </a:lnTo>
                <a:lnTo>
                  <a:pt x="6778" y="15830"/>
                </a:lnTo>
                <a:lnTo>
                  <a:pt x="2241" y="16359"/>
                </a:lnTo>
                <a:lnTo>
                  <a:pt x="12139" y="21541"/>
                </a:lnTo>
                <a:lnTo>
                  <a:pt x="16676" y="14667"/>
                </a:lnTo>
                <a:lnTo>
                  <a:pt x="12242" y="15196"/>
                </a:lnTo>
                <a:lnTo>
                  <a:pt x="10283" y="10807"/>
                </a:lnTo>
                <a:lnTo>
                  <a:pt x="13892" y="10807"/>
                </a:lnTo>
                <a:cubicBezTo>
                  <a:pt x="14923" y="10807"/>
                  <a:pt x="15902" y="10569"/>
                  <a:pt x="16573" y="10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6" name="Graphic 17" descr="Lightbulb with solid fill">
            <a:extLst>
              <a:ext uri="{FF2B5EF4-FFF2-40B4-BE49-F238E27FC236}">
                <a16:creationId xmlns:a16="http://schemas.microsoft.com/office/drawing/2014/main" id="{B55BFEE2-9FE1-BB4D-BFC6-198E140C7E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90115" y="1913974"/>
            <a:ext cx="662572" cy="662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17DF0BF-6DD8-5C41-949A-C32004F7D4D1}"/>
              </a:ext>
            </a:extLst>
          </p:cNvPr>
          <p:cNvSpPr/>
          <p:nvPr/>
        </p:nvSpPr>
        <p:spPr>
          <a:xfrm>
            <a:off x="4010285" y="1779223"/>
            <a:ext cx="1797962" cy="93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482" extrusionOk="0">
                <a:moveTo>
                  <a:pt x="14022" y="1196"/>
                </a:moveTo>
                <a:lnTo>
                  <a:pt x="15059" y="5348"/>
                </a:lnTo>
                <a:lnTo>
                  <a:pt x="10908" y="9184"/>
                </a:lnTo>
                <a:lnTo>
                  <a:pt x="10499" y="5610"/>
                </a:lnTo>
                <a:cubicBezTo>
                  <a:pt x="10390" y="4559"/>
                  <a:pt x="10007" y="3719"/>
                  <a:pt x="9516" y="3246"/>
                </a:cubicBezTo>
                <a:lnTo>
                  <a:pt x="6430" y="355"/>
                </a:lnTo>
                <a:cubicBezTo>
                  <a:pt x="5939" y="-118"/>
                  <a:pt x="5365" y="-118"/>
                  <a:pt x="4874" y="355"/>
                </a:cubicBezTo>
                <a:lnTo>
                  <a:pt x="1788" y="3246"/>
                </a:lnTo>
                <a:cubicBezTo>
                  <a:pt x="1296" y="3719"/>
                  <a:pt x="941" y="4559"/>
                  <a:pt x="805" y="5610"/>
                </a:cubicBezTo>
                <a:lnTo>
                  <a:pt x="40" y="12075"/>
                </a:lnTo>
                <a:cubicBezTo>
                  <a:pt x="-69" y="13126"/>
                  <a:pt x="40" y="14177"/>
                  <a:pt x="395" y="15018"/>
                </a:cubicBezTo>
                <a:lnTo>
                  <a:pt x="2525" y="20168"/>
                </a:lnTo>
                <a:cubicBezTo>
                  <a:pt x="2880" y="21009"/>
                  <a:pt x="3399" y="21482"/>
                  <a:pt x="3945" y="21482"/>
                </a:cubicBezTo>
                <a:lnTo>
                  <a:pt x="7359" y="21482"/>
                </a:lnTo>
                <a:cubicBezTo>
                  <a:pt x="7905" y="21482"/>
                  <a:pt x="8424" y="21009"/>
                  <a:pt x="8779" y="20168"/>
                </a:cubicBezTo>
                <a:lnTo>
                  <a:pt x="10553" y="15911"/>
                </a:lnTo>
                <a:lnTo>
                  <a:pt x="16397" y="10498"/>
                </a:lnTo>
                <a:lnTo>
                  <a:pt x="17462" y="14808"/>
                </a:lnTo>
                <a:lnTo>
                  <a:pt x="21531" y="2667"/>
                </a:lnTo>
                <a:lnTo>
                  <a:pt x="14022" y="119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15" descr="Gears with solid fill">
            <a:extLst>
              <a:ext uri="{FF2B5EF4-FFF2-40B4-BE49-F238E27FC236}">
                <a16:creationId xmlns:a16="http://schemas.microsoft.com/office/drawing/2014/main" id="{6E460A92-4E16-3D4D-ACA0-3686D742D7D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52130" y="1913962"/>
            <a:ext cx="662572" cy="6625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6A5214B4-5A2A-4372-B378-4E4FDCFD8B43}"/>
              </a:ext>
            </a:extLst>
          </p:cNvPr>
          <p:cNvGrpSpPr/>
          <p:nvPr/>
        </p:nvGrpSpPr>
        <p:grpSpPr>
          <a:xfrm>
            <a:off x="8927481" y="2501990"/>
            <a:ext cx="2926080" cy="920821"/>
            <a:chOff x="8921977" y="1466725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FEBB81-7540-4E32-B50B-6FAD364D96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732D58-B950-4A4D-BCB5-D597971EF7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AB096F-1691-41F4-A478-00B28D22F456}"/>
              </a:ext>
            </a:extLst>
          </p:cNvPr>
          <p:cNvGrpSpPr/>
          <p:nvPr/>
        </p:nvGrpSpPr>
        <p:grpSpPr>
          <a:xfrm>
            <a:off x="8927481" y="5021670"/>
            <a:ext cx="2926080" cy="920821"/>
            <a:chOff x="8921977" y="4073386"/>
            <a:chExt cx="2926080" cy="9208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2AF6BC-C593-4ECE-A66A-ADD6801F97A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F429CE5-FA0D-49BA-9316-62228B9FC3C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270333-C45D-43A6-8375-C1A6C6B6DB0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E2545F-DDE4-425F-9A90-B569E35C48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F75A90-64D8-4F31-A30D-8F63C99EE4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744033-332E-474F-B0CC-4271E64D832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ED0CAB3-A092-4473-A94A-872982ADA28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06025B-8E7E-427E-A53C-DD2F8A8AF4F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18946ED-D553-444B-8D16-AC4F9D7347DB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D95A798-24E3-4291-95E8-C8B960149B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EC3DAE8-9C1F-4341-9417-9830DE8058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6ABEB0-DC4D-4C69-A2CD-5BC8E940E30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9F2CBA-B4DC-4A68-B1A3-C571F85100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EAD202-3033-4B96-AB42-00C6C11FEB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2D756CB-DA49-425F-BF72-5E728278D989}"/>
              </a:ext>
            </a:extLst>
          </p:cNvPr>
          <p:cNvGrpSpPr/>
          <p:nvPr/>
        </p:nvGrpSpPr>
        <p:grpSpPr>
          <a:xfrm>
            <a:off x="8927481" y="3761830"/>
            <a:ext cx="2926080" cy="920821"/>
            <a:chOff x="8921977" y="4073386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9C3CADE-6066-489D-A2FA-36E4FB5F01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809BF4F-9388-4F92-B283-DE3739DBF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Heptagon Arrow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44F51AB-E448-734B-96A1-166533B311A8}"/>
              </a:ext>
            </a:extLst>
          </p:cNvPr>
          <p:cNvSpPr/>
          <p:nvPr/>
        </p:nvSpPr>
        <p:spPr>
          <a:xfrm>
            <a:off x="3964679" y="1368772"/>
            <a:ext cx="4261899" cy="41728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553" extrusionOk="0">
                <a:moveTo>
                  <a:pt x="14910" y="21553"/>
                </a:moveTo>
                <a:lnTo>
                  <a:pt x="6576" y="21553"/>
                </a:lnTo>
                <a:cubicBezTo>
                  <a:pt x="6151" y="21553"/>
                  <a:pt x="5760" y="21353"/>
                  <a:pt x="5495" y="21023"/>
                </a:cubicBezTo>
                <a:lnTo>
                  <a:pt x="299" y="14345"/>
                </a:lnTo>
                <a:cubicBezTo>
                  <a:pt x="35" y="14004"/>
                  <a:pt x="-57" y="13568"/>
                  <a:pt x="35" y="13144"/>
                </a:cubicBezTo>
                <a:lnTo>
                  <a:pt x="1886" y="4817"/>
                </a:lnTo>
                <a:cubicBezTo>
                  <a:pt x="1978" y="4393"/>
                  <a:pt x="2254" y="4040"/>
                  <a:pt x="2633" y="3851"/>
                </a:cubicBezTo>
                <a:lnTo>
                  <a:pt x="10139" y="141"/>
                </a:lnTo>
                <a:cubicBezTo>
                  <a:pt x="10519" y="-47"/>
                  <a:pt x="10956" y="-47"/>
                  <a:pt x="11347" y="141"/>
                </a:cubicBezTo>
                <a:lnTo>
                  <a:pt x="18853" y="3851"/>
                </a:lnTo>
                <a:cubicBezTo>
                  <a:pt x="19232" y="4040"/>
                  <a:pt x="19508" y="4393"/>
                  <a:pt x="19600" y="4817"/>
                </a:cubicBezTo>
                <a:lnTo>
                  <a:pt x="21451" y="13144"/>
                </a:lnTo>
                <a:cubicBezTo>
                  <a:pt x="21543" y="13568"/>
                  <a:pt x="21451" y="14004"/>
                  <a:pt x="21187" y="14345"/>
                </a:cubicBezTo>
                <a:lnTo>
                  <a:pt x="15991" y="21023"/>
                </a:lnTo>
                <a:cubicBezTo>
                  <a:pt x="15738" y="21353"/>
                  <a:pt x="15335" y="21553"/>
                  <a:pt x="14910" y="21553"/>
                </a:cubicBezTo>
                <a:close/>
                <a:moveTo>
                  <a:pt x="10691" y="1296"/>
                </a:moveTo>
                <a:lnTo>
                  <a:pt x="3185" y="5006"/>
                </a:lnTo>
                <a:cubicBezTo>
                  <a:pt x="3150" y="5029"/>
                  <a:pt x="3127" y="5053"/>
                  <a:pt x="3116" y="5100"/>
                </a:cubicBezTo>
                <a:lnTo>
                  <a:pt x="1265" y="13426"/>
                </a:lnTo>
                <a:cubicBezTo>
                  <a:pt x="1253" y="13462"/>
                  <a:pt x="1265" y="13509"/>
                  <a:pt x="1288" y="13544"/>
                </a:cubicBezTo>
                <a:lnTo>
                  <a:pt x="6484" y="20222"/>
                </a:lnTo>
                <a:cubicBezTo>
                  <a:pt x="6507" y="20257"/>
                  <a:pt x="6541" y="20269"/>
                  <a:pt x="6587" y="20269"/>
                </a:cubicBezTo>
                <a:lnTo>
                  <a:pt x="14922" y="20269"/>
                </a:lnTo>
                <a:cubicBezTo>
                  <a:pt x="14968" y="20269"/>
                  <a:pt x="15002" y="20246"/>
                  <a:pt x="15025" y="20222"/>
                </a:cubicBezTo>
                <a:lnTo>
                  <a:pt x="20221" y="13544"/>
                </a:lnTo>
                <a:cubicBezTo>
                  <a:pt x="20244" y="13509"/>
                  <a:pt x="20256" y="13474"/>
                  <a:pt x="20244" y="13426"/>
                </a:cubicBezTo>
                <a:lnTo>
                  <a:pt x="18393" y="5100"/>
                </a:lnTo>
                <a:cubicBezTo>
                  <a:pt x="18382" y="5064"/>
                  <a:pt x="18359" y="5029"/>
                  <a:pt x="18324" y="5006"/>
                </a:cubicBezTo>
                <a:lnTo>
                  <a:pt x="10818" y="1296"/>
                </a:lnTo>
                <a:cubicBezTo>
                  <a:pt x="10772" y="1284"/>
                  <a:pt x="10726" y="1284"/>
                  <a:pt x="10691" y="1296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49A5106-6ABC-3347-ABD8-55C45025558D}"/>
              </a:ext>
            </a:extLst>
          </p:cNvPr>
          <p:cNvGrpSpPr/>
          <p:nvPr/>
        </p:nvGrpSpPr>
        <p:grpSpPr>
          <a:xfrm>
            <a:off x="5094163" y="2533144"/>
            <a:ext cx="2002930" cy="1844151"/>
            <a:chOff x="8921977" y="1466725"/>
            <a:chExt cx="2926080" cy="1844151"/>
          </a:xfrm>
        </p:grpSpPr>
        <p:sp>
          <p:nvSpPr>
            <p:cNvPr id="19" name="TextBox 21">
              <a:extLst>
                <a:ext uri="{FF2B5EF4-FFF2-40B4-BE49-F238E27FC236}">
                  <a16:creationId xmlns:a16="http://schemas.microsoft.com/office/drawing/2014/main" id="{3ED16AAA-23E7-7043-8E67-490C3F6EF66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22">
              <a:extLst>
                <a:ext uri="{FF2B5EF4-FFF2-40B4-BE49-F238E27FC236}">
                  <a16:creationId xmlns:a16="http://schemas.microsoft.com/office/drawing/2014/main" id="{065348F4-6115-FF40-BA29-97E75806039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C015D4E7-886C-A94A-A9CB-BBD6FAB6F510}"/>
              </a:ext>
            </a:extLst>
          </p:cNvPr>
          <p:cNvSpPr/>
          <p:nvPr/>
        </p:nvSpPr>
        <p:spPr>
          <a:xfrm>
            <a:off x="4522235" y="4196309"/>
            <a:ext cx="1130885" cy="16554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8" h="21600" extrusionOk="0">
                <a:moveTo>
                  <a:pt x="21384" y="16274"/>
                </a:moveTo>
                <a:lnTo>
                  <a:pt x="20172" y="12615"/>
                </a:lnTo>
                <a:cubicBezTo>
                  <a:pt x="19998" y="12020"/>
                  <a:pt x="19392" y="11544"/>
                  <a:pt x="18613" y="11276"/>
                </a:cubicBezTo>
                <a:lnTo>
                  <a:pt x="14631" y="9967"/>
                </a:lnTo>
                <a:lnTo>
                  <a:pt x="8181" y="4403"/>
                </a:lnTo>
                <a:lnTo>
                  <a:pt x="11168" y="2767"/>
                </a:lnTo>
                <a:lnTo>
                  <a:pt x="0" y="0"/>
                </a:lnTo>
                <a:lnTo>
                  <a:pt x="1472" y="8122"/>
                </a:lnTo>
                <a:lnTo>
                  <a:pt x="4545" y="6426"/>
                </a:lnTo>
                <a:lnTo>
                  <a:pt x="9133" y="10383"/>
                </a:lnTo>
                <a:lnTo>
                  <a:pt x="6406" y="11276"/>
                </a:lnTo>
                <a:cubicBezTo>
                  <a:pt x="5627" y="11544"/>
                  <a:pt x="5065" y="12020"/>
                  <a:pt x="4848" y="12615"/>
                </a:cubicBezTo>
                <a:lnTo>
                  <a:pt x="3636" y="16274"/>
                </a:lnTo>
                <a:cubicBezTo>
                  <a:pt x="3463" y="16869"/>
                  <a:pt x="3636" y="17464"/>
                  <a:pt x="4199" y="17940"/>
                </a:cubicBezTo>
                <a:lnTo>
                  <a:pt x="7575" y="20856"/>
                </a:lnTo>
                <a:cubicBezTo>
                  <a:pt x="8138" y="21332"/>
                  <a:pt x="8960" y="21600"/>
                  <a:pt x="9826" y="21600"/>
                </a:cubicBezTo>
                <a:lnTo>
                  <a:pt x="15280" y="21600"/>
                </a:lnTo>
                <a:cubicBezTo>
                  <a:pt x="16146" y="21600"/>
                  <a:pt x="16968" y="21332"/>
                  <a:pt x="17531" y="20856"/>
                </a:cubicBezTo>
                <a:lnTo>
                  <a:pt x="20907" y="17940"/>
                </a:lnTo>
                <a:cubicBezTo>
                  <a:pt x="21384" y="17464"/>
                  <a:pt x="21600" y="16840"/>
                  <a:pt x="21384" y="1627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2" name="Graphic 13" descr="Bullseye with solid fill">
            <a:extLst>
              <a:ext uri="{FF2B5EF4-FFF2-40B4-BE49-F238E27FC236}">
                <a16:creationId xmlns:a16="http://schemas.microsoft.com/office/drawing/2014/main" id="{D7BC7D20-EF8A-E346-BD88-7E38EA69FE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48702" y="5054468"/>
            <a:ext cx="662572" cy="662572"/>
          </a:xfrm>
          <a:prstGeom prst="rect">
            <a:avLst/>
          </a:prstGeom>
        </p:spPr>
      </p:pic>
      <p:sp>
        <p:nvSpPr>
          <p:cNvPr id="9" name="Shape">
            <a:extLst>
              <a:ext uri="{FF2B5EF4-FFF2-40B4-BE49-F238E27FC236}">
                <a16:creationId xmlns:a16="http://schemas.microsoft.com/office/drawing/2014/main" id="{22A8F994-DF31-3B48-ABF2-B2EBADAB9820}"/>
              </a:ext>
            </a:extLst>
          </p:cNvPr>
          <p:cNvSpPr/>
          <p:nvPr/>
        </p:nvSpPr>
        <p:spPr>
          <a:xfrm>
            <a:off x="5652082" y="4842404"/>
            <a:ext cx="1839039" cy="1019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3" h="21600" extrusionOk="0">
                <a:moveTo>
                  <a:pt x="21493" y="12999"/>
                </a:moveTo>
                <a:lnTo>
                  <a:pt x="20746" y="7055"/>
                </a:lnTo>
                <a:cubicBezTo>
                  <a:pt x="20639" y="6089"/>
                  <a:pt x="20265" y="5315"/>
                  <a:pt x="19784" y="4881"/>
                </a:cubicBezTo>
                <a:lnTo>
                  <a:pt x="16767" y="2223"/>
                </a:lnTo>
                <a:cubicBezTo>
                  <a:pt x="16287" y="1788"/>
                  <a:pt x="15726" y="1788"/>
                  <a:pt x="15246" y="2223"/>
                </a:cubicBezTo>
                <a:lnTo>
                  <a:pt x="12843" y="4301"/>
                </a:lnTo>
                <a:lnTo>
                  <a:pt x="6248" y="4301"/>
                </a:lnTo>
                <a:lnTo>
                  <a:pt x="6248" y="0"/>
                </a:lnTo>
                <a:lnTo>
                  <a:pt x="0" y="6958"/>
                </a:lnTo>
                <a:lnTo>
                  <a:pt x="6248" y="13917"/>
                </a:lnTo>
                <a:lnTo>
                  <a:pt x="6248" y="9616"/>
                </a:lnTo>
                <a:lnTo>
                  <a:pt x="10947" y="9616"/>
                </a:lnTo>
                <a:lnTo>
                  <a:pt x="10520" y="12950"/>
                </a:lnTo>
                <a:cubicBezTo>
                  <a:pt x="10413" y="13917"/>
                  <a:pt x="10520" y="14883"/>
                  <a:pt x="10867" y="15656"/>
                </a:cubicBezTo>
                <a:lnTo>
                  <a:pt x="12949" y="20392"/>
                </a:lnTo>
                <a:cubicBezTo>
                  <a:pt x="13296" y="21165"/>
                  <a:pt x="13804" y="21600"/>
                  <a:pt x="14338" y="21600"/>
                </a:cubicBezTo>
                <a:lnTo>
                  <a:pt x="17702" y="21600"/>
                </a:lnTo>
                <a:cubicBezTo>
                  <a:pt x="18236" y="21600"/>
                  <a:pt x="18743" y="21165"/>
                  <a:pt x="19090" y="20392"/>
                </a:cubicBezTo>
                <a:lnTo>
                  <a:pt x="21173" y="15656"/>
                </a:lnTo>
                <a:cubicBezTo>
                  <a:pt x="21493" y="14932"/>
                  <a:pt x="21600" y="13917"/>
                  <a:pt x="21493" y="1299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7" name="Graphic 18" descr="Research with solid fill">
            <a:extLst>
              <a:ext uri="{FF2B5EF4-FFF2-40B4-BE49-F238E27FC236}">
                <a16:creationId xmlns:a16="http://schemas.microsoft.com/office/drawing/2014/main" id="{3BB59FAD-AF78-8048-8DA9-E2D6C54321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86703" y="5064366"/>
            <a:ext cx="662572" cy="662572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386E342F-B5F9-DC41-8C46-54425BE7FEB6}"/>
              </a:ext>
            </a:extLst>
          </p:cNvPr>
          <p:cNvSpPr/>
          <p:nvPr/>
        </p:nvSpPr>
        <p:spPr>
          <a:xfrm>
            <a:off x="7095136" y="3525197"/>
            <a:ext cx="1503514" cy="13881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520" extrusionOk="0">
                <a:moveTo>
                  <a:pt x="21469" y="8122"/>
                </a:moveTo>
                <a:lnTo>
                  <a:pt x="20556" y="3773"/>
                </a:lnTo>
                <a:cubicBezTo>
                  <a:pt x="20425" y="3066"/>
                  <a:pt x="19969" y="2501"/>
                  <a:pt x="19381" y="2183"/>
                </a:cubicBezTo>
                <a:lnTo>
                  <a:pt x="15694" y="238"/>
                </a:lnTo>
                <a:cubicBezTo>
                  <a:pt x="15107" y="-80"/>
                  <a:pt x="14422" y="-80"/>
                  <a:pt x="13834" y="238"/>
                </a:cubicBezTo>
                <a:lnTo>
                  <a:pt x="10147" y="2183"/>
                </a:lnTo>
                <a:cubicBezTo>
                  <a:pt x="9560" y="2501"/>
                  <a:pt x="9136" y="3066"/>
                  <a:pt x="8973" y="3773"/>
                </a:cubicBezTo>
                <a:lnTo>
                  <a:pt x="8255" y="7167"/>
                </a:lnTo>
                <a:lnTo>
                  <a:pt x="3361" y="13813"/>
                </a:lnTo>
                <a:lnTo>
                  <a:pt x="1109" y="11869"/>
                </a:lnTo>
                <a:lnTo>
                  <a:pt x="0" y="21520"/>
                </a:lnTo>
                <a:lnTo>
                  <a:pt x="8418" y="18232"/>
                </a:lnTo>
                <a:lnTo>
                  <a:pt x="6102" y="16253"/>
                </a:lnTo>
                <a:lnTo>
                  <a:pt x="9528" y="11586"/>
                </a:lnTo>
                <a:lnTo>
                  <a:pt x="10996" y="13566"/>
                </a:lnTo>
                <a:cubicBezTo>
                  <a:pt x="11420" y="14131"/>
                  <a:pt x="12040" y="14450"/>
                  <a:pt x="12692" y="14450"/>
                </a:cubicBezTo>
                <a:lnTo>
                  <a:pt x="16804" y="14450"/>
                </a:lnTo>
                <a:cubicBezTo>
                  <a:pt x="17456" y="14450"/>
                  <a:pt x="18076" y="14131"/>
                  <a:pt x="18500" y="13566"/>
                </a:cubicBezTo>
                <a:lnTo>
                  <a:pt x="21045" y="10101"/>
                </a:lnTo>
                <a:cubicBezTo>
                  <a:pt x="21437" y="9571"/>
                  <a:pt x="21600" y="8829"/>
                  <a:pt x="21469" y="81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5" name="Graphic 16" descr="Hourglass 30% with solid fill">
            <a:extLst>
              <a:ext uri="{FF2B5EF4-FFF2-40B4-BE49-F238E27FC236}">
                <a16:creationId xmlns:a16="http://schemas.microsoft.com/office/drawing/2014/main" id="{39CE85C9-6A48-FC4D-AD32-23001CA7AFF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4232" y="3659950"/>
            <a:ext cx="662572" cy="662572"/>
          </a:xfrm>
          <a:prstGeom prst="rect">
            <a:avLst/>
          </a:prstGeom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6CFF8091-6DC4-DF4F-AB62-CB553F77862D}"/>
              </a:ext>
            </a:extLst>
          </p:cNvPr>
          <p:cNvSpPr/>
          <p:nvPr/>
        </p:nvSpPr>
        <p:spPr>
          <a:xfrm>
            <a:off x="3599836" y="2736935"/>
            <a:ext cx="1223333" cy="17238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600" extrusionOk="0">
                <a:moveTo>
                  <a:pt x="21499" y="7429"/>
                </a:moveTo>
                <a:lnTo>
                  <a:pt x="17972" y="0"/>
                </a:lnTo>
                <a:lnTo>
                  <a:pt x="10278" y="5600"/>
                </a:lnTo>
                <a:lnTo>
                  <a:pt x="13685" y="6143"/>
                </a:lnTo>
                <a:lnTo>
                  <a:pt x="12122" y="11029"/>
                </a:lnTo>
                <a:lnTo>
                  <a:pt x="9437" y="10114"/>
                </a:lnTo>
                <a:cubicBezTo>
                  <a:pt x="8715" y="9857"/>
                  <a:pt x="7874" y="9857"/>
                  <a:pt x="7152" y="10114"/>
                </a:cubicBezTo>
                <a:lnTo>
                  <a:pt x="2624" y="11686"/>
                </a:lnTo>
                <a:cubicBezTo>
                  <a:pt x="1903" y="11943"/>
                  <a:pt x="1382" y="12400"/>
                  <a:pt x="1181" y="12971"/>
                </a:cubicBezTo>
                <a:lnTo>
                  <a:pt x="59" y="16486"/>
                </a:lnTo>
                <a:cubicBezTo>
                  <a:pt x="-101" y="17057"/>
                  <a:pt x="59" y="17629"/>
                  <a:pt x="580" y="18086"/>
                </a:cubicBezTo>
                <a:lnTo>
                  <a:pt x="3706" y="20886"/>
                </a:lnTo>
                <a:cubicBezTo>
                  <a:pt x="4227" y="21343"/>
                  <a:pt x="4988" y="21600"/>
                  <a:pt x="5790" y="21600"/>
                </a:cubicBezTo>
                <a:lnTo>
                  <a:pt x="10839" y="21600"/>
                </a:lnTo>
                <a:cubicBezTo>
                  <a:pt x="11641" y="21600"/>
                  <a:pt x="12402" y="21343"/>
                  <a:pt x="12923" y="20886"/>
                </a:cubicBezTo>
                <a:lnTo>
                  <a:pt x="16049" y="18086"/>
                </a:lnTo>
                <a:cubicBezTo>
                  <a:pt x="16570" y="17629"/>
                  <a:pt x="16730" y="17057"/>
                  <a:pt x="16570" y="16486"/>
                </a:cubicBezTo>
                <a:lnTo>
                  <a:pt x="15728" y="13886"/>
                </a:lnTo>
                <a:lnTo>
                  <a:pt x="17972" y="6886"/>
                </a:lnTo>
                <a:lnTo>
                  <a:pt x="21499" y="7429"/>
                </a:lnTo>
                <a:close/>
              </a:path>
            </a:pathLst>
          </a:custGeom>
          <a:solidFill>
            <a:srgbClr val="9A57CD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4" descr="Database with solid fill">
            <a:extLst>
              <a:ext uri="{FF2B5EF4-FFF2-40B4-BE49-F238E27FC236}">
                <a16:creationId xmlns:a16="http://schemas.microsoft.com/office/drawing/2014/main" id="{36B359D7-2159-FF43-B7C9-84DD4FAE6C4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41681" y="3663500"/>
            <a:ext cx="662572" cy="662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A068E4DE-E357-9545-BF54-623CD06C4D9E}"/>
              </a:ext>
            </a:extLst>
          </p:cNvPr>
          <p:cNvSpPr/>
          <p:nvPr/>
        </p:nvSpPr>
        <p:spPr>
          <a:xfrm>
            <a:off x="5629277" y="1003929"/>
            <a:ext cx="1579056" cy="1340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2" h="21518" extrusionOk="0">
                <a:moveTo>
                  <a:pt x="21522" y="20530"/>
                </a:moveTo>
                <a:lnTo>
                  <a:pt x="16891" y="12073"/>
                </a:lnTo>
                <a:lnTo>
                  <a:pt x="15741" y="14892"/>
                </a:lnTo>
                <a:lnTo>
                  <a:pt x="11173" y="12292"/>
                </a:lnTo>
                <a:lnTo>
                  <a:pt x="12416" y="10462"/>
                </a:lnTo>
                <a:cubicBezTo>
                  <a:pt x="12820" y="9876"/>
                  <a:pt x="12944" y="9144"/>
                  <a:pt x="12820" y="8412"/>
                </a:cubicBezTo>
                <a:lnTo>
                  <a:pt x="11950" y="3909"/>
                </a:lnTo>
                <a:cubicBezTo>
                  <a:pt x="11825" y="3176"/>
                  <a:pt x="11390" y="2591"/>
                  <a:pt x="10831" y="2261"/>
                </a:cubicBezTo>
                <a:lnTo>
                  <a:pt x="7319" y="247"/>
                </a:lnTo>
                <a:cubicBezTo>
                  <a:pt x="6759" y="-82"/>
                  <a:pt x="6107" y="-82"/>
                  <a:pt x="5547" y="247"/>
                </a:cubicBezTo>
                <a:lnTo>
                  <a:pt x="2035" y="2261"/>
                </a:lnTo>
                <a:cubicBezTo>
                  <a:pt x="1476" y="2591"/>
                  <a:pt x="1072" y="3176"/>
                  <a:pt x="917" y="3909"/>
                </a:cubicBezTo>
                <a:lnTo>
                  <a:pt x="46" y="8412"/>
                </a:lnTo>
                <a:cubicBezTo>
                  <a:pt x="-78" y="9144"/>
                  <a:pt x="46" y="9876"/>
                  <a:pt x="450" y="10462"/>
                </a:cubicBezTo>
                <a:lnTo>
                  <a:pt x="2875" y="14050"/>
                </a:lnTo>
                <a:cubicBezTo>
                  <a:pt x="3279" y="14635"/>
                  <a:pt x="3869" y="14965"/>
                  <a:pt x="4491" y="14965"/>
                </a:cubicBezTo>
                <a:lnTo>
                  <a:pt x="8127" y="14965"/>
                </a:lnTo>
                <a:lnTo>
                  <a:pt x="14281" y="18443"/>
                </a:lnTo>
                <a:lnTo>
                  <a:pt x="13037" y="21518"/>
                </a:lnTo>
                <a:lnTo>
                  <a:pt x="21522" y="2053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1" descr="Bar graph with upward trend with solid fill">
            <a:extLst>
              <a:ext uri="{FF2B5EF4-FFF2-40B4-BE49-F238E27FC236}">
                <a16:creationId xmlns:a16="http://schemas.microsoft.com/office/drawing/2014/main" id="{8416EEFE-5269-CE48-889D-828452F2D95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71122" y="1138682"/>
            <a:ext cx="662572" cy="662572"/>
          </a:xfrm>
          <a:prstGeom prst="rect">
            <a:avLst/>
          </a:prstGeom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F68F947A-E59D-3C4C-BF77-380DED2CC198}"/>
              </a:ext>
            </a:extLst>
          </p:cNvPr>
          <p:cNvSpPr/>
          <p:nvPr/>
        </p:nvSpPr>
        <p:spPr>
          <a:xfrm>
            <a:off x="7248270" y="1779221"/>
            <a:ext cx="943964" cy="18578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1" h="21541" extrusionOk="0">
                <a:moveTo>
                  <a:pt x="16573" y="10146"/>
                </a:moveTo>
                <a:lnTo>
                  <a:pt x="20594" y="7555"/>
                </a:lnTo>
                <a:cubicBezTo>
                  <a:pt x="21264" y="7132"/>
                  <a:pt x="21470" y="6603"/>
                  <a:pt x="21264" y="6075"/>
                </a:cubicBezTo>
                <a:lnTo>
                  <a:pt x="19820" y="2823"/>
                </a:lnTo>
                <a:cubicBezTo>
                  <a:pt x="19614" y="2294"/>
                  <a:pt x="18892" y="1871"/>
                  <a:pt x="17965" y="1633"/>
                </a:cubicBezTo>
                <a:lnTo>
                  <a:pt x="12139" y="179"/>
                </a:lnTo>
                <a:cubicBezTo>
                  <a:pt x="11211" y="-59"/>
                  <a:pt x="10129" y="-59"/>
                  <a:pt x="9201" y="179"/>
                </a:cubicBezTo>
                <a:lnTo>
                  <a:pt x="3375" y="1633"/>
                </a:lnTo>
                <a:cubicBezTo>
                  <a:pt x="2448" y="1871"/>
                  <a:pt x="1777" y="2294"/>
                  <a:pt x="1520" y="2823"/>
                </a:cubicBezTo>
                <a:lnTo>
                  <a:pt x="76" y="6075"/>
                </a:lnTo>
                <a:cubicBezTo>
                  <a:pt x="-130" y="6603"/>
                  <a:pt x="76" y="7132"/>
                  <a:pt x="746" y="7555"/>
                </a:cubicBezTo>
                <a:lnTo>
                  <a:pt x="4046" y="9697"/>
                </a:lnTo>
                <a:lnTo>
                  <a:pt x="6778" y="15830"/>
                </a:lnTo>
                <a:lnTo>
                  <a:pt x="2241" y="16359"/>
                </a:lnTo>
                <a:lnTo>
                  <a:pt x="12139" y="21541"/>
                </a:lnTo>
                <a:lnTo>
                  <a:pt x="16676" y="14667"/>
                </a:lnTo>
                <a:lnTo>
                  <a:pt x="12242" y="15196"/>
                </a:lnTo>
                <a:lnTo>
                  <a:pt x="10283" y="10807"/>
                </a:lnTo>
                <a:lnTo>
                  <a:pt x="13892" y="10807"/>
                </a:lnTo>
                <a:cubicBezTo>
                  <a:pt x="14923" y="10807"/>
                  <a:pt x="15902" y="10569"/>
                  <a:pt x="16573" y="1014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6" name="Graphic 17" descr="Lightbulb with solid fill">
            <a:extLst>
              <a:ext uri="{FF2B5EF4-FFF2-40B4-BE49-F238E27FC236}">
                <a16:creationId xmlns:a16="http://schemas.microsoft.com/office/drawing/2014/main" id="{B55BFEE2-9FE1-BB4D-BFC6-198E140C7E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90115" y="1913974"/>
            <a:ext cx="662572" cy="6625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D17DF0BF-6DD8-5C41-949A-C32004F7D4D1}"/>
              </a:ext>
            </a:extLst>
          </p:cNvPr>
          <p:cNvSpPr/>
          <p:nvPr/>
        </p:nvSpPr>
        <p:spPr>
          <a:xfrm>
            <a:off x="4010285" y="1779223"/>
            <a:ext cx="1797962" cy="9320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482" extrusionOk="0">
                <a:moveTo>
                  <a:pt x="14022" y="1196"/>
                </a:moveTo>
                <a:lnTo>
                  <a:pt x="15059" y="5348"/>
                </a:lnTo>
                <a:lnTo>
                  <a:pt x="10908" y="9184"/>
                </a:lnTo>
                <a:lnTo>
                  <a:pt x="10499" y="5610"/>
                </a:lnTo>
                <a:cubicBezTo>
                  <a:pt x="10390" y="4559"/>
                  <a:pt x="10007" y="3719"/>
                  <a:pt x="9516" y="3246"/>
                </a:cubicBezTo>
                <a:lnTo>
                  <a:pt x="6430" y="355"/>
                </a:lnTo>
                <a:cubicBezTo>
                  <a:pt x="5939" y="-118"/>
                  <a:pt x="5365" y="-118"/>
                  <a:pt x="4874" y="355"/>
                </a:cubicBezTo>
                <a:lnTo>
                  <a:pt x="1788" y="3246"/>
                </a:lnTo>
                <a:cubicBezTo>
                  <a:pt x="1296" y="3719"/>
                  <a:pt x="941" y="4559"/>
                  <a:pt x="805" y="5610"/>
                </a:cubicBezTo>
                <a:lnTo>
                  <a:pt x="40" y="12075"/>
                </a:lnTo>
                <a:cubicBezTo>
                  <a:pt x="-69" y="13126"/>
                  <a:pt x="40" y="14177"/>
                  <a:pt x="395" y="15018"/>
                </a:cubicBezTo>
                <a:lnTo>
                  <a:pt x="2525" y="20168"/>
                </a:lnTo>
                <a:cubicBezTo>
                  <a:pt x="2880" y="21009"/>
                  <a:pt x="3399" y="21482"/>
                  <a:pt x="3945" y="21482"/>
                </a:cubicBezTo>
                <a:lnTo>
                  <a:pt x="7359" y="21482"/>
                </a:lnTo>
                <a:cubicBezTo>
                  <a:pt x="7905" y="21482"/>
                  <a:pt x="8424" y="21009"/>
                  <a:pt x="8779" y="20168"/>
                </a:cubicBezTo>
                <a:lnTo>
                  <a:pt x="10553" y="15911"/>
                </a:lnTo>
                <a:lnTo>
                  <a:pt x="16397" y="10498"/>
                </a:lnTo>
                <a:lnTo>
                  <a:pt x="17462" y="14808"/>
                </a:lnTo>
                <a:lnTo>
                  <a:pt x="21531" y="2667"/>
                </a:lnTo>
                <a:lnTo>
                  <a:pt x="14022" y="1196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4" name="Graphic 15" descr="Gears with solid fill">
            <a:extLst>
              <a:ext uri="{FF2B5EF4-FFF2-40B4-BE49-F238E27FC236}">
                <a16:creationId xmlns:a16="http://schemas.microsoft.com/office/drawing/2014/main" id="{6E460A92-4E16-3D4D-ACA0-3686D742D7D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52130" y="1913962"/>
            <a:ext cx="662572" cy="6625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6A5214B4-5A2A-4372-B378-4E4FDCFD8B43}"/>
              </a:ext>
            </a:extLst>
          </p:cNvPr>
          <p:cNvGrpSpPr/>
          <p:nvPr/>
        </p:nvGrpSpPr>
        <p:grpSpPr>
          <a:xfrm>
            <a:off x="8927481" y="2501990"/>
            <a:ext cx="2926080" cy="920821"/>
            <a:chOff x="8921977" y="1466725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3FEBB81-7540-4E32-B50B-6FAD364D965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1732D58-B950-4A4D-BCB5-D597971EF7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AB096F-1691-41F4-A478-00B28D22F456}"/>
              </a:ext>
            </a:extLst>
          </p:cNvPr>
          <p:cNvGrpSpPr/>
          <p:nvPr/>
        </p:nvGrpSpPr>
        <p:grpSpPr>
          <a:xfrm>
            <a:off x="8927481" y="5021670"/>
            <a:ext cx="2926080" cy="920821"/>
            <a:chOff x="8921977" y="4073386"/>
            <a:chExt cx="2926080" cy="9208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92AF6BC-C593-4ECE-A66A-ADD6801F97A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F429CE5-FA0D-49BA-9316-62228B9FC3C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1270333-C45D-43A6-8375-C1A6C6B6DB02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5E2545F-DDE4-425F-9A90-B569E35C484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9A57CD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F75A90-64D8-4F31-A30D-8F63C99EE41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B744033-332E-474F-B0CC-4271E64D832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ED0CAB3-A092-4473-A94A-872982ADA28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006025B-8E7E-427E-A53C-DD2F8A8AF4F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18946ED-D553-444B-8D16-AC4F9D7347DB}"/>
              </a:ext>
            </a:extLst>
          </p:cNvPr>
          <p:cNvGrpSpPr/>
          <p:nvPr/>
        </p:nvGrpSpPr>
        <p:grpSpPr>
          <a:xfrm>
            <a:off x="8927481" y="1242150"/>
            <a:ext cx="2926080" cy="920821"/>
            <a:chOff x="8921977" y="1466725"/>
            <a:chExt cx="2926080" cy="9208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D95A798-24E3-4291-95E8-C8B960149BF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EC3DAE8-9C1F-4341-9417-9830DE8058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6ABEB0-DC4D-4C69-A2CD-5BC8E940E300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59F2CBA-B4DC-4A68-B1A3-C571F85100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FEAD202-3033-4B96-AB42-00C6C11FEB3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62D756CB-DA49-425F-BF72-5E728278D989}"/>
              </a:ext>
            </a:extLst>
          </p:cNvPr>
          <p:cNvGrpSpPr/>
          <p:nvPr/>
        </p:nvGrpSpPr>
        <p:grpSpPr>
          <a:xfrm>
            <a:off x="8927481" y="3761830"/>
            <a:ext cx="2926080" cy="920821"/>
            <a:chOff x="8921977" y="4073386"/>
            <a:chExt cx="2926080" cy="920821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9C3CADE-6066-489D-A2FA-36E4FB5F016A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809BF4F-9388-4F92-B283-DE3739DBF6D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522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8583</TotalTime>
  <Words>553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Heptagon Arrow Cycle – Slide Template</vt:lpstr>
      <vt:lpstr>Heptagon Arrow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Heptagon Arrow Cycle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2022-04-01T18:55:47Z</dcterms:modified>
  <cp:category>Charts &amp; Diagrams</cp:category>
</cp:coreProperties>
</file>