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6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Twine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7AA7FD8-2FA6-0F42-803B-4A58B33598AD}"/>
              </a:ext>
            </a:extLst>
          </p:cNvPr>
          <p:cNvSpPr/>
          <p:nvPr/>
        </p:nvSpPr>
        <p:spPr>
          <a:xfrm>
            <a:off x="5178175" y="3715552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5CEA55-2600-A748-9E46-7024E810F2B7}"/>
              </a:ext>
            </a:extLst>
          </p:cNvPr>
          <p:cNvSpPr/>
          <p:nvPr/>
        </p:nvSpPr>
        <p:spPr>
          <a:xfrm>
            <a:off x="5178175" y="4888574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01</a:t>
            </a:r>
            <a:endParaRPr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0ED294-A039-1F40-9D12-29967F57FC4F}"/>
              </a:ext>
            </a:extLst>
          </p:cNvPr>
          <p:cNvSpPr/>
          <p:nvPr/>
        </p:nvSpPr>
        <p:spPr>
          <a:xfrm>
            <a:off x="4005153" y="4888574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47B492D-1FE8-ED49-B046-046D1A836C2B}"/>
              </a:ext>
            </a:extLst>
          </p:cNvPr>
          <p:cNvSpPr/>
          <p:nvPr/>
        </p:nvSpPr>
        <p:spPr>
          <a:xfrm>
            <a:off x="6348750" y="2542530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30015B3-7FFE-5348-B1C8-21228E00FA10}"/>
              </a:ext>
            </a:extLst>
          </p:cNvPr>
          <p:cNvSpPr/>
          <p:nvPr/>
        </p:nvSpPr>
        <p:spPr>
          <a:xfrm>
            <a:off x="6350404" y="3715552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02</a:t>
            </a:r>
            <a:endParaRPr b="1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F0FBC-F3B1-AD41-8A99-3F7A1493FB54}"/>
              </a:ext>
            </a:extLst>
          </p:cNvPr>
          <p:cNvSpPr/>
          <p:nvPr/>
        </p:nvSpPr>
        <p:spPr>
          <a:xfrm>
            <a:off x="7516745" y="1369508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85E1C3E-8F5A-2C4B-A0A6-788E7E3141D8}"/>
              </a:ext>
            </a:extLst>
          </p:cNvPr>
          <p:cNvSpPr/>
          <p:nvPr/>
        </p:nvSpPr>
        <p:spPr>
          <a:xfrm>
            <a:off x="7516745" y="2542530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03</a:t>
            </a:r>
            <a:endParaRPr b="1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7A41451-6C47-8941-9BAF-F37030003E77}"/>
              </a:ext>
            </a:extLst>
          </p:cNvPr>
          <p:cNvSpPr/>
          <p:nvPr/>
        </p:nvSpPr>
        <p:spPr>
          <a:xfrm>
            <a:off x="8689767" y="1369508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04</a:t>
            </a:r>
            <a:endParaRPr b="1" dirty="0"/>
          </a:p>
        </p:txBody>
      </p:sp>
      <p:pic>
        <p:nvPicPr>
          <p:cNvPr id="15" name="Graphic 36" descr="Bar graph with downward trend with solid fill">
            <a:extLst>
              <a:ext uri="{FF2B5EF4-FFF2-40B4-BE49-F238E27FC236}">
                <a16:creationId xmlns:a16="http://schemas.microsoft.com/office/drawing/2014/main" id="{7299F48F-EF24-1642-BFD6-E9313B011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4374" y="2934029"/>
            <a:ext cx="544615" cy="544615"/>
          </a:xfrm>
          <a:prstGeom prst="rect">
            <a:avLst/>
          </a:prstGeom>
        </p:spPr>
      </p:pic>
      <p:pic>
        <p:nvPicPr>
          <p:cNvPr id="16" name="Graphic 37" descr="Board Of Directors with solid fill">
            <a:extLst>
              <a:ext uri="{FF2B5EF4-FFF2-40B4-BE49-F238E27FC236}">
                <a16:creationId xmlns:a16="http://schemas.microsoft.com/office/drawing/2014/main" id="{2DF614A9-FA5C-BB4D-8030-0848DC97CD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9674" y="4107989"/>
            <a:ext cx="544615" cy="544615"/>
          </a:xfrm>
          <a:prstGeom prst="rect">
            <a:avLst/>
          </a:prstGeom>
        </p:spPr>
      </p:pic>
      <p:pic>
        <p:nvPicPr>
          <p:cNvPr id="17" name="Graphic 38" descr="Briefcase with solid fill">
            <a:extLst>
              <a:ext uri="{FF2B5EF4-FFF2-40B4-BE49-F238E27FC236}">
                <a16:creationId xmlns:a16="http://schemas.microsoft.com/office/drawing/2014/main" id="{0A84D0F4-D3F4-7B49-BEA6-CCFB4F1E94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6652" y="5280073"/>
            <a:ext cx="544615" cy="544615"/>
          </a:xfrm>
          <a:prstGeom prst="rect">
            <a:avLst/>
          </a:prstGeom>
        </p:spPr>
      </p:pic>
      <p:pic>
        <p:nvPicPr>
          <p:cNvPr id="18" name="Graphic 39" descr="Customer review with solid fill">
            <a:extLst>
              <a:ext uri="{FF2B5EF4-FFF2-40B4-BE49-F238E27FC236}">
                <a16:creationId xmlns:a16="http://schemas.microsoft.com/office/drawing/2014/main" id="{D06857CF-6E6E-794E-96E6-1069B12E9A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08244" y="1761007"/>
            <a:ext cx="544615" cy="54461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6D7D6-2B59-4D7E-AA64-420390B22F8B}"/>
              </a:ext>
            </a:extLst>
          </p:cNvPr>
          <p:cNvGrpSpPr/>
          <p:nvPr/>
        </p:nvGrpSpPr>
        <p:grpSpPr>
          <a:xfrm>
            <a:off x="576154" y="4903867"/>
            <a:ext cx="2926080" cy="920821"/>
            <a:chOff x="332936" y="4652338"/>
            <a:chExt cx="2926080" cy="9208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2731F2-FB3A-4C17-9186-DBC1EC6AF1D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669D46-9AC9-4F28-9111-87656462772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B8E050-BABD-40F7-BE78-3617273CD468}"/>
              </a:ext>
            </a:extLst>
          </p:cNvPr>
          <p:cNvGrpSpPr/>
          <p:nvPr/>
        </p:nvGrpSpPr>
        <p:grpSpPr>
          <a:xfrm>
            <a:off x="1749176" y="3730845"/>
            <a:ext cx="2926080" cy="920821"/>
            <a:chOff x="332936" y="4652338"/>
            <a:chExt cx="2926080" cy="9208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6DD061-44CB-48DE-B966-A4CC6E66C24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CC20C94-B36B-4BA2-9743-B8D8C687312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8CF11ED-137F-403A-BBF1-3F7DF0FB2CC0}"/>
              </a:ext>
            </a:extLst>
          </p:cNvPr>
          <p:cNvGrpSpPr/>
          <p:nvPr/>
        </p:nvGrpSpPr>
        <p:grpSpPr>
          <a:xfrm>
            <a:off x="2919751" y="2553324"/>
            <a:ext cx="2926080" cy="920821"/>
            <a:chOff x="332936" y="4652338"/>
            <a:chExt cx="2926080" cy="92082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E11515-5200-4FAA-B7EE-DFD22C610E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69FDFE-CF68-469D-B1AC-6E0D8B0886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C4AC07-4E41-4CA9-BC43-A29D3CA82670}"/>
              </a:ext>
            </a:extLst>
          </p:cNvPr>
          <p:cNvGrpSpPr/>
          <p:nvPr/>
        </p:nvGrpSpPr>
        <p:grpSpPr>
          <a:xfrm>
            <a:off x="4087746" y="1384801"/>
            <a:ext cx="2926080" cy="920821"/>
            <a:chOff x="332936" y="4652338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B03CFA-9880-4E56-B739-DFB692B46F6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027F848-CB88-469E-805E-3C92ECC274C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409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Twine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7AA7FD8-2FA6-0F42-803B-4A58B33598AD}"/>
              </a:ext>
            </a:extLst>
          </p:cNvPr>
          <p:cNvSpPr/>
          <p:nvPr/>
        </p:nvSpPr>
        <p:spPr>
          <a:xfrm>
            <a:off x="5178175" y="3715552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5CEA55-2600-A748-9E46-7024E810F2B7}"/>
              </a:ext>
            </a:extLst>
          </p:cNvPr>
          <p:cNvSpPr/>
          <p:nvPr/>
        </p:nvSpPr>
        <p:spPr>
          <a:xfrm>
            <a:off x="5178175" y="4888574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01</a:t>
            </a:r>
            <a:endParaRPr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0ED294-A039-1F40-9D12-29967F57FC4F}"/>
              </a:ext>
            </a:extLst>
          </p:cNvPr>
          <p:cNvSpPr/>
          <p:nvPr/>
        </p:nvSpPr>
        <p:spPr>
          <a:xfrm>
            <a:off x="4005153" y="4888574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47B492D-1FE8-ED49-B046-046D1A836C2B}"/>
              </a:ext>
            </a:extLst>
          </p:cNvPr>
          <p:cNvSpPr/>
          <p:nvPr/>
        </p:nvSpPr>
        <p:spPr>
          <a:xfrm>
            <a:off x="6348750" y="2542530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30015B3-7FFE-5348-B1C8-21228E00FA10}"/>
              </a:ext>
            </a:extLst>
          </p:cNvPr>
          <p:cNvSpPr/>
          <p:nvPr/>
        </p:nvSpPr>
        <p:spPr>
          <a:xfrm>
            <a:off x="6350404" y="3715552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02</a:t>
            </a:r>
            <a:endParaRPr b="1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F0FBC-F3B1-AD41-8A99-3F7A1493FB54}"/>
              </a:ext>
            </a:extLst>
          </p:cNvPr>
          <p:cNvSpPr/>
          <p:nvPr/>
        </p:nvSpPr>
        <p:spPr>
          <a:xfrm>
            <a:off x="7516745" y="1369508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85E1C3E-8F5A-2C4B-A0A6-788E7E3141D8}"/>
              </a:ext>
            </a:extLst>
          </p:cNvPr>
          <p:cNvSpPr/>
          <p:nvPr/>
        </p:nvSpPr>
        <p:spPr>
          <a:xfrm>
            <a:off x="7516745" y="2542530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03</a:t>
            </a:r>
            <a:endParaRPr b="1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7A41451-6C47-8941-9BAF-F37030003E77}"/>
              </a:ext>
            </a:extLst>
          </p:cNvPr>
          <p:cNvSpPr/>
          <p:nvPr/>
        </p:nvSpPr>
        <p:spPr>
          <a:xfrm>
            <a:off x="8689767" y="1369508"/>
            <a:ext cx="1097280" cy="109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74320" tIns="228600" rIns="38100" bIns="381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/>
              <a:t>04</a:t>
            </a:r>
            <a:endParaRPr b="1" dirty="0"/>
          </a:p>
        </p:txBody>
      </p:sp>
      <p:pic>
        <p:nvPicPr>
          <p:cNvPr id="15" name="Graphic 36" descr="Bar graph with downward trend with solid fill">
            <a:extLst>
              <a:ext uri="{FF2B5EF4-FFF2-40B4-BE49-F238E27FC236}">
                <a16:creationId xmlns:a16="http://schemas.microsoft.com/office/drawing/2014/main" id="{7299F48F-EF24-1642-BFD6-E9313B011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4374" y="2934029"/>
            <a:ext cx="544615" cy="544615"/>
          </a:xfrm>
          <a:prstGeom prst="rect">
            <a:avLst/>
          </a:prstGeom>
        </p:spPr>
      </p:pic>
      <p:pic>
        <p:nvPicPr>
          <p:cNvPr id="16" name="Graphic 37" descr="Board Of Directors with solid fill">
            <a:extLst>
              <a:ext uri="{FF2B5EF4-FFF2-40B4-BE49-F238E27FC236}">
                <a16:creationId xmlns:a16="http://schemas.microsoft.com/office/drawing/2014/main" id="{2DF614A9-FA5C-BB4D-8030-0848DC97CD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9674" y="4107989"/>
            <a:ext cx="544615" cy="544615"/>
          </a:xfrm>
          <a:prstGeom prst="rect">
            <a:avLst/>
          </a:prstGeom>
        </p:spPr>
      </p:pic>
      <p:pic>
        <p:nvPicPr>
          <p:cNvPr id="17" name="Graphic 38" descr="Briefcase with solid fill">
            <a:extLst>
              <a:ext uri="{FF2B5EF4-FFF2-40B4-BE49-F238E27FC236}">
                <a16:creationId xmlns:a16="http://schemas.microsoft.com/office/drawing/2014/main" id="{0A84D0F4-D3F4-7B49-BEA6-CCFB4F1E94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6652" y="5280073"/>
            <a:ext cx="544615" cy="544615"/>
          </a:xfrm>
          <a:prstGeom prst="rect">
            <a:avLst/>
          </a:prstGeom>
        </p:spPr>
      </p:pic>
      <p:pic>
        <p:nvPicPr>
          <p:cNvPr id="18" name="Graphic 39" descr="Customer review with solid fill">
            <a:extLst>
              <a:ext uri="{FF2B5EF4-FFF2-40B4-BE49-F238E27FC236}">
                <a16:creationId xmlns:a16="http://schemas.microsoft.com/office/drawing/2014/main" id="{D06857CF-6E6E-794E-96E6-1069B12E9A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08244" y="1761007"/>
            <a:ext cx="544615" cy="54461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6D7D6-2B59-4D7E-AA64-420390B22F8B}"/>
              </a:ext>
            </a:extLst>
          </p:cNvPr>
          <p:cNvGrpSpPr/>
          <p:nvPr/>
        </p:nvGrpSpPr>
        <p:grpSpPr>
          <a:xfrm>
            <a:off x="576154" y="4903867"/>
            <a:ext cx="2926080" cy="920821"/>
            <a:chOff x="332936" y="4652338"/>
            <a:chExt cx="2926080" cy="9208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2731F2-FB3A-4C17-9186-DBC1EC6AF1D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669D46-9AC9-4F28-9111-87656462772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B8E050-BABD-40F7-BE78-3617273CD468}"/>
              </a:ext>
            </a:extLst>
          </p:cNvPr>
          <p:cNvGrpSpPr/>
          <p:nvPr/>
        </p:nvGrpSpPr>
        <p:grpSpPr>
          <a:xfrm>
            <a:off x="1749176" y="3730845"/>
            <a:ext cx="2926080" cy="920821"/>
            <a:chOff x="332936" y="4652338"/>
            <a:chExt cx="2926080" cy="9208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6DD061-44CB-48DE-B966-A4CC6E66C24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CC20C94-B36B-4BA2-9743-B8D8C687312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8CF11ED-137F-403A-BBF1-3F7DF0FB2CC0}"/>
              </a:ext>
            </a:extLst>
          </p:cNvPr>
          <p:cNvGrpSpPr/>
          <p:nvPr/>
        </p:nvGrpSpPr>
        <p:grpSpPr>
          <a:xfrm>
            <a:off x="2919751" y="2553324"/>
            <a:ext cx="2926080" cy="920821"/>
            <a:chOff x="332936" y="4652338"/>
            <a:chExt cx="2926080" cy="92082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E11515-5200-4FAA-B7EE-DFD22C610E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69FDFE-CF68-469D-B1AC-6E0D8B0886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C4AC07-4E41-4CA9-BC43-A29D3CA82670}"/>
              </a:ext>
            </a:extLst>
          </p:cNvPr>
          <p:cNvGrpSpPr/>
          <p:nvPr/>
        </p:nvGrpSpPr>
        <p:grpSpPr>
          <a:xfrm>
            <a:off x="4087746" y="1384801"/>
            <a:ext cx="2926080" cy="920821"/>
            <a:chOff x="332936" y="4652338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B03CFA-9880-4E56-B739-DFB692B46F6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027F848-CB88-469E-805E-3C92ECC274C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99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249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Twine Process – Slide Template</vt:lpstr>
      <vt:lpstr>Increasing Twine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Twine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2022-04-27T03:30:30Z</dcterms:modified>
  <cp:category>Charts &amp; Diagrams</cp:category>
</cp:coreProperties>
</file>