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99" d="100"/>
          <a:sy n="99" d="100"/>
        </p:scale>
        <p:origin x="96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2/21/2019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5930DF0-104B-4293-A7F6-66AEFF3E6AF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9FDF5E90-AE29-4303-979F-161F791D98BB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C25032D-D31A-446E-BBAA-A896C50E8C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9C65CE8-4186-4EF3-A508-A12E5E68646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0A32BB05-B08C-4D73-BFF9-25A2D9328D4D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BC568985-A849-45B0-B77A-2F6998D822D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271217" y="6121399"/>
            <a:ext cx="3649589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</a:t>
            </a:r>
            <a:r>
              <a:rPr lang="en-US" sz="1800" baseline="0">
                <a:solidFill>
                  <a:srgbClr val="A5CD00"/>
                </a:solidFill>
              </a:rPr>
              <a:t>PowerPoint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2/21/2019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Oval 33">
            <a:extLst>
              <a:ext uri="{FF2B5EF4-FFF2-40B4-BE49-F238E27FC236}">
                <a16:creationId xmlns:a16="http://schemas.microsoft.com/office/drawing/2014/main" id="{BB515FC6-6FB4-45EB-9BE6-2F0C9A3B18E6}"/>
              </a:ext>
            </a:extLst>
          </p:cNvPr>
          <p:cNvSpPr/>
          <p:nvPr/>
        </p:nvSpPr>
        <p:spPr>
          <a:xfrm>
            <a:off x="3218911" y="5189131"/>
            <a:ext cx="5680364" cy="979055"/>
          </a:xfrm>
          <a:prstGeom prst="ellipse">
            <a:avLst/>
          </a:prstGeom>
          <a:gradFill rotWithShape="1">
            <a:gsLst>
              <a:gs pos="0">
                <a:sysClr val="windowText" lastClr="000000">
                  <a:lumMod val="75000"/>
                  <a:lumOff val="25000"/>
                </a:sysClr>
              </a:gs>
              <a:gs pos="100000">
                <a:schemeClr val="bg2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kern="0" dirty="0">
              <a:solidFill>
                <a:sysClr val="windowText" lastClr="000000"/>
              </a:solidFill>
              <a:ea typeface="宋体"/>
            </a:endParaRPr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05259607-6461-41EC-8523-FCF8BB8AE325}"/>
              </a:ext>
            </a:extLst>
          </p:cNvPr>
          <p:cNvGrpSpPr/>
          <p:nvPr/>
        </p:nvGrpSpPr>
        <p:grpSpPr>
          <a:xfrm>
            <a:off x="3933825" y="1367090"/>
            <a:ext cx="4324350" cy="4324350"/>
            <a:chOff x="3933825" y="1367090"/>
            <a:chExt cx="4324350" cy="4324350"/>
          </a:xfrm>
        </p:grpSpPr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2B5217D8-FAF8-4C9B-A7B8-81DE42879E62}"/>
                </a:ext>
              </a:extLst>
            </p:cNvPr>
            <p:cNvGrpSpPr/>
            <p:nvPr/>
          </p:nvGrpSpPr>
          <p:grpSpPr>
            <a:xfrm>
              <a:off x="3933825" y="1367090"/>
              <a:ext cx="4324350" cy="4324350"/>
              <a:chOff x="916854" y="2017279"/>
              <a:chExt cx="2697163" cy="2433638"/>
            </a:xfrm>
          </p:grpSpPr>
          <p:sp>
            <p:nvSpPr>
              <p:cNvPr id="4" name="Freeform 527">
                <a:extLst>
                  <a:ext uri="{FF2B5EF4-FFF2-40B4-BE49-F238E27FC236}">
                    <a16:creationId xmlns:a16="http://schemas.microsoft.com/office/drawing/2014/main" id="{5243657C-7322-4CC3-87CF-392B1AF6DA0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16854" y="2017279"/>
                <a:ext cx="1546225" cy="1754188"/>
              </a:xfrm>
              <a:custGeom>
                <a:avLst/>
                <a:gdLst>
                  <a:gd name="T0" fmla="*/ 1412 w 2717"/>
                  <a:gd name="T1" fmla="*/ 2764 h 3417"/>
                  <a:gd name="T2" fmla="*/ 1335 w 2717"/>
                  <a:gd name="T3" fmla="*/ 2371 h 3417"/>
                  <a:gd name="T4" fmla="*/ 2353 w 2717"/>
                  <a:gd name="T5" fmla="*/ 1335 h 3417"/>
                  <a:gd name="T6" fmla="*/ 2717 w 2717"/>
                  <a:gd name="T7" fmla="*/ 663 h 3417"/>
                  <a:gd name="T8" fmla="*/ 2354 w 2717"/>
                  <a:gd name="T9" fmla="*/ 0 h 3417"/>
                  <a:gd name="T10" fmla="*/ 0 w 2717"/>
                  <a:gd name="T11" fmla="*/ 2371 h 3417"/>
                  <a:gd name="T12" fmla="*/ 242 w 2717"/>
                  <a:gd name="T13" fmla="*/ 3417 h 3417"/>
                  <a:gd name="T14" fmla="*/ 626 w 2717"/>
                  <a:gd name="T15" fmla="*/ 2785 h 3417"/>
                  <a:gd name="T16" fmla="*/ 1412 w 2717"/>
                  <a:gd name="T17" fmla="*/ 2764 h 34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717" h="3417">
                    <a:moveTo>
                      <a:pt x="1412" y="2764"/>
                    </a:moveTo>
                    <a:cubicBezTo>
                      <a:pt x="1362" y="2643"/>
                      <a:pt x="1335" y="2510"/>
                      <a:pt x="1335" y="2371"/>
                    </a:cubicBezTo>
                    <a:cubicBezTo>
                      <a:pt x="1335" y="1805"/>
                      <a:pt x="1789" y="1345"/>
                      <a:pt x="2353" y="1335"/>
                    </a:cubicBezTo>
                    <a:lnTo>
                      <a:pt x="2717" y="663"/>
                    </a:lnTo>
                    <a:lnTo>
                      <a:pt x="2354" y="0"/>
                    </a:lnTo>
                    <a:cubicBezTo>
                      <a:pt x="1052" y="9"/>
                      <a:pt x="0" y="1067"/>
                      <a:pt x="0" y="2371"/>
                    </a:cubicBezTo>
                    <a:cubicBezTo>
                      <a:pt x="0" y="2746"/>
                      <a:pt x="87" y="3101"/>
                      <a:pt x="242" y="3417"/>
                    </a:cubicBezTo>
                    <a:lnTo>
                      <a:pt x="626" y="2785"/>
                    </a:lnTo>
                    <a:lnTo>
                      <a:pt x="1412" y="2764"/>
                    </a:ln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" name="Freeform 528">
                <a:extLst>
                  <a:ext uri="{FF2B5EF4-FFF2-40B4-BE49-F238E27FC236}">
                    <a16:creationId xmlns:a16="http://schemas.microsoft.com/office/drawing/2014/main" id="{EE17D340-5FA5-455F-A5A9-83322B35403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37667" y="2020454"/>
                <a:ext cx="1276350" cy="1819275"/>
              </a:xfrm>
              <a:custGeom>
                <a:avLst/>
                <a:gdLst>
                  <a:gd name="T0" fmla="*/ 0 w 2244"/>
                  <a:gd name="T1" fmla="*/ 1339 h 3548"/>
                  <a:gd name="T2" fmla="*/ 909 w 2244"/>
                  <a:gd name="T3" fmla="*/ 2367 h 3548"/>
                  <a:gd name="T4" fmla="*/ 768 w 2244"/>
                  <a:gd name="T5" fmla="*/ 2889 h 3548"/>
                  <a:gd name="T6" fmla="*/ 1161 w 2244"/>
                  <a:gd name="T7" fmla="*/ 3531 h 3548"/>
                  <a:gd name="T8" fmla="*/ 1929 w 2244"/>
                  <a:gd name="T9" fmla="*/ 3548 h 3548"/>
                  <a:gd name="T10" fmla="*/ 2244 w 2244"/>
                  <a:gd name="T11" fmla="*/ 2367 h 3548"/>
                  <a:gd name="T12" fmla="*/ 8 w 2244"/>
                  <a:gd name="T13" fmla="*/ 0 h 3548"/>
                  <a:gd name="T14" fmla="*/ 369 w 2244"/>
                  <a:gd name="T15" fmla="*/ 659 h 3548"/>
                  <a:gd name="T16" fmla="*/ 0 w 2244"/>
                  <a:gd name="T17" fmla="*/ 1339 h 35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244" h="3548">
                    <a:moveTo>
                      <a:pt x="0" y="1339"/>
                    </a:moveTo>
                    <a:cubicBezTo>
                      <a:pt x="512" y="1402"/>
                      <a:pt x="909" y="1838"/>
                      <a:pt x="909" y="2367"/>
                    </a:cubicBezTo>
                    <a:cubicBezTo>
                      <a:pt x="909" y="2558"/>
                      <a:pt x="857" y="2736"/>
                      <a:pt x="768" y="2889"/>
                    </a:cubicBezTo>
                    <a:lnTo>
                      <a:pt x="1161" y="3531"/>
                    </a:lnTo>
                    <a:lnTo>
                      <a:pt x="1929" y="3548"/>
                    </a:lnTo>
                    <a:cubicBezTo>
                      <a:pt x="2129" y="3200"/>
                      <a:pt x="2244" y="2797"/>
                      <a:pt x="2244" y="2367"/>
                    </a:cubicBezTo>
                    <a:cubicBezTo>
                      <a:pt x="2244" y="1103"/>
                      <a:pt x="1254" y="70"/>
                      <a:pt x="8" y="0"/>
                    </a:cubicBezTo>
                    <a:lnTo>
                      <a:pt x="369" y="659"/>
                    </a:lnTo>
                    <a:lnTo>
                      <a:pt x="0" y="1339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" name="Freeform 529">
                <a:extLst>
                  <a:ext uri="{FF2B5EF4-FFF2-40B4-BE49-F238E27FC236}">
                    <a16:creationId xmlns:a16="http://schemas.microsoft.com/office/drawing/2014/main" id="{FCC20ED9-F774-45BB-833D-894CCF80EC3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94654" y="3503179"/>
                <a:ext cx="2295525" cy="947738"/>
              </a:xfrm>
              <a:custGeom>
                <a:avLst/>
                <a:gdLst>
                  <a:gd name="T0" fmla="*/ 2870 w 4033"/>
                  <a:gd name="T1" fmla="*/ 119 h 1848"/>
                  <a:gd name="T2" fmla="*/ 2057 w 4033"/>
                  <a:gd name="T3" fmla="*/ 513 h 1848"/>
                  <a:gd name="T4" fmla="*/ 1162 w 4033"/>
                  <a:gd name="T5" fmla="*/ 0 h 1848"/>
                  <a:gd name="T6" fmla="*/ 387 w 4033"/>
                  <a:gd name="T7" fmla="*/ 21 h 1848"/>
                  <a:gd name="T8" fmla="*/ 0 w 4033"/>
                  <a:gd name="T9" fmla="*/ 658 h 1848"/>
                  <a:gd name="T10" fmla="*/ 2057 w 4033"/>
                  <a:gd name="T11" fmla="*/ 1848 h 1848"/>
                  <a:gd name="T12" fmla="*/ 4033 w 4033"/>
                  <a:gd name="T13" fmla="*/ 788 h 1848"/>
                  <a:gd name="T14" fmla="*/ 3270 w 4033"/>
                  <a:gd name="T15" fmla="*/ 771 h 1848"/>
                  <a:gd name="T16" fmla="*/ 2870 w 4033"/>
                  <a:gd name="T17" fmla="*/ 119 h 18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033" h="1848">
                    <a:moveTo>
                      <a:pt x="2870" y="119"/>
                    </a:moveTo>
                    <a:cubicBezTo>
                      <a:pt x="2680" y="359"/>
                      <a:pt x="2387" y="513"/>
                      <a:pt x="2057" y="513"/>
                    </a:cubicBezTo>
                    <a:cubicBezTo>
                      <a:pt x="1675" y="513"/>
                      <a:pt x="1342" y="307"/>
                      <a:pt x="1162" y="0"/>
                    </a:cubicBezTo>
                    <a:lnTo>
                      <a:pt x="387" y="21"/>
                    </a:lnTo>
                    <a:lnTo>
                      <a:pt x="0" y="658"/>
                    </a:lnTo>
                    <a:cubicBezTo>
                      <a:pt x="410" y="1369"/>
                      <a:pt x="1177" y="1848"/>
                      <a:pt x="2057" y="1848"/>
                    </a:cubicBezTo>
                    <a:cubicBezTo>
                      <a:pt x="2882" y="1848"/>
                      <a:pt x="3608" y="1427"/>
                      <a:pt x="4033" y="788"/>
                    </a:cubicBezTo>
                    <a:lnTo>
                      <a:pt x="3270" y="771"/>
                    </a:lnTo>
                    <a:lnTo>
                      <a:pt x="2870" y="119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1A650C3E-E6CB-48C7-9712-EFBD0C24BD12}"/>
                </a:ext>
              </a:extLst>
            </p:cNvPr>
            <p:cNvSpPr>
              <a:spLocks/>
            </p:cNvSpPr>
            <p:nvPr/>
          </p:nvSpPr>
          <p:spPr bwMode="auto">
            <a:xfrm>
              <a:off x="3933826" y="1367090"/>
              <a:ext cx="2280129" cy="3117030"/>
            </a:xfrm>
            <a:custGeom>
              <a:avLst/>
              <a:gdLst>
                <a:gd name="connsiteX0" fmla="*/ 2147846 w 2280129"/>
                <a:gd name="connsiteY0" fmla="*/ 0 h 3117030"/>
                <a:gd name="connsiteX1" fmla="*/ 2280129 w 2280129"/>
                <a:gd name="connsiteY1" fmla="*/ 241552 h 3117030"/>
                <a:gd name="connsiteX2" fmla="*/ 2162176 w 2280129"/>
                <a:gd name="connsiteY2" fmla="*/ 235596 h 3117030"/>
                <a:gd name="connsiteX3" fmla="*/ 235596 w 2280129"/>
                <a:gd name="connsiteY3" fmla="*/ 2162176 h 3117030"/>
                <a:gd name="connsiteX4" fmla="*/ 322212 w 2280129"/>
                <a:gd name="connsiteY4" fmla="*/ 2735082 h 3117030"/>
                <a:gd name="connsiteX5" fmla="*/ 371345 w 2280129"/>
                <a:gd name="connsiteY5" fmla="*/ 2869326 h 3117030"/>
                <a:gd name="connsiteX6" fmla="*/ 220807 w 2280129"/>
                <a:gd name="connsiteY6" fmla="*/ 3117030 h 3117030"/>
                <a:gd name="connsiteX7" fmla="*/ 0 w 2280129"/>
                <a:gd name="connsiteY7" fmla="*/ 2162856 h 3117030"/>
                <a:gd name="connsiteX8" fmla="*/ 2147846 w 2280129"/>
                <a:gd name="connsiteY8" fmla="*/ 0 h 31170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280129" h="3117030">
                  <a:moveTo>
                    <a:pt x="2147846" y="0"/>
                  </a:moveTo>
                  <a:lnTo>
                    <a:pt x="2280129" y="241552"/>
                  </a:lnTo>
                  <a:lnTo>
                    <a:pt x="2162176" y="235596"/>
                  </a:lnTo>
                  <a:cubicBezTo>
                    <a:pt x="1098155" y="235596"/>
                    <a:pt x="235596" y="1098155"/>
                    <a:pt x="235596" y="2162176"/>
                  </a:cubicBezTo>
                  <a:cubicBezTo>
                    <a:pt x="235596" y="2361680"/>
                    <a:pt x="265921" y="2554101"/>
                    <a:pt x="322212" y="2735082"/>
                  </a:cubicBezTo>
                  <a:lnTo>
                    <a:pt x="371345" y="2869326"/>
                  </a:lnTo>
                  <a:lnTo>
                    <a:pt x="220807" y="3117030"/>
                  </a:lnTo>
                  <a:cubicBezTo>
                    <a:pt x="79381" y="2828771"/>
                    <a:pt x="0" y="2504936"/>
                    <a:pt x="0" y="2162856"/>
                  </a:cubicBezTo>
                  <a:cubicBezTo>
                    <a:pt x="0" y="973331"/>
                    <a:pt x="959870" y="8210"/>
                    <a:pt x="2147846" y="0"/>
                  </a:cubicBezTo>
                  <a:close/>
                </a:path>
              </a:pathLst>
            </a:custGeom>
            <a:solidFill>
              <a:schemeClr val="tx1">
                <a:alpha val="2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C27A6603-54C1-4ADD-AB97-320565F14F5B}"/>
                </a:ext>
              </a:extLst>
            </p:cNvPr>
            <p:cNvSpPr>
              <a:spLocks/>
            </p:cNvSpPr>
            <p:nvPr/>
          </p:nvSpPr>
          <p:spPr bwMode="auto">
            <a:xfrm>
              <a:off x="6219104" y="1372732"/>
              <a:ext cx="2039071" cy="3232684"/>
            </a:xfrm>
            <a:custGeom>
              <a:avLst/>
              <a:gdLst>
                <a:gd name="connsiteX0" fmla="*/ 0 w 2039071"/>
                <a:gd name="connsiteY0" fmla="*/ 0 h 3232684"/>
                <a:gd name="connsiteX1" fmla="*/ 2039071 w 2039071"/>
                <a:gd name="connsiteY1" fmla="*/ 2156641 h 3232684"/>
                <a:gd name="connsiteX2" fmla="*/ 1751814 w 2039071"/>
                <a:gd name="connsiteY2" fmla="*/ 3232684 h 3232684"/>
                <a:gd name="connsiteX3" fmla="*/ 1478736 w 2039071"/>
                <a:gd name="connsiteY3" fmla="*/ 3226645 h 3232684"/>
                <a:gd name="connsiteX4" fmla="*/ 1570950 w 2039071"/>
                <a:gd name="connsiteY4" fmla="*/ 3074857 h 3232684"/>
                <a:gd name="connsiteX5" fmla="*/ 1803477 w 2039071"/>
                <a:gd name="connsiteY5" fmla="*/ 2156534 h 3232684"/>
                <a:gd name="connsiteX6" fmla="*/ 265170 w 2039071"/>
                <a:gd name="connsiteY6" fmla="*/ 269095 h 3232684"/>
                <a:gd name="connsiteX7" fmla="*/ 136797 w 2039071"/>
                <a:gd name="connsiteY7" fmla="*/ 249503 h 32326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039071" h="3232684">
                  <a:moveTo>
                    <a:pt x="0" y="0"/>
                  </a:moveTo>
                  <a:cubicBezTo>
                    <a:pt x="1136262" y="63779"/>
                    <a:pt x="2039071" y="1004975"/>
                    <a:pt x="2039071" y="2156641"/>
                  </a:cubicBezTo>
                  <a:cubicBezTo>
                    <a:pt x="2039071" y="2548427"/>
                    <a:pt x="1934199" y="2915611"/>
                    <a:pt x="1751814" y="3232684"/>
                  </a:cubicBezTo>
                  <a:lnTo>
                    <a:pt x="1478736" y="3226645"/>
                  </a:lnTo>
                  <a:lnTo>
                    <a:pt x="1570950" y="3074857"/>
                  </a:lnTo>
                  <a:cubicBezTo>
                    <a:pt x="1719243" y="2801873"/>
                    <a:pt x="1803477" y="2489041"/>
                    <a:pt x="1803477" y="2156534"/>
                  </a:cubicBezTo>
                  <a:cubicBezTo>
                    <a:pt x="1803477" y="1225516"/>
                    <a:pt x="1143081" y="448742"/>
                    <a:pt x="265170" y="269095"/>
                  </a:cubicBezTo>
                  <a:lnTo>
                    <a:pt x="136797" y="249503"/>
                  </a:lnTo>
                  <a:close/>
                </a:path>
              </a:pathLst>
            </a:custGeom>
            <a:solidFill>
              <a:schemeClr val="tx1">
                <a:alpha val="2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E668472C-7334-43ED-84A7-DEA753852F49}"/>
                </a:ext>
              </a:extLst>
            </p:cNvPr>
            <p:cNvSpPr>
              <a:spLocks/>
            </p:cNvSpPr>
            <p:nvPr/>
          </p:nvSpPr>
          <p:spPr bwMode="auto">
            <a:xfrm>
              <a:off x="4218891" y="4368643"/>
              <a:ext cx="3680405" cy="1322797"/>
            </a:xfrm>
            <a:custGeom>
              <a:avLst/>
              <a:gdLst>
                <a:gd name="connsiteX0" fmla="*/ 145028 w 3680405"/>
                <a:gd name="connsiteY0" fmla="*/ 0 h 1322797"/>
                <a:gd name="connsiteX1" fmla="*/ 183058 w 3680405"/>
                <a:gd name="connsiteY1" fmla="*/ 78946 h 1322797"/>
                <a:gd name="connsiteX2" fmla="*/ 1877110 w 3680405"/>
                <a:gd name="connsiteY2" fmla="*/ 1087203 h 1322797"/>
                <a:gd name="connsiteX3" fmla="*/ 3363753 w 3680405"/>
                <a:gd name="connsiteY3" fmla="*/ 386107 h 1322797"/>
                <a:gd name="connsiteX4" fmla="*/ 3390461 w 3680405"/>
                <a:gd name="connsiteY4" fmla="*/ 350391 h 1322797"/>
                <a:gd name="connsiteX5" fmla="*/ 3680405 w 3680405"/>
                <a:gd name="connsiteY5" fmla="*/ 356842 h 1322797"/>
                <a:gd name="connsiteX6" fmla="*/ 1877162 w 3680405"/>
                <a:gd name="connsiteY6" fmla="*/ 1322797 h 1322797"/>
                <a:gd name="connsiteX7" fmla="*/ 0 w 3680405"/>
                <a:gd name="connsiteY7" fmla="*/ 238376 h 13227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680405" h="1322797">
                  <a:moveTo>
                    <a:pt x="145028" y="0"/>
                  </a:moveTo>
                  <a:lnTo>
                    <a:pt x="183058" y="78946"/>
                  </a:lnTo>
                  <a:cubicBezTo>
                    <a:pt x="509304" y="679509"/>
                    <a:pt x="1145596" y="1087203"/>
                    <a:pt x="1877110" y="1087203"/>
                  </a:cubicBezTo>
                  <a:cubicBezTo>
                    <a:pt x="2475622" y="1087203"/>
                    <a:pt x="3010390" y="814284"/>
                    <a:pt x="3363753" y="386107"/>
                  </a:cubicBezTo>
                  <a:lnTo>
                    <a:pt x="3390461" y="350391"/>
                  </a:lnTo>
                  <a:lnTo>
                    <a:pt x="3680405" y="356842"/>
                  </a:lnTo>
                  <a:cubicBezTo>
                    <a:pt x="3292562" y="939149"/>
                    <a:pt x="2630034" y="1322797"/>
                    <a:pt x="1877162" y="1322797"/>
                  </a:cubicBezTo>
                  <a:cubicBezTo>
                    <a:pt x="1074098" y="1322797"/>
                    <a:pt x="374155" y="886295"/>
                    <a:pt x="0" y="238376"/>
                  </a:cubicBezTo>
                  <a:close/>
                </a:path>
              </a:pathLst>
            </a:custGeom>
            <a:solidFill>
              <a:schemeClr val="tx1">
                <a:alpha val="2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9866F276-4D56-4F53-AB43-0B61EA2693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Marketing Flywheel for PowerPoint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31708324-E776-455A-A501-2923D9494E64}"/>
              </a:ext>
            </a:extLst>
          </p:cNvPr>
          <p:cNvGrpSpPr/>
          <p:nvPr/>
        </p:nvGrpSpPr>
        <p:grpSpPr>
          <a:xfrm>
            <a:off x="8921977" y="2884189"/>
            <a:ext cx="2937088" cy="1290153"/>
            <a:chOff x="8921977" y="1466725"/>
            <a:chExt cx="2937088" cy="1290153"/>
          </a:xfrm>
        </p:grpSpPr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B3C7B0EE-DEDE-4123-A5B3-715EF088D8FA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dirty="0"/>
                <a:t>Attract</a:t>
              </a: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3A30E587-7069-422C-858F-15EDA7063FAF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7CFCE0D8-7C73-4541-8A71-9469055D217E}"/>
              </a:ext>
            </a:extLst>
          </p:cNvPr>
          <p:cNvGrpSpPr/>
          <p:nvPr/>
        </p:nvGrpSpPr>
        <p:grpSpPr>
          <a:xfrm>
            <a:off x="332936" y="4001367"/>
            <a:ext cx="2937088" cy="1290153"/>
            <a:chOff x="332936" y="2627766"/>
            <a:chExt cx="2937088" cy="1290153"/>
          </a:xfrm>
        </p:grpSpPr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525FC23D-E18B-4BD5-9C51-35D877CB7362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dirty="0"/>
                <a:t>Engage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D6755944-FE0F-4978-B72E-5342DF107701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43511887-C655-4546-9B07-E79A176ACEF2}"/>
              </a:ext>
            </a:extLst>
          </p:cNvPr>
          <p:cNvGrpSpPr/>
          <p:nvPr/>
        </p:nvGrpSpPr>
        <p:grpSpPr>
          <a:xfrm>
            <a:off x="340731" y="1767010"/>
            <a:ext cx="2937088" cy="1290153"/>
            <a:chOff x="332936" y="2627766"/>
            <a:chExt cx="2937088" cy="1290153"/>
          </a:xfrm>
        </p:grpSpPr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E8C2201D-87EC-442B-922D-AE686782F20A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dirty="0"/>
                <a:t>Delight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FBB6CF12-54AC-4F1E-A45C-BF367478D933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sp>
        <p:nvSpPr>
          <p:cNvPr id="17" name="TextBox 16">
            <a:extLst>
              <a:ext uri="{FF2B5EF4-FFF2-40B4-BE49-F238E27FC236}">
                <a16:creationId xmlns:a16="http://schemas.microsoft.com/office/drawing/2014/main" id="{DAC197DF-E7A5-4DBA-9FE0-D252A5E6D2AC}"/>
              </a:ext>
            </a:extLst>
          </p:cNvPr>
          <p:cNvSpPr txBox="1"/>
          <p:nvPr/>
        </p:nvSpPr>
        <p:spPr>
          <a:xfrm rot="18900000">
            <a:off x="4098136" y="2371930"/>
            <a:ext cx="179344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spc="160" dirty="0">
                <a:solidFill>
                  <a:schemeClr val="bg1"/>
                </a:solidFill>
              </a:rPr>
              <a:t>DELIGHT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A90011D5-A71F-4B89-8542-D32C6F458802}"/>
              </a:ext>
            </a:extLst>
          </p:cNvPr>
          <p:cNvSpPr txBox="1"/>
          <p:nvPr/>
        </p:nvSpPr>
        <p:spPr>
          <a:xfrm>
            <a:off x="5230956" y="4605416"/>
            <a:ext cx="173009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spc="160" dirty="0">
                <a:solidFill>
                  <a:schemeClr val="bg2">
                    <a:lumMod val="25000"/>
                  </a:schemeClr>
                </a:solidFill>
              </a:rPr>
              <a:t>ENGAGE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0A780E9A-3414-425C-A344-1D8381D5168F}"/>
              </a:ext>
            </a:extLst>
          </p:cNvPr>
          <p:cNvSpPr txBox="1"/>
          <p:nvPr/>
        </p:nvSpPr>
        <p:spPr>
          <a:xfrm>
            <a:off x="5206109" y="3298433"/>
            <a:ext cx="17797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CUSTOMERS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CAAB404D-E647-4392-83F4-4BFC4B9D1732}"/>
              </a:ext>
            </a:extLst>
          </p:cNvPr>
          <p:cNvSpPr txBox="1"/>
          <p:nvPr/>
        </p:nvSpPr>
        <p:spPr>
          <a:xfrm rot="3600000">
            <a:off x="6378685" y="2647178"/>
            <a:ext cx="185493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spc="160" dirty="0">
                <a:solidFill>
                  <a:schemeClr val="bg2">
                    <a:lumMod val="25000"/>
                  </a:schemeClr>
                </a:solidFill>
              </a:rPr>
              <a:t>ATTRACT</a:t>
            </a:r>
          </a:p>
        </p:txBody>
      </p:sp>
    </p:spTree>
    <p:extLst>
      <p:ext uri="{BB962C8B-B14F-4D97-AF65-F5344CB8AC3E}">
        <p14:creationId xmlns:p14="http://schemas.microsoft.com/office/powerpoint/2010/main" val="38143598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Oval 23">
            <a:extLst>
              <a:ext uri="{FF2B5EF4-FFF2-40B4-BE49-F238E27FC236}">
                <a16:creationId xmlns:a16="http://schemas.microsoft.com/office/drawing/2014/main" id="{7EA04310-2EDE-4141-8664-3F5CAC50FE4F}"/>
              </a:ext>
            </a:extLst>
          </p:cNvPr>
          <p:cNvSpPr/>
          <p:nvPr/>
        </p:nvSpPr>
        <p:spPr>
          <a:xfrm>
            <a:off x="3218911" y="5189131"/>
            <a:ext cx="5680364" cy="979055"/>
          </a:xfrm>
          <a:prstGeom prst="ellipse">
            <a:avLst/>
          </a:prstGeom>
          <a:gradFill rotWithShape="1">
            <a:gsLst>
              <a:gs pos="0">
                <a:schemeClr val="tx1"/>
              </a:gs>
              <a:gs pos="100000">
                <a:srgbClr val="2B323B">
                  <a:alpha val="0"/>
                </a:srgb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kern="0" dirty="0">
              <a:solidFill>
                <a:sysClr val="windowText" lastClr="000000"/>
              </a:solidFill>
              <a:ea typeface="宋体"/>
            </a:endParaRP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BBB54302-ABF2-47C8-A882-F31DD5BF1139}"/>
              </a:ext>
            </a:extLst>
          </p:cNvPr>
          <p:cNvGrpSpPr/>
          <p:nvPr/>
        </p:nvGrpSpPr>
        <p:grpSpPr>
          <a:xfrm>
            <a:off x="3933825" y="1367090"/>
            <a:ext cx="4324350" cy="4324350"/>
            <a:chOff x="3933825" y="1367090"/>
            <a:chExt cx="4324350" cy="4324350"/>
          </a:xfrm>
        </p:grpSpPr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2B5217D8-FAF8-4C9B-A7B8-81DE42879E62}"/>
                </a:ext>
              </a:extLst>
            </p:cNvPr>
            <p:cNvGrpSpPr/>
            <p:nvPr/>
          </p:nvGrpSpPr>
          <p:grpSpPr>
            <a:xfrm>
              <a:off x="3933825" y="1367090"/>
              <a:ext cx="4324350" cy="4324350"/>
              <a:chOff x="916854" y="2017279"/>
              <a:chExt cx="2697163" cy="2433638"/>
            </a:xfrm>
          </p:grpSpPr>
          <p:sp>
            <p:nvSpPr>
              <p:cNvPr id="4" name="Freeform 527">
                <a:extLst>
                  <a:ext uri="{FF2B5EF4-FFF2-40B4-BE49-F238E27FC236}">
                    <a16:creationId xmlns:a16="http://schemas.microsoft.com/office/drawing/2014/main" id="{5243657C-7322-4CC3-87CF-392B1AF6DA0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16854" y="2017279"/>
                <a:ext cx="1546225" cy="1754188"/>
              </a:xfrm>
              <a:custGeom>
                <a:avLst/>
                <a:gdLst>
                  <a:gd name="T0" fmla="*/ 1412 w 2717"/>
                  <a:gd name="T1" fmla="*/ 2764 h 3417"/>
                  <a:gd name="T2" fmla="*/ 1335 w 2717"/>
                  <a:gd name="T3" fmla="*/ 2371 h 3417"/>
                  <a:gd name="T4" fmla="*/ 2353 w 2717"/>
                  <a:gd name="T5" fmla="*/ 1335 h 3417"/>
                  <a:gd name="T6" fmla="*/ 2717 w 2717"/>
                  <a:gd name="T7" fmla="*/ 663 h 3417"/>
                  <a:gd name="T8" fmla="*/ 2354 w 2717"/>
                  <a:gd name="T9" fmla="*/ 0 h 3417"/>
                  <a:gd name="T10" fmla="*/ 0 w 2717"/>
                  <a:gd name="T11" fmla="*/ 2371 h 3417"/>
                  <a:gd name="T12" fmla="*/ 242 w 2717"/>
                  <a:gd name="T13" fmla="*/ 3417 h 3417"/>
                  <a:gd name="T14" fmla="*/ 626 w 2717"/>
                  <a:gd name="T15" fmla="*/ 2785 h 3417"/>
                  <a:gd name="T16" fmla="*/ 1412 w 2717"/>
                  <a:gd name="T17" fmla="*/ 2764 h 34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717" h="3417">
                    <a:moveTo>
                      <a:pt x="1412" y="2764"/>
                    </a:moveTo>
                    <a:cubicBezTo>
                      <a:pt x="1362" y="2643"/>
                      <a:pt x="1335" y="2510"/>
                      <a:pt x="1335" y="2371"/>
                    </a:cubicBezTo>
                    <a:cubicBezTo>
                      <a:pt x="1335" y="1805"/>
                      <a:pt x="1789" y="1345"/>
                      <a:pt x="2353" y="1335"/>
                    </a:cubicBezTo>
                    <a:lnTo>
                      <a:pt x="2717" y="663"/>
                    </a:lnTo>
                    <a:lnTo>
                      <a:pt x="2354" y="0"/>
                    </a:lnTo>
                    <a:cubicBezTo>
                      <a:pt x="1052" y="9"/>
                      <a:pt x="0" y="1067"/>
                      <a:pt x="0" y="2371"/>
                    </a:cubicBezTo>
                    <a:cubicBezTo>
                      <a:pt x="0" y="2746"/>
                      <a:pt x="87" y="3101"/>
                      <a:pt x="242" y="3417"/>
                    </a:cubicBezTo>
                    <a:lnTo>
                      <a:pt x="626" y="2785"/>
                    </a:lnTo>
                    <a:lnTo>
                      <a:pt x="1412" y="2764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" name="Freeform 528">
                <a:extLst>
                  <a:ext uri="{FF2B5EF4-FFF2-40B4-BE49-F238E27FC236}">
                    <a16:creationId xmlns:a16="http://schemas.microsoft.com/office/drawing/2014/main" id="{EE17D340-5FA5-455F-A5A9-83322B35403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37667" y="2020454"/>
                <a:ext cx="1276350" cy="1819275"/>
              </a:xfrm>
              <a:custGeom>
                <a:avLst/>
                <a:gdLst>
                  <a:gd name="T0" fmla="*/ 0 w 2244"/>
                  <a:gd name="T1" fmla="*/ 1339 h 3548"/>
                  <a:gd name="T2" fmla="*/ 909 w 2244"/>
                  <a:gd name="T3" fmla="*/ 2367 h 3548"/>
                  <a:gd name="T4" fmla="*/ 768 w 2244"/>
                  <a:gd name="T5" fmla="*/ 2889 h 3548"/>
                  <a:gd name="T6" fmla="*/ 1161 w 2244"/>
                  <a:gd name="T7" fmla="*/ 3531 h 3548"/>
                  <a:gd name="T8" fmla="*/ 1929 w 2244"/>
                  <a:gd name="T9" fmla="*/ 3548 h 3548"/>
                  <a:gd name="T10" fmla="*/ 2244 w 2244"/>
                  <a:gd name="T11" fmla="*/ 2367 h 3548"/>
                  <a:gd name="T12" fmla="*/ 8 w 2244"/>
                  <a:gd name="T13" fmla="*/ 0 h 3548"/>
                  <a:gd name="T14" fmla="*/ 369 w 2244"/>
                  <a:gd name="T15" fmla="*/ 659 h 3548"/>
                  <a:gd name="T16" fmla="*/ 0 w 2244"/>
                  <a:gd name="T17" fmla="*/ 1339 h 35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244" h="3548">
                    <a:moveTo>
                      <a:pt x="0" y="1339"/>
                    </a:moveTo>
                    <a:cubicBezTo>
                      <a:pt x="512" y="1402"/>
                      <a:pt x="909" y="1838"/>
                      <a:pt x="909" y="2367"/>
                    </a:cubicBezTo>
                    <a:cubicBezTo>
                      <a:pt x="909" y="2558"/>
                      <a:pt x="857" y="2736"/>
                      <a:pt x="768" y="2889"/>
                    </a:cubicBezTo>
                    <a:lnTo>
                      <a:pt x="1161" y="3531"/>
                    </a:lnTo>
                    <a:lnTo>
                      <a:pt x="1929" y="3548"/>
                    </a:lnTo>
                    <a:cubicBezTo>
                      <a:pt x="2129" y="3200"/>
                      <a:pt x="2244" y="2797"/>
                      <a:pt x="2244" y="2367"/>
                    </a:cubicBezTo>
                    <a:cubicBezTo>
                      <a:pt x="2244" y="1103"/>
                      <a:pt x="1254" y="70"/>
                      <a:pt x="8" y="0"/>
                    </a:cubicBezTo>
                    <a:lnTo>
                      <a:pt x="369" y="659"/>
                    </a:lnTo>
                    <a:lnTo>
                      <a:pt x="0" y="1339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" name="Freeform 529">
                <a:extLst>
                  <a:ext uri="{FF2B5EF4-FFF2-40B4-BE49-F238E27FC236}">
                    <a16:creationId xmlns:a16="http://schemas.microsoft.com/office/drawing/2014/main" id="{FCC20ED9-F774-45BB-833D-894CCF80EC3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94654" y="3503179"/>
                <a:ext cx="2295525" cy="947738"/>
              </a:xfrm>
              <a:custGeom>
                <a:avLst/>
                <a:gdLst>
                  <a:gd name="T0" fmla="*/ 2870 w 4033"/>
                  <a:gd name="T1" fmla="*/ 119 h 1848"/>
                  <a:gd name="T2" fmla="*/ 2057 w 4033"/>
                  <a:gd name="T3" fmla="*/ 513 h 1848"/>
                  <a:gd name="T4" fmla="*/ 1162 w 4033"/>
                  <a:gd name="T5" fmla="*/ 0 h 1848"/>
                  <a:gd name="T6" fmla="*/ 387 w 4033"/>
                  <a:gd name="T7" fmla="*/ 21 h 1848"/>
                  <a:gd name="T8" fmla="*/ 0 w 4033"/>
                  <a:gd name="T9" fmla="*/ 658 h 1848"/>
                  <a:gd name="T10" fmla="*/ 2057 w 4033"/>
                  <a:gd name="T11" fmla="*/ 1848 h 1848"/>
                  <a:gd name="T12" fmla="*/ 4033 w 4033"/>
                  <a:gd name="T13" fmla="*/ 788 h 1848"/>
                  <a:gd name="T14" fmla="*/ 3270 w 4033"/>
                  <a:gd name="T15" fmla="*/ 771 h 1848"/>
                  <a:gd name="T16" fmla="*/ 2870 w 4033"/>
                  <a:gd name="T17" fmla="*/ 119 h 18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033" h="1848">
                    <a:moveTo>
                      <a:pt x="2870" y="119"/>
                    </a:moveTo>
                    <a:cubicBezTo>
                      <a:pt x="2680" y="359"/>
                      <a:pt x="2387" y="513"/>
                      <a:pt x="2057" y="513"/>
                    </a:cubicBezTo>
                    <a:cubicBezTo>
                      <a:pt x="1675" y="513"/>
                      <a:pt x="1342" y="307"/>
                      <a:pt x="1162" y="0"/>
                    </a:cubicBezTo>
                    <a:lnTo>
                      <a:pt x="387" y="21"/>
                    </a:lnTo>
                    <a:lnTo>
                      <a:pt x="0" y="658"/>
                    </a:lnTo>
                    <a:cubicBezTo>
                      <a:pt x="410" y="1369"/>
                      <a:pt x="1177" y="1848"/>
                      <a:pt x="2057" y="1848"/>
                    </a:cubicBezTo>
                    <a:cubicBezTo>
                      <a:pt x="2882" y="1848"/>
                      <a:pt x="3608" y="1427"/>
                      <a:pt x="4033" y="788"/>
                    </a:cubicBezTo>
                    <a:lnTo>
                      <a:pt x="3270" y="771"/>
                    </a:lnTo>
                    <a:lnTo>
                      <a:pt x="2870" y="119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1A650C3E-E6CB-48C7-9712-EFBD0C24BD12}"/>
                </a:ext>
              </a:extLst>
            </p:cNvPr>
            <p:cNvSpPr>
              <a:spLocks/>
            </p:cNvSpPr>
            <p:nvPr/>
          </p:nvSpPr>
          <p:spPr bwMode="auto">
            <a:xfrm>
              <a:off x="3933826" y="1367090"/>
              <a:ext cx="2280129" cy="3117030"/>
            </a:xfrm>
            <a:custGeom>
              <a:avLst/>
              <a:gdLst>
                <a:gd name="connsiteX0" fmla="*/ 2147846 w 2280129"/>
                <a:gd name="connsiteY0" fmla="*/ 0 h 3117030"/>
                <a:gd name="connsiteX1" fmla="*/ 2280129 w 2280129"/>
                <a:gd name="connsiteY1" fmla="*/ 241552 h 3117030"/>
                <a:gd name="connsiteX2" fmla="*/ 2162176 w 2280129"/>
                <a:gd name="connsiteY2" fmla="*/ 235596 h 3117030"/>
                <a:gd name="connsiteX3" fmla="*/ 235596 w 2280129"/>
                <a:gd name="connsiteY3" fmla="*/ 2162176 h 3117030"/>
                <a:gd name="connsiteX4" fmla="*/ 322212 w 2280129"/>
                <a:gd name="connsiteY4" fmla="*/ 2735082 h 3117030"/>
                <a:gd name="connsiteX5" fmla="*/ 371345 w 2280129"/>
                <a:gd name="connsiteY5" fmla="*/ 2869326 h 3117030"/>
                <a:gd name="connsiteX6" fmla="*/ 220807 w 2280129"/>
                <a:gd name="connsiteY6" fmla="*/ 3117030 h 3117030"/>
                <a:gd name="connsiteX7" fmla="*/ 0 w 2280129"/>
                <a:gd name="connsiteY7" fmla="*/ 2162856 h 3117030"/>
                <a:gd name="connsiteX8" fmla="*/ 2147846 w 2280129"/>
                <a:gd name="connsiteY8" fmla="*/ 0 h 31170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280129" h="3117030">
                  <a:moveTo>
                    <a:pt x="2147846" y="0"/>
                  </a:moveTo>
                  <a:lnTo>
                    <a:pt x="2280129" y="241552"/>
                  </a:lnTo>
                  <a:lnTo>
                    <a:pt x="2162176" y="235596"/>
                  </a:lnTo>
                  <a:cubicBezTo>
                    <a:pt x="1098155" y="235596"/>
                    <a:pt x="235596" y="1098155"/>
                    <a:pt x="235596" y="2162176"/>
                  </a:cubicBezTo>
                  <a:cubicBezTo>
                    <a:pt x="235596" y="2361680"/>
                    <a:pt x="265921" y="2554101"/>
                    <a:pt x="322212" y="2735082"/>
                  </a:cubicBezTo>
                  <a:lnTo>
                    <a:pt x="371345" y="2869326"/>
                  </a:lnTo>
                  <a:lnTo>
                    <a:pt x="220807" y="3117030"/>
                  </a:lnTo>
                  <a:cubicBezTo>
                    <a:pt x="79381" y="2828771"/>
                    <a:pt x="0" y="2504936"/>
                    <a:pt x="0" y="2162856"/>
                  </a:cubicBezTo>
                  <a:cubicBezTo>
                    <a:pt x="0" y="973331"/>
                    <a:pt x="959870" y="8210"/>
                    <a:pt x="2147846" y="0"/>
                  </a:cubicBezTo>
                  <a:close/>
                </a:path>
              </a:pathLst>
            </a:custGeom>
            <a:solidFill>
              <a:schemeClr val="tx1">
                <a:alpha val="2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C27A6603-54C1-4ADD-AB97-320565F14F5B}"/>
                </a:ext>
              </a:extLst>
            </p:cNvPr>
            <p:cNvSpPr>
              <a:spLocks/>
            </p:cNvSpPr>
            <p:nvPr/>
          </p:nvSpPr>
          <p:spPr bwMode="auto">
            <a:xfrm>
              <a:off x="6219104" y="1372732"/>
              <a:ext cx="2039071" cy="3232684"/>
            </a:xfrm>
            <a:custGeom>
              <a:avLst/>
              <a:gdLst>
                <a:gd name="connsiteX0" fmla="*/ 0 w 2039071"/>
                <a:gd name="connsiteY0" fmla="*/ 0 h 3232684"/>
                <a:gd name="connsiteX1" fmla="*/ 2039071 w 2039071"/>
                <a:gd name="connsiteY1" fmla="*/ 2156641 h 3232684"/>
                <a:gd name="connsiteX2" fmla="*/ 1751814 w 2039071"/>
                <a:gd name="connsiteY2" fmla="*/ 3232684 h 3232684"/>
                <a:gd name="connsiteX3" fmla="*/ 1478736 w 2039071"/>
                <a:gd name="connsiteY3" fmla="*/ 3226645 h 3232684"/>
                <a:gd name="connsiteX4" fmla="*/ 1570950 w 2039071"/>
                <a:gd name="connsiteY4" fmla="*/ 3074857 h 3232684"/>
                <a:gd name="connsiteX5" fmla="*/ 1803477 w 2039071"/>
                <a:gd name="connsiteY5" fmla="*/ 2156534 h 3232684"/>
                <a:gd name="connsiteX6" fmla="*/ 265170 w 2039071"/>
                <a:gd name="connsiteY6" fmla="*/ 269095 h 3232684"/>
                <a:gd name="connsiteX7" fmla="*/ 136797 w 2039071"/>
                <a:gd name="connsiteY7" fmla="*/ 249503 h 32326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039071" h="3232684">
                  <a:moveTo>
                    <a:pt x="0" y="0"/>
                  </a:moveTo>
                  <a:cubicBezTo>
                    <a:pt x="1136262" y="63779"/>
                    <a:pt x="2039071" y="1004975"/>
                    <a:pt x="2039071" y="2156641"/>
                  </a:cubicBezTo>
                  <a:cubicBezTo>
                    <a:pt x="2039071" y="2548427"/>
                    <a:pt x="1934199" y="2915611"/>
                    <a:pt x="1751814" y="3232684"/>
                  </a:cubicBezTo>
                  <a:lnTo>
                    <a:pt x="1478736" y="3226645"/>
                  </a:lnTo>
                  <a:lnTo>
                    <a:pt x="1570950" y="3074857"/>
                  </a:lnTo>
                  <a:cubicBezTo>
                    <a:pt x="1719243" y="2801873"/>
                    <a:pt x="1803477" y="2489041"/>
                    <a:pt x="1803477" y="2156534"/>
                  </a:cubicBezTo>
                  <a:cubicBezTo>
                    <a:pt x="1803477" y="1225516"/>
                    <a:pt x="1143081" y="448742"/>
                    <a:pt x="265170" y="269095"/>
                  </a:cubicBezTo>
                  <a:lnTo>
                    <a:pt x="136797" y="249503"/>
                  </a:lnTo>
                  <a:close/>
                </a:path>
              </a:pathLst>
            </a:custGeom>
            <a:solidFill>
              <a:schemeClr val="tx1">
                <a:alpha val="2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E668472C-7334-43ED-84A7-DEA753852F49}"/>
                </a:ext>
              </a:extLst>
            </p:cNvPr>
            <p:cNvSpPr>
              <a:spLocks/>
            </p:cNvSpPr>
            <p:nvPr/>
          </p:nvSpPr>
          <p:spPr bwMode="auto">
            <a:xfrm>
              <a:off x="4218891" y="4368643"/>
              <a:ext cx="3680405" cy="1322797"/>
            </a:xfrm>
            <a:custGeom>
              <a:avLst/>
              <a:gdLst>
                <a:gd name="connsiteX0" fmla="*/ 145028 w 3680405"/>
                <a:gd name="connsiteY0" fmla="*/ 0 h 1322797"/>
                <a:gd name="connsiteX1" fmla="*/ 183058 w 3680405"/>
                <a:gd name="connsiteY1" fmla="*/ 78946 h 1322797"/>
                <a:gd name="connsiteX2" fmla="*/ 1877110 w 3680405"/>
                <a:gd name="connsiteY2" fmla="*/ 1087203 h 1322797"/>
                <a:gd name="connsiteX3" fmla="*/ 3363753 w 3680405"/>
                <a:gd name="connsiteY3" fmla="*/ 386107 h 1322797"/>
                <a:gd name="connsiteX4" fmla="*/ 3390461 w 3680405"/>
                <a:gd name="connsiteY4" fmla="*/ 350391 h 1322797"/>
                <a:gd name="connsiteX5" fmla="*/ 3680405 w 3680405"/>
                <a:gd name="connsiteY5" fmla="*/ 356842 h 1322797"/>
                <a:gd name="connsiteX6" fmla="*/ 1877162 w 3680405"/>
                <a:gd name="connsiteY6" fmla="*/ 1322797 h 1322797"/>
                <a:gd name="connsiteX7" fmla="*/ 0 w 3680405"/>
                <a:gd name="connsiteY7" fmla="*/ 238376 h 13227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680405" h="1322797">
                  <a:moveTo>
                    <a:pt x="145028" y="0"/>
                  </a:moveTo>
                  <a:lnTo>
                    <a:pt x="183058" y="78946"/>
                  </a:lnTo>
                  <a:cubicBezTo>
                    <a:pt x="509304" y="679509"/>
                    <a:pt x="1145596" y="1087203"/>
                    <a:pt x="1877110" y="1087203"/>
                  </a:cubicBezTo>
                  <a:cubicBezTo>
                    <a:pt x="2475622" y="1087203"/>
                    <a:pt x="3010390" y="814284"/>
                    <a:pt x="3363753" y="386107"/>
                  </a:cubicBezTo>
                  <a:lnTo>
                    <a:pt x="3390461" y="350391"/>
                  </a:lnTo>
                  <a:lnTo>
                    <a:pt x="3680405" y="356842"/>
                  </a:lnTo>
                  <a:cubicBezTo>
                    <a:pt x="3292562" y="939149"/>
                    <a:pt x="2630034" y="1322797"/>
                    <a:pt x="1877162" y="1322797"/>
                  </a:cubicBezTo>
                  <a:cubicBezTo>
                    <a:pt x="1074098" y="1322797"/>
                    <a:pt x="374155" y="886295"/>
                    <a:pt x="0" y="238376"/>
                  </a:cubicBezTo>
                  <a:close/>
                </a:path>
              </a:pathLst>
            </a:custGeom>
            <a:solidFill>
              <a:schemeClr val="tx1">
                <a:alpha val="2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9866F276-4D56-4F53-AB43-0B61EA2693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Marketing Flywheel for PowerPoint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31708324-E776-455A-A501-2923D9494E64}"/>
              </a:ext>
            </a:extLst>
          </p:cNvPr>
          <p:cNvGrpSpPr/>
          <p:nvPr/>
        </p:nvGrpSpPr>
        <p:grpSpPr>
          <a:xfrm>
            <a:off x="8921977" y="2884189"/>
            <a:ext cx="2937088" cy="1290153"/>
            <a:chOff x="8921977" y="1466725"/>
            <a:chExt cx="2937088" cy="1290153"/>
          </a:xfrm>
        </p:grpSpPr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B3C7B0EE-DEDE-4123-A5B3-715EF088D8FA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dirty="0">
                  <a:solidFill>
                    <a:schemeClr val="bg1"/>
                  </a:solidFill>
                </a:rPr>
                <a:t>Attract</a:t>
              </a: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3A30E587-7069-422C-858F-15EDA7063FAF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7CFCE0D8-7C73-4541-8A71-9469055D217E}"/>
              </a:ext>
            </a:extLst>
          </p:cNvPr>
          <p:cNvGrpSpPr/>
          <p:nvPr/>
        </p:nvGrpSpPr>
        <p:grpSpPr>
          <a:xfrm>
            <a:off x="332936" y="4001367"/>
            <a:ext cx="2937088" cy="1290153"/>
            <a:chOff x="332936" y="2627766"/>
            <a:chExt cx="2937088" cy="1290153"/>
          </a:xfrm>
        </p:grpSpPr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525FC23D-E18B-4BD5-9C51-35D877CB7362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dirty="0">
                  <a:solidFill>
                    <a:schemeClr val="bg1"/>
                  </a:solidFill>
                </a:rPr>
                <a:t>Engage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D6755944-FE0F-4978-B72E-5342DF107701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43511887-C655-4546-9B07-E79A176ACEF2}"/>
              </a:ext>
            </a:extLst>
          </p:cNvPr>
          <p:cNvGrpSpPr/>
          <p:nvPr/>
        </p:nvGrpSpPr>
        <p:grpSpPr>
          <a:xfrm>
            <a:off x="340731" y="1767010"/>
            <a:ext cx="2937088" cy="1290153"/>
            <a:chOff x="332936" y="2627766"/>
            <a:chExt cx="2937088" cy="1290153"/>
          </a:xfrm>
        </p:grpSpPr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E8C2201D-87EC-442B-922D-AE686782F20A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dirty="0">
                  <a:solidFill>
                    <a:schemeClr val="bg1"/>
                  </a:solidFill>
                </a:rPr>
                <a:t>Delight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FBB6CF12-54AC-4F1E-A45C-BF367478D933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sp>
        <p:nvSpPr>
          <p:cNvPr id="17" name="TextBox 16">
            <a:extLst>
              <a:ext uri="{FF2B5EF4-FFF2-40B4-BE49-F238E27FC236}">
                <a16:creationId xmlns:a16="http://schemas.microsoft.com/office/drawing/2014/main" id="{DAC197DF-E7A5-4DBA-9FE0-D252A5E6D2AC}"/>
              </a:ext>
            </a:extLst>
          </p:cNvPr>
          <p:cNvSpPr txBox="1"/>
          <p:nvPr/>
        </p:nvSpPr>
        <p:spPr>
          <a:xfrm rot="18900000">
            <a:off x="4098136" y="2371930"/>
            <a:ext cx="179344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spc="160" dirty="0">
                <a:solidFill>
                  <a:schemeClr val="bg2">
                    <a:lumMod val="25000"/>
                  </a:schemeClr>
                </a:solidFill>
              </a:rPr>
              <a:t>DELIGHT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A90011D5-A71F-4B89-8542-D32C6F458802}"/>
              </a:ext>
            </a:extLst>
          </p:cNvPr>
          <p:cNvSpPr txBox="1"/>
          <p:nvPr/>
        </p:nvSpPr>
        <p:spPr>
          <a:xfrm>
            <a:off x="5230956" y="4605416"/>
            <a:ext cx="173009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spc="160" dirty="0">
                <a:solidFill>
                  <a:schemeClr val="bg2">
                    <a:lumMod val="25000"/>
                  </a:schemeClr>
                </a:solidFill>
              </a:rPr>
              <a:t>ENGAGE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0A780E9A-3414-425C-A344-1D8381D5168F}"/>
              </a:ext>
            </a:extLst>
          </p:cNvPr>
          <p:cNvSpPr txBox="1"/>
          <p:nvPr/>
        </p:nvSpPr>
        <p:spPr>
          <a:xfrm>
            <a:off x="5206109" y="3298433"/>
            <a:ext cx="17797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</a:rPr>
              <a:t>CUSTOMERS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CAAB404D-E647-4392-83F4-4BFC4B9D1732}"/>
              </a:ext>
            </a:extLst>
          </p:cNvPr>
          <p:cNvSpPr txBox="1"/>
          <p:nvPr/>
        </p:nvSpPr>
        <p:spPr>
          <a:xfrm rot="3600000">
            <a:off x="6378685" y="2647178"/>
            <a:ext cx="185493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spc="160" dirty="0">
                <a:solidFill>
                  <a:schemeClr val="bg2">
                    <a:lumMod val="25000"/>
                  </a:schemeClr>
                </a:solidFill>
              </a:rPr>
              <a:t>ATTRACT</a:t>
            </a:r>
          </a:p>
        </p:txBody>
      </p:sp>
    </p:spTree>
    <p:extLst>
      <p:ext uri="{BB962C8B-B14F-4D97-AF65-F5344CB8AC3E}">
        <p14:creationId xmlns:p14="http://schemas.microsoft.com/office/powerpoint/2010/main" val="42623804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8540</TotalTime>
  <Words>258</Words>
  <PresentationFormat>Widescreen</PresentationFormat>
  <Paragraphs>24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The Marketing Flywheel for PowerPoint</vt:lpstr>
      <vt:lpstr>The Marketing Flywheel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Marketing Flywheel for PowerPoint</dc:title>
  <dc:creator>PresentationGO.com</dc:creator>
  <dc:description>© Copyright PresentationGO.com</dc:description>
  <dcterms:created xsi:type="dcterms:W3CDTF">2014-11-26T05:14:11Z</dcterms:created>
  <dcterms:modified xsi:type="dcterms:W3CDTF">2019-02-21T18:58:34Z</dcterms:modified>
  <cp:category>Charts &amp; Diagrams</cp:category>
</cp:coreProperties>
</file>