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41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4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5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Narrowing Chevron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B5A2A141-41C1-48A5-03ED-75DCF73235EF}"/>
              </a:ext>
            </a:extLst>
          </p:cNvPr>
          <p:cNvSpPr/>
          <p:nvPr/>
        </p:nvSpPr>
        <p:spPr>
          <a:xfrm>
            <a:off x="2726209" y="1424992"/>
            <a:ext cx="2317405" cy="40080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337" y="1271"/>
                </a:moveTo>
                <a:cubicBezTo>
                  <a:pt x="13748" y="496"/>
                  <a:pt x="12435" y="0"/>
                  <a:pt x="10988" y="0"/>
                </a:cubicBezTo>
                <a:lnTo>
                  <a:pt x="0" y="0"/>
                </a:lnTo>
                <a:lnTo>
                  <a:pt x="8227" y="10800"/>
                </a:lnTo>
                <a:lnTo>
                  <a:pt x="0" y="21600"/>
                </a:lnTo>
                <a:lnTo>
                  <a:pt x="10988" y="21600"/>
                </a:lnTo>
                <a:cubicBezTo>
                  <a:pt x="12435" y="21600"/>
                  <a:pt x="13748" y="21104"/>
                  <a:pt x="14337" y="20329"/>
                </a:cubicBezTo>
                <a:lnTo>
                  <a:pt x="21600" y="10800"/>
                </a:lnTo>
                <a:lnTo>
                  <a:pt x="14337" y="127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48F920F6-0786-FB9F-20FA-D2D22E7141D1}"/>
              </a:ext>
            </a:extLst>
          </p:cNvPr>
          <p:cNvSpPr/>
          <p:nvPr/>
        </p:nvSpPr>
        <p:spPr>
          <a:xfrm>
            <a:off x="1058601" y="1123097"/>
            <a:ext cx="2452537" cy="46118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73" y="1104"/>
                </a:moveTo>
                <a:cubicBezTo>
                  <a:pt x="13016" y="431"/>
                  <a:pt x="11775" y="0"/>
                  <a:pt x="10408" y="0"/>
                </a:cubicBezTo>
                <a:lnTo>
                  <a:pt x="0" y="0"/>
                </a:lnTo>
                <a:lnTo>
                  <a:pt x="8939" y="10800"/>
                </a:lnTo>
                <a:lnTo>
                  <a:pt x="0" y="21600"/>
                </a:lnTo>
                <a:lnTo>
                  <a:pt x="10408" y="21600"/>
                </a:lnTo>
                <a:cubicBezTo>
                  <a:pt x="11775" y="21600"/>
                  <a:pt x="13016" y="21169"/>
                  <a:pt x="13573" y="20496"/>
                </a:cubicBezTo>
                <a:lnTo>
                  <a:pt x="21600" y="10800"/>
                </a:lnTo>
                <a:lnTo>
                  <a:pt x="13573" y="1104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455CEF81-8EDB-B6BD-31C6-C95B54ED0B6A}"/>
              </a:ext>
            </a:extLst>
          </p:cNvPr>
          <p:cNvSpPr/>
          <p:nvPr/>
        </p:nvSpPr>
        <p:spPr>
          <a:xfrm>
            <a:off x="4393821" y="1755638"/>
            <a:ext cx="2188019" cy="33467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356" y="1522"/>
                </a:moveTo>
                <a:cubicBezTo>
                  <a:pt x="14731" y="594"/>
                  <a:pt x="13340" y="0"/>
                  <a:pt x="11808" y="0"/>
                </a:cubicBezTo>
                <a:lnTo>
                  <a:pt x="0" y="0"/>
                </a:lnTo>
                <a:lnTo>
                  <a:pt x="7266" y="10800"/>
                </a:lnTo>
                <a:lnTo>
                  <a:pt x="0" y="21600"/>
                </a:lnTo>
                <a:lnTo>
                  <a:pt x="11808" y="21600"/>
                </a:lnTo>
                <a:cubicBezTo>
                  <a:pt x="13340" y="21600"/>
                  <a:pt x="14731" y="21006"/>
                  <a:pt x="15356" y="20078"/>
                </a:cubicBezTo>
                <a:lnTo>
                  <a:pt x="21600" y="10800"/>
                </a:lnTo>
                <a:lnTo>
                  <a:pt x="15356" y="1522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3B85CB30-290C-1FBE-645C-048759B34F9B}"/>
              </a:ext>
            </a:extLst>
          </p:cNvPr>
          <p:cNvSpPr/>
          <p:nvPr/>
        </p:nvSpPr>
        <p:spPr>
          <a:xfrm>
            <a:off x="6032677" y="2005779"/>
            <a:ext cx="2047139" cy="2846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9" y="1789"/>
                </a:moveTo>
                <a:cubicBezTo>
                  <a:pt x="15411" y="698"/>
                  <a:pt x="13925" y="0"/>
                  <a:pt x="12287" y="0"/>
                </a:cubicBezTo>
                <a:lnTo>
                  <a:pt x="0" y="0"/>
                </a:lnTo>
                <a:lnTo>
                  <a:pt x="6613" y="10800"/>
                </a:lnTo>
                <a:lnTo>
                  <a:pt x="0" y="21600"/>
                </a:lnTo>
                <a:lnTo>
                  <a:pt x="12287" y="21600"/>
                </a:lnTo>
                <a:cubicBezTo>
                  <a:pt x="13925" y="21600"/>
                  <a:pt x="15411" y="20902"/>
                  <a:pt x="16079" y="19811"/>
                </a:cubicBezTo>
                <a:lnTo>
                  <a:pt x="21600" y="10778"/>
                </a:lnTo>
                <a:lnTo>
                  <a:pt x="16079" y="1789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4F312B15-E1A4-10D7-F178-D504462E1B1E}"/>
              </a:ext>
            </a:extLst>
          </p:cNvPr>
          <p:cNvSpPr/>
          <p:nvPr/>
        </p:nvSpPr>
        <p:spPr>
          <a:xfrm>
            <a:off x="7614033" y="2238671"/>
            <a:ext cx="1937880" cy="23806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921" y="2139"/>
                </a:moveTo>
                <a:cubicBezTo>
                  <a:pt x="16216" y="835"/>
                  <a:pt x="14646" y="0"/>
                  <a:pt x="12915" y="0"/>
                </a:cubicBezTo>
                <a:lnTo>
                  <a:pt x="0" y="0"/>
                </a:lnTo>
                <a:lnTo>
                  <a:pt x="5833" y="10800"/>
                </a:lnTo>
                <a:lnTo>
                  <a:pt x="0" y="21600"/>
                </a:lnTo>
                <a:lnTo>
                  <a:pt x="12915" y="21600"/>
                </a:lnTo>
                <a:cubicBezTo>
                  <a:pt x="14646" y="21600"/>
                  <a:pt x="16216" y="20765"/>
                  <a:pt x="16921" y="19461"/>
                </a:cubicBezTo>
                <a:lnTo>
                  <a:pt x="21600" y="10800"/>
                </a:lnTo>
                <a:lnTo>
                  <a:pt x="16921" y="2139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9FB9273B-0D6A-9F15-5DF1-47C0F5A2CF63}"/>
              </a:ext>
            </a:extLst>
          </p:cNvPr>
          <p:cNvSpPr txBox="1"/>
          <p:nvPr/>
        </p:nvSpPr>
        <p:spPr>
          <a:xfrm>
            <a:off x="2428400" y="3167390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01</a:t>
            </a:r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A5CE570F-8761-2EC0-CAB1-583B4E3D6C34}"/>
              </a:ext>
            </a:extLst>
          </p:cNvPr>
          <p:cNvSpPr txBox="1"/>
          <p:nvPr/>
        </p:nvSpPr>
        <p:spPr>
          <a:xfrm>
            <a:off x="3912955" y="3167390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accent4">
                    <a:lumMod val="50000"/>
                  </a:schemeClr>
                </a:solidFill>
              </a:rPr>
              <a:t>02</a:t>
            </a:r>
          </a:p>
        </p:txBody>
      </p:sp>
      <p:sp>
        <p:nvSpPr>
          <p:cNvPr id="10" name="TextBox 10">
            <a:extLst>
              <a:ext uri="{FF2B5EF4-FFF2-40B4-BE49-F238E27FC236}">
                <a16:creationId xmlns:a16="http://schemas.microsoft.com/office/drawing/2014/main" id="{94E93451-F5FE-B640-51C9-CDBABE47A20C}"/>
              </a:ext>
            </a:extLst>
          </p:cNvPr>
          <p:cNvSpPr txBox="1"/>
          <p:nvPr/>
        </p:nvSpPr>
        <p:spPr>
          <a:xfrm>
            <a:off x="5440541" y="3167390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03</a:t>
            </a:r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id="{2BD4D645-3344-5181-BC76-CAD12C9B1EB7}"/>
              </a:ext>
            </a:extLst>
          </p:cNvPr>
          <p:cNvSpPr txBox="1"/>
          <p:nvPr/>
        </p:nvSpPr>
        <p:spPr>
          <a:xfrm>
            <a:off x="6978885" y="3167390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2"/>
                </a:solidFill>
              </a:rPr>
              <a:t>04</a:t>
            </a: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06B165BD-8863-3708-3CC4-E01459F1914A}"/>
              </a:ext>
            </a:extLst>
          </p:cNvPr>
          <p:cNvSpPr txBox="1"/>
          <p:nvPr/>
        </p:nvSpPr>
        <p:spPr>
          <a:xfrm>
            <a:off x="8409652" y="3167390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2"/>
                </a:solidFill>
              </a:rPr>
              <a:t>05</a:t>
            </a:r>
          </a:p>
        </p:txBody>
      </p:sp>
      <p:pic>
        <p:nvPicPr>
          <p:cNvPr id="15" name="Graphic 23" descr="Bar graph with upward trend with solid fill">
            <a:extLst>
              <a:ext uri="{FF2B5EF4-FFF2-40B4-BE49-F238E27FC236}">
                <a16:creationId xmlns:a16="http://schemas.microsoft.com/office/drawing/2014/main" id="{943B1559-7667-F57C-67EC-2D2F7A0968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01709" y="2491289"/>
            <a:ext cx="646335" cy="64633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phic 24" descr="Bullseye with solid fill">
            <a:extLst>
              <a:ext uri="{FF2B5EF4-FFF2-40B4-BE49-F238E27FC236}">
                <a16:creationId xmlns:a16="http://schemas.microsoft.com/office/drawing/2014/main" id="{626D3FB5-1793-AF5A-E369-AA02938C94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67136" y="2131141"/>
            <a:ext cx="803462" cy="8034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25" descr="Gears with solid fill">
            <a:extLst>
              <a:ext uri="{FF2B5EF4-FFF2-40B4-BE49-F238E27FC236}">
                <a16:creationId xmlns:a16="http://schemas.microsoft.com/office/drawing/2014/main" id="{B7AF1393-C0E8-6355-2E8E-35FA312D275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90177" y="2338274"/>
            <a:ext cx="774346" cy="77434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26" descr="Hourglass 30% with solid fill">
            <a:extLst>
              <a:ext uri="{FF2B5EF4-FFF2-40B4-BE49-F238E27FC236}">
                <a16:creationId xmlns:a16="http://schemas.microsoft.com/office/drawing/2014/main" id="{521E2C6A-9431-76A9-4DD7-2BF57BE97E9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178746" y="2313271"/>
            <a:ext cx="646335" cy="64633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Graphic 27" descr="Lightbulb with solid fill">
            <a:extLst>
              <a:ext uri="{FF2B5EF4-FFF2-40B4-BE49-F238E27FC236}">
                <a16:creationId xmlns:a16="http://schemas.microsoft.com/office/drawing/2014/main" id="{CD0F98C9-A8F7-25B9-F0FE-B1D964FA9E6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869456" y="1832822"/>
            <a:ext cx="919651" cy="91965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" name="TextBox 28">
            <a:extLst>
              <a:ext uri="{FF2B5EF4-FFF2-40B4-BE49-F238E27FC236}">
                <a16:creationId xmlns:a16="http://schemas.microsoft.com/office/drawing/2014/main" id="{BA8A0D7B-EF38-1CA3-03C4-7DFDA5C1E2F9}"/>
              </a:ext>
            </a:extLst>
          </p:cNvPr>
          <p:cNvSpPr txBox="1"/>
          <p:nvPr/>
        </p:nvSpPr>
        <p:spPr>
          <a:xfrm>
            <a:off x="2038498" y="3690610"/>
            <a:ext cx="817097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sp>
        <p:nvSpPr>
          <p:cNvPr id="21" name="TextBox 29">
            <a:extLst>
              <a:ext uri="{FF2B5EF4-FFF2-40B4-BE49-F238E27FC236}">
                <a16:creationId xmlns:a16="http://schemas.microsoft.com/office/drawing/2014/main" id="{D66255E5-739C-5A1A-3AD1-7858ACB9DD3D}"/>
              </a:ext>
            </a:extLst>
          </p:cNvPr>
          <p:cNvSpPr txBox="1"/>
          <p:nvPr/>
        </p:nvSpPr>
        <p:spPr>
          <a:xfrm>
            <a:off x="3652145" y="3690610"/>
            <a:ext cx="817097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sp>
        <p:nvSpPr>
          <p:cNvPr id="22" name="TextBox 30">
            <a:extLst>
              <a:ext uri="{FF2B5EF4-FFF2-40B4-BE49-F238E27FC236}">
                <a16:creationId xmlns:a16="http://schemas.microsoft.com/office/drawing/2014/main" id="{C0F0614F-42F6-5A3B-73E4-2D06907DE7E3}"/>
              </a:ext>
            </a:extLst>
          </p:cNvPr>
          <p:cNvSpPr txBox="1"/>
          <p:nvPr/>
        </p:nvSpPr>
        <p:spPr>
          <a:xfrm>
            <a:off x="5168973" y="3690610"/>
            <a:ext cx="817097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sp>
        <p:nvSpPr>
          <p:cNvPr id="23" name="TextBox 31">
            <a:extLst>
              <a:ext uri="{FF2B5EF4-FFF2-40B4-BE49-F238E27FC236}">
                <a16:creationId xmlns:a16="http://schemas.microsoft.com/office/drawing/2014/main" id="{F2FB8A57-089C-806D-CA00-99E36569A2AF}"/>
              </a:ext>
            </a:extLst>
          </p:cNvPr>
          <p:cNvSpPr txBox="1"/>
          <p:nvPr/>
        </p:nvSpPr>
        <p:spPr>
          <a:xfrm>
            <a:off x="6696559" y="3690610"/>
            <a:ext cx="817097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24" name="TextBox 32">
            <a:extLst>
              <a:ext uri="{FF2B5EF4-FFF2-40B4-BE49-F238E27FC236}">
                <a16:creationId xmlns:a16="http://schemas.microsoft.com/office/drawing/2014/main" id="{59D23C33-2592-5A02-2CBA-0FCF71A72623}"/>
              </a:ext>
            </a:extLst>
          </p:cNvPr>
          <p:cNvSpPr txBox="1"/>
          <p:nvPr/>
        </p:nvSpPr>
        <p:spPr>
          <a:xfrm>
            <a:off x="8181114" y="3690610"/>
            <a:ext cx="817097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pic>
        <p:nvPicPr>
          <p:cNvPr id="27" name="Graphic 13" descr="Trophy">
            <a:extLst>
              <a:ext uri="{FF2B5EF4-FFF2-40B4-BE49-F238E27FC236}">
                <a16:creationId xmlns:a16="http://schemas.microsoft.com/office/drawing/2014/main" id="{F9E14EA6-6B85-8FB1-94AE-5D2E9D8E36B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798360" y="2864937"/>
            <a:ext cx="1128125" cy="1128125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E502C2DB-97FA-FCC5-A332-3B78DFE3BE41}"/>
              </a:ext>
            </a:extLst>
          </p:cNvPr>
          <p:cNvGrpSpPr/>
          <p:nvPr/>
        </p:nvGrpSpPr>
        <p:grpSpPr>
          <a:xfrm>
            <a:off x="9591443" y="4303622"/>
            <a:ext cx="1541957" cy="1197820"/>
            <a:chOff x="332936" y="2720099"/>
            <a:chExt cx="2975111" cy="1197820"/>
          </a:xfrm>
        </p:grpSpPr>
        <p:sp>
          <p:nvSpPr>
            <p:cNvPr id="29" name="TextBox 15">
              <a:extLst>
                <a:ext uri="{FF2B5EF4-FFF2-40B4-BE49-F238E27FC236}">
                  <a16:creationId xmlns:a16="http://schemas.microsoft.com/office/drawing/2014/main" id="{4E0483C9-742B-FFF9-73EC-E86E09A44795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30" name="TextBox 16">
              <a:extLst>
                <a:ext uri="{FF2B5EF4-FFF2-40B4-BE49-F238E27FC236}">
                  <a16:creationId xmlns:a16="http://schemas.microsoft.com/office/drawing/2014/main" id="{CE589413-A915-E8DB-3367-518618610A99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Narrowing Chevron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B5A2A141-41C1-48A5-03ED-75DCF73235EF}"/>
              </a:ext>
            </a:extLst>
          </p:cNvPr>
          <p:cNvSpPr/>
          <p:nvPr/>
        </p:nvSpPr>
        <p:spPr>
          <a:xfrm>
            <a:off x="2726209" y="1424992"/>
            <a:ext cx="2317405" cy="40080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337" y="1271"/>
                </a:moveTo>
                <a:cubicBezTo>
                  <a:pt x="13748" y="496"/>
                  <a:pt x="12435" y="0"/>
                  <a:pt x="10988" y="0"/>
                </a:cubicBezTo>
                <a:lnTo>
                  <a:pt x="0" y="0"/>
                </a:lnTo>
                <a:lnTo>
                  <a:pt x="8227" y="10800"/>
                </a:lnTo>
                <a:lnTo>
                  <a:pt x="0" y="21600"/>
                </a:lnTo>
                <a:lnTo>
                  <a:pt x="10988" y="21600"/>
                </a:lnTo>
                <a:cubicBezTo>
                  <a:pt x="12435" y="21600"/>
                  <a:pt x="13748" y="21104"/>
                  <a:pt x="14337" y="20329"/>
                </a:cubicBezTo>
                <a:lnTo>
                  <a:pt x="21600" y="10800"/>
                </a:lnTo>
                <a:lnTo>
                  <a:pt x="14337" y="127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48F920F6-0786-FB9F-20FA-D2D22E7141D1}"/>
              </a:ext>
            </a:extLst>
          </p:cNvPr>
          <p:cNvSpPr/>
          <p:nvPr/>
        </p:nvSpPr>
        <p:spPr>
          <a:xfrm>
            <a:off x="1058601" y="1123097"/>
            <a:ext cx="2452537" cy="46118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73" y="1104"/>
                </a:moveTo>
                <a:cubicBezTo>
                  <a:pt x="13016" y="431"/>
                  <a:pt x="11775" y="0"/>
                  <a:pt x="10408" y="0"/>
                </a:cubicBezTo>
                <a:lnTo>
                  <a:pt x="0" y="0"/>
                </a:lnTo>
                <a:lnTo>
                  <a:pt x="8939" y="10800"/>
                </a:lnTo>
                <a:lnTo>
                  <a:pt x="0" y="21600"/>
                </a:lnTo>
                <a:lnTo>
                  <a:pt x="10408" y="21600"/>
                </a:lnTo>
                <a:cubicBezTo>
                  <a:pt x="11775" y="21600"/>
                  <a:pt x="13016" y="21169"/>
                  <a:pt x="13573" y="20496"/>
                </a:cubicBezTo>
                <a:lnTo>
                  <a:pt x="21600" y="10800"/>
                </a:lnTo>
                <a:lnTo>
                  <a:pt x="13573" y="1104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455CEF81-8EDB-B6BD-31C6-C95B54ED0B6A}"/>
              </a:ext>
            </a:extLst>
          </p:cNvPr>
          <p:cNvSpPr/>
          <p:nvPr/>
        </p:nvSpPr>
        <p:spPr>
          <a:xfrm>
            <a:off x="4393821" y="1755638"/>
            <a:ext cx="2188019" cy="33467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356" y="1522"/>
                </a:moveTo>
                <a:cubicBezTo>
                  <a:pt x="14731" y="594"/>
                  <a:pt x="13340" y="0"/>
                  <a:pt x="11808" y="0"/>
                </a:cubicBezTo>
                <a:lnTo>
                  <a:pt x="0" y="0"/>
                </a:lnTo>
                <a:lnTo>
                  <a:pt x="7266" y="10800"/>
                </a:lnTo>
                <a:lnTo>
                  <a:pt x="0" y="21600"/>
                </a:lnTo>
                <a:lnTo>
                  <a:pt x="11808" y="21600"/>
                </a:lnTo>
                <a:cubicBezTo>
                  <a:pt x="13340" y="21600"/>
                  <a:pt x="14731" y="21006"/>
                  <a:pt x="15356" y="20078"/>
                </a:cubicBezTo>
                <a:lnTo>
                  <a:pt x="21600" y="10800"/>
                </a:lnTo>
                <a:lnTo>
                  <a:pt x="15356" y="1522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3B85CB30-290C-1FBE-645C-048759B34F9B}"/>
              </a:ext>
            </a:extLst>
          </p:cNvPr>
          <p:cNvSpPr/>
          <p:nvPr/>
        </p:nvSpPr>
        <p:spPr>
          <a:xfrm>
            <a:off x="6032677" y="2005779"/>
            <a:ext cx="2047139" cy="2846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9" y="1789"/>
                </a:moveTo>
                <a:cubicBezTo>
                  <a:pt x="15411" y="698"/>
                  <a:pt x="13925" y="0"/>
                  <a:pt x="12287" y="0"/>
                </a:cubicBezTo>
                <a:lnTo>
                  <a:pt x="0" y="0"/>
                </a:lnTo>
                <a:lnTo>
                  <a:pt x="6613" y="10800"/>
                </a:lnTo>
                <a:lnTo>
                  <a:pt x="0" y="21600"/>
                </a:lnTo>
                <a:lnTo>
                  <a:pt x="12287" y="21600"/>
                </a:lnTo>
                <a:cubicBezTo>
                  <a:pt x="13925" y="21600"/>
                  <a:pt x="15411" y="20902"/>
                  <a:pt x="16079" y="19811"/>
                </a:cubicBezTo>
                <a:lnTo>
                  <a:pt x="21600" y="10778"/>
                </a:lnTo>
                <a:lnTo>
                  <a:pt x="16079" y="1789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4F312B15-E1A4-10D7-F178-D504462E1B1E}"/>
              </a:ext>
            </a:extLst>
          </p:cNvPr>
          <p:cNvSpPr/>
          <p:nvPr/>
        </p:nvSpPr>
        <p:spPr>
          <a:xfrm>
            <a:off x="7614033" y="2238671"/>
            <a:ext cx="1937880" cy="23806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921" y="2139"/>
                </a:moveTo>
                <a:cubicBezTo>
                  <a:pt x="16216" y="835"/>
                  <a:pt x="14646" y="0"/>
                  <a:pt x="12915" y="0"/>
                </a:cubicBezTo>
                <a:lnTo>
                  <a:pt x="0" y="0"/>
                </a:lnTo>
                <a:lnTo>
                  <a:pt x="5833" y="10800"/>
                </a:lnTo>
                <a:lnTo>
                  <a:pt x="0" y="21600"/>
                </a:lnTo>
                <a:lnTo>
                  <a:pt x="12915" y="21600"/>
                </a:lnTo>
                <a:cubicBezTo>
                  <a:pt x="14646" y="21600"/>
                  <a:pt x="16216" y="20765"/>
                  <a:pt x="16921" y="19461"/>
                </a:cubicBezTo>
                <a:lnTo>
                  <a:pt x="21600" y="10800"/>
                </a:lnTo>
                <a:lnTo>
                  <a:pt x="16921" y="2139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9FB9273B-0D6A-9F15-5DF1-47C0F5A2CF63}"/>
              </a:ext>
            </a:extLst>
          </p:cNvPr>
          <p:cNvSpPr txBox="1"/>
          <p:nvPr/>
        </p:nvSpPr>
        <p:spPr>
          <a:xfrm>
            <a:off x="2428400" y="3167390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01</a:t>
            </a:r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A5CE570F-8761-2EC0-CAB1-583B4E3D6C34}"/>
              </a:ext>
            </a:extLst>
          </p:cNvPr>
          <p:cNvSpPr txBox="1"/>
          <p:nvPr/>
        </p:nvSpPr>
        <p:spPr>
          <a:xfrm>
            <a:off x="3912955" y="3167390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accent4">
                    <a:lumMod val="50000"/>
                  </a:schemeClr>
                </a:solidFill>
              </a:rPr>
              <a:t>02</a:t>
            </a:r>
          </a:p>
        </p:txBody>
      </p:sp>
      <p:sp>
        <p:nvSpPr>
          <p:cNvPr id="10" name="TextBox 10">
            <a:extLst>
              <a:ext uri="{FF2B5EF4-FFF2-40B4-BE49-F238E27FC236}">
                <a16:creationId xmlns:a16="http://schemas.microsoft.com/office/drawing/2014/main" id="{94E93451-F5FE-B640-51C9-CDBABE47A20C}"/>
              </a:ext>
            </a:extLst>
          </p:cNvPr>
          <p:cNvSpPr txBox="1"/>
          <p:nvPr/>
        </p:nvSpPr>
        <p:spPr>
          <a:xfrm>
            <a:off x="5440541" y="3167390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03</a:t>
            </a:r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id="{2BD4D645-3344-5181-BC76-CAD12C9B1EB7}"/>
              </a:ext>
            </a:extLst>
          </p:cNvPr>
          <p:cNvSpPr txBox="1"/>
          <p:nvPr/>
        </p:nvSpPr>
        <p:spPr>
          <a:xfrm>
            <a:off x="6978885" y="3167390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2"/>
                </a:solidFill>
              </a:rPr>
              <a:t>04</a:t>
            </a: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06B165BD-8863-3708-3CC4-E01459F1914A}"/>
              </a:ext>
            </a:extLst>
          </p:cNvPr>
          <p:cNvSpPr txBox="1"/>
          <p:nvPr/>
        </p:nvSpPr>
        <p:spPr>
          <a:xfrm>
            <a:off x="8409652" y="3167390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05</a:t>
            </a:r>
          </a:p>
        </p:txBody>
      </p:sp>
      <p:pic>
        <p:nvPicPr>
          <p:cNvPr id="15" name="Graphic 23" descr="Bar graph with upward trend with solid fill">
            <a:extLst>
              <a:ext uri="{FF2B5EF4-FFF2-40B4-BE49-F238E27FC236}">
                <a16:creationId xmlns:a16="http://schemas.microsoft.com/office/drawing/2014/main" id="{943B1559-7667-F57C-67EC-2D2F7A0968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01709" y="2491289"/>
            <a:ext cx="646335" cy="64633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phic 24" descr="Bullseye with solid fill">
            <a:extLst>
              <a:ext uri="{FF2B5EF4-FFF2-40B4-BE49-F238E27FC236}">
                <a16:creationId xmlns:a16="http://schemas.microsoft.com/office/drawing/2014/main" id="{626D3FB5-1793-AF5A-E369-AA02938C94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67136" y="2131141"/>
            <a:ext cx="803462" cy="8034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25" descr="Gears with solid fill">
            <a:extLst>
              <a:ext uri="{FF2B5EF4-FFF2-40B4-BE49-F238E27FC236}">
                <a16:creationId xmlns:a16="http://schemas.microsoft.com/office/drawing/2014/main" id="{B7AF1393-C0E8-6355-2E8E-35FA312D275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90177" y="2338274"/>
            <a:ext cx="774346" cy="77434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26" descr="Hourglass 30% with solid fill">
            <a:extLst>
              <a:ext uri="{FF2B5EF4-FFF2-40B4-BE49-F238E27FC236}">
                <a16:creationId xmlns:a16="http://schemas.microsoft.com/office/drawing/2014/main" id="{521E2C6A-9431-76A9-4DD7-2BF57BE97E9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178746" y="2313271"/>
            <a:ext cx="646335" cy="64633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Graphic 27" descr="Lightbulb with solid fill">
            <a:extLst>
              <a:ext uri="{FF2B5EF4-FFF2-40B4-BE49-F238E27FC236}">
                <a16:creationId xmlns:a16="http://schemas.microsoft.com/office/drawing/2014/main" id="{CD0F98C9-A8F7-25B9-F0FE-B1D964FA9E6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869456" y="1832822"/>
            <a:ext cx="919651" cy="91965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" name="TextBox 28">
            <a:extLst>
              <a:ext uri="{FF2B5EF4-FFF2-40B4-BE49-F238E27FC236}">
                <a16:creationId xmlns:a16="http://schemas.microsoft.com/office/drawing/2014/main" id="{BA8A0D7B-EF38-1CA3-03C4-7DFDA5C1E2F9}"/>
              </a:ext>
            </a:extLst>
          </p:cNvPr>
          <p:cNvSpPr txBox="1"/>
          <p:nvPr/>
        </p:nvSpPr>
        <p:spPr>
          <a:xfrm>
            <a:off x="2038498" y="3690610"/>
            <a:ext cx="817097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sp>
        <p:nvSpPr>
          <p:cNvPr id="21" name="TextBox 29">
            <a:extLst>
              <a:ext uri="{FF2B5EF4-FFF2-40B4-BE49-F238E27FC236}">
                <a16:creationId xmlns:a16="http://schemas.microsoft.com/office/drawing/2014/main" id="{D66255E5-739C-5A1A-3AD1-7858ACB9DD3D}"/>
              </a:ext>
            </a:extLst>
          </p:cNvPr>
          <p:cNvSpPr txBox="1"/>
          <p:nvPr/>
        </p:nvSpPr>
        <p:spPr>
          <a:xfrm>
            <a:off x="3652145" y="3690610"/>
            <a:ext cx="817097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sp>
        <p:nvSpPr>
          <p:cNvPr id="22" name="TextBox 30">
            <a:extLst>
              <a:ext uri="{FF2B5EF4-FFF2-40B4-BE49-F238E27FC236}">
                <a16:creationId xmlns:a16="http://schemas.microsoft.com/office/drawing/2014/main" id="{C0F0614F-42F6-5A3B-73E4-2D06907DE7E3}"/>
              </a:ext>
            </a:extLst>
          </p:cNvPr>
          <p:cNvSpPr txBox="1"/>
          <p:nvPr/>
        </p:nvSpPr>
        <p:spPr>
          <a:xfrm>
            <a:off x="5168973" y="3690610"/>
            <a:ext cx="817097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sp>
        <p:nvSpPr>
          <p:cNvPr id="23" name="TextBox 31">
            <a:extLst>
              <a:ext uri="{FF2B5EF4-FFF2-40B4-BE49-F238E27FC236}">
                <a16:creationId xmlns:a16="http://schemas.microsoft.com/office/drawing/2014/main" id="{F2FB8A57-089C-806D-CA00-99E36569A2AF}"/>
              </a:ext>
            </a:extLst>
          </p:cNvPr>
          <p:cNvSpPr txBox="1"/>
          <p:nvPr/>
        </p:nvSpPr>
        <p:spPr>
          <a:xfrm>
            <a:off x="6696559" y="3690610"/>
            <a:ext cx="817097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24" name="TextBox 32">
            <a:extLst>
              <a:ext uri="{FF2B5EF4-FFF2-40B4-BE49-F238E27FC236}">
                <a16:creationId xmlns:a16="http://schemas.microsoft.com/office/drawing/2014/main" id="{59D23C33-2592-5A02-2CBA-0FCF71A72623}"/>
              </a:ext>
            </a:extLst>
          </p:cNvPr>
          <p:cNvSpPr txBox="1"/>
          <p:nvPr/>
        </p:nvSpPr>
        <p:spPr>
          <a:xfrm>
            <a:off x="8181114" y="3690610"/>
            <a:ext cx="817097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ctr">
              <a:defRPr b="1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1"/>
              <a:t>Lorem</a:t>
            </a:r>
          </a:p>
          <a:p>
            <a:r>
              <a:rPr lang="en-US" noProof="1"/>
              <a:t>Ipsum</a:t>
            </a:r>
          </a:p>
        </p:txBody>
      </p:sp>
      <p:pic>
        <p:nvPicPr>
          <p:cNvPr id="27" name="Graphic 13" descr="Trophy">
            <a:extLst>
              <a:ext uri="{FF2B5EF4-FFF2-40B4-BE49-F238E27FC236}">
                <a16:creationId xmlns:a16="http://schemas.microsoft.com/office/drawing/2014/main" id="{F9E14EA6-6B85-8FB1-94AE-5D2E9D8E36B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798360" y="2864937"/>
            <a:ext cx="1128125" cy="1128125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E502C2DB-97FA-FCC5-A332-3B78DFE3BE41}"/>
              </a:ext>
            </a:extLst>
          </p:cNvPr>
          <p:cNvGrpSpPr/>
          <p:nvPr/>
        </p:nvGrpSpPr>
        <p:grpSpPr>
          <a:xfrm>
            <a:off x="9591443" y="4303622"/>
            <a:ext cx="1541957" cy="1197820"/>
            <a:chOff x="332936" y="2720099"/>
            <a:chExt cx="2975111" cy="1197820"/>
          </a:xfrm>
        </p:grpSpPr>
        <p:sp>
          <p:nvSpPr>
            <p:cNvPr id="29" name="TextBox 15">
              <a:extLst>
                <a:ext uri="{FF2B5EF4-FFF2-40B4-BE49-F238E27FC236}">
                  <a16:creationId xmlns:a16="http://schemas.microsoft.com/office/drawing/2014/main" id="{4E0483C9-742B-FFF9-73EC-E86E09A44795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16">
              <a:extLst>
                <a:ext uri="{FF2B5EF4-FFF2-40B4-BE49-F238E27FC236}">
                  <a16:creationId xmlns:a16="http://schemas.microsoft.com/office/drawing/2014/main" id="{CE589413-A915-E8DB-3367-518618610A99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33113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8499</TotalTime>
  <Words>133</Words>
  <Application>Microsoft Office PowerPoint</Application>
  <PresentationFormat>Widescreen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Narrowing Chevron Process – Slide Template</vt:lpstr>
      <vt:lpstr>Narrowing Chevron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Narrowing Chevron Process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2024-02-01T19:16:03Z</dcterms:modified>
  <cp:category>Charts &amp; Diagrams</cp:category>
</cp:coreProperties>
</file>