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77150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Newton’s Cradle w/ a Red Sphere – Slide Template</a:t>
            </a:r>
          </a:p>
        </p:txBody>
      </p:sp>
      <p:grpSp>
        <p:nvGrpSpPr>
          <p:cNvPr id="22" name="Group 21">
            <a:extLst>
              <a:ext uri="{FF2B5EF4-FFF2-40B4-BE49-F238E27FC236}">
                <a16:creationId xmlns:a16="http://schemas.microsoft.com/office/drawing/2014/main" id="{CEDD4FE8-5592-FEBC-983A-C935EC63F043}"/>
              </a:ext>
            </a:extLst>
          </p:cNvPr>
          <p:cNvGrpSpPr/>
          <p:nvPr/>
        </p:nvGrpSpPr>
        <p:grpSpPr>
          <a:xfrm>
            <a:off x="2766947" y="1555819"/>
            <a:ext cx="8778330" cy="4464774"/>
            <a:chOff x="2766947" y="1555819"/>
            <a:chExt cx="8778330" cy="4464774"/>
          </a:xfrm>
        </p:grpSpPr>
        <p:sp>
          <p:nvSpPr>
            <p:cNvPr id="3" name="Shape">
              <a:extLst>
                <a:ext uri="{FF2B5EF4-FFF2-40B4-BE49-F238E27FC236}">
                  <a16:creationId xmlns:a16="http://schemas.microsoft.com/office/drawing/2014/main" id="{33BBABD6-F6CF-14FC-3984-D53385EE4694}"/>
                </a:ext>
              </a:extLst>
            </p:cNvPr>
            <p:cNvSpPr/>
            <p:nvPr/>
          </p:nvSpPr>
          <p:spPr>
            <a:xfrm>
              <a:off x="4007699" y="1555819"/>
              <a:ext cx="1290308" cy="2232387"/>
            </a:xfrm>
            <a:custGeom>
              <a:avLst/>
              <a:gdLst/>
              <a:ahLst/>
              <a:cxnLst>
                <a:cxn ang="0">
                  <a:pos x="wd2" y="hd2"/>
                </a:cxn>
                <a:cxn ang="5400000">
                  <a:pos x="wd2" y="hd2"/>
                </a:cxn>
                <a:cxn ang="10800000">
                  <a:pos x="wd2" y="hd2"/>
                </a:cxn>
                <a:cxn ang="16200000">
                  <a:pos x="wd2" y="hd2"/>
                </a:cxn>
              </a:cxnLst>
              <a:rect l="0" t="0" r="r" b="b"/>
              <a:pathLst>
                <a:path w="21521" h="21600" extrusionOk="0">
                  <a:moveTo>
                    <a:pt x="20211" y="0"/>
                  </a:moveTo>
                  <a:lnTo>
                    <a:pt x="6016" y="14875"/>
                  </a:lnTo>
                  <a:lnTo>
                    <a:pt x="17269" y="0"/>
                  </a:lnTo>
                  <a:lnTo>
                    <a:pt x="16040" y="0"/>
                  </a:lnTo>
                  <a:lnTo>
                    <a:pt x="50" y="21140"/>
                  </a:lnTo>
                  <a:cubicBezTo>
                    <a:pt x="-79" y="21300"/>
                    <a:pt x="50" y="21487"/>
                    <a:pt x="325" y="21562"/>
                  </a:cubicBezTo>
                  <a:cubicBezTo>
                    <a:pt x="406" y="21581"/>
                    <a:pt x="487" y="21600"/>
                    <a:pt x="568" y="21600"/>
                  </a:cubicBezTo>
                  <a:cubicBezTo>
                    <a:pt x="762" y="21600"/>
                    <a:pt x="956" y="21534"/>
                    <a:pt x="1069" y="21431"/>
                  </a:cubicBezTo>
                  <a:lnTo>
                    <a:pt x="21521" y="0"/>
                  </a:lnTo>
                  <a:lnTo>
                    <a:pt x="20211"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5E88F16D-67FD-5876-D202-C003730BCAFF}"/>
                </a:ext>
              </a:extLst>
            </p:cNvPr>
            <p:cNvSpPr/>
            <p:nvPr/>
          </p:nvSpPr>
          <p:spPr>
            <a:xfrm>
              <a:off x="6857555" y="1555819"/>
              <a:ext cx="174481" cy="2842101"/>
            </a:xfrm>
            <a:custGeom>
              <a:avLst/>
              <a:gdLst/>
              <a:ahLst/>
              <a:cxnLst>
                <a:cxn ang="0">
                  <a:pos x="wd2" y="hd2"/>
                </a:cxn>
                <a:cxn ang="5400000">
                  <a:pos x="wd2" y="hd2"/>
                </a:cxn>
                <a:cxn ang="10800000">
                  <a:pos x="wd2" y="hd2"/>
                </a:cxn>
                <a:cxn ang="16200000">
                  <a:pos x="wd2" y="hd2"/>
                </a:cxn>
              </a:cxnLst>
              <a:rect l="0" t="0" r="r" b="b"/>
              <a:pathLst>
                <a:path w="21600" h="21600" extrusionOk="0">
                  <a:moveTo>
                    <a:pt x="13200" y="0"/>
                  </a:moveTo>
                  <a:lnTo>
                    <a:pt x="10920" y="7794"/>
                  </a:lnTo>
                  <a:lnTo>
                    <a:pt x="8400" y="0"/>
                  </a:lnTo>
                  <a:lnTo>
                    <a:pt x="0" y="0"/>
                  </a:lnTo>
                  <a:lnTo>
                    <a:pt x="6960" y="21350"/>
                  </a:lnTo>
                  <a:cubicBezTo>
                    <a:pt x="6960" y="21489"/>
                    <a:pt x="8880" y="21600"/>
                    <a:pt x="11160" y="21600"/>
                  </a:cubicBezTo>
                  <a:cubicBezTo>
                    <a:pt x="11160" y="21600"/>
                    <a:pt x="11160" y="21600"/>
                    <a:pt x="11160" y="21600"/>
                  </a:cubicBezTo>
                  <a:cubicBezTo>
                    <a:pt x="13440" y="21600"/>
                    <a:pt x="15360" y="21489"/>
                    <a:pt x="15360" y="21350"/>
                  </a:cubicBezTo>
                  <a:lnTo>
                    <a:pt x="21600" y="0"/>
                  </a:lnTo>
                  <a:lnTo>
                    <a:pt x="13200"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0C1BAA39-BC5A-D413-A8DE-5291C8E96ABA}"/>
                </a:ext>
              </a:extLst>
            </p:cNvPr>
            <p:cNvSpPr/>
            <p:nvPr/>
          </p:nvSpPr>
          <p:spPr>
            <a:xfrm>
              <a:off x="8631444" y="1555820"/>
              <a:ext cx="295650" cy="2843070"/>
            </a:xfrm>
            <a:custGeom>
              <a:avLst/>
              <a:gdLst/>
              <a:ahLst/>
              <a:cxnLst>
                <a:cxn ang="0">
                  <a:pos x="wd2" y="hd2"/>
                </a:cxn>
                <a:cxn ang="5400000">
                  <a:pos x="wd2" y="hd2"/>
                </a:cxn>
                <a:cxn ang="10800000">
                  <a:pos x="wd2" y="hd2"/>
                </a:cxn>
                <a:cxn ang="16200000">
                  <a:pos x="wd2" y="hd2"/>
                </a:cxn>
              </a:cxnLst>
              <a:rect l="0" t="0" r="r" b="b"/>
              <a:pathLst>
                <a:path w="21600" h="21600" extrusionOk="0">
                  <a:moveTo>
                    <a:pt x="16643" y="0"/>
                  </a:moveTo>
                  <a:lnTo>
                    <a:pt x="10906" y="14979"/>
                  </a:lnTo>
                  <a:lnTo>
                    <a:pt x="4957" y="0"/>
                  </a:lnTo>
                  <a:lnTo>
                    <a:pt x="0" y="0"/>
                  </a:lnTo>
                  <a:lnTo>
                    <a:pt x="8427" y="21350"/>
                  </a:lnTo>
                  <a:cubicBezTo>
                    <a:pt x="8498" y="21490"/>
                    <a:pt x="9561" y="21600"/>
                    <a:pt x="10906" y="21600"/>
                  </a:cubicBezTo>
                  <a:cubicBezTo>
                    <a:pt x="10906" y="21600"/>
                    <a:pt x="10906" y="21600"/>
                    <a:pt x="10906" y="21600"/>
                  </a:cubicBezTo>
                  <a:cubicBezTo>
                    <a:pt x="12252" y="21600"/>
                    <a:pt x="13314" y="21490"/>
                    <a:pt x="13385" y="21350"/>
                  </a:cubicBezTo>
                  <a:lnTo>
                    <a:pt x="21600" y="0"/>
                  </a:lnTo>
                  <a:lnTo>
                    <a:pt x="16643"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F80227BD-8218-3C19-58EC-4522BA7F6000}"/>
                </a:ext>
              </a:extLst>
            </p:cNvPr>
            <p:cNvSpPr/>
            <p:nvPr/>
          </p:nvSpPr>
          <p:spPr>
            <a:xfrm>
              <a:off x="10327786" y="1555820"/>
              <a:ext cx="581604" cy="2843071"/>
            </a:xfrm>
            <a:custGeom>
              <a:avLst/>
              <a:gdLst/>
              <a:ahLst/>
              <a:cxnLst>
                <a:cxn ang="0">
                  <a:pos x="wd2" y="hd2"/>
                </a:cxn>
                <a:cxn ang="5400000">
                  <a:pos x="wd2" y="hd2"/>
                </a:cxn>
                <a:cxn ang="10800000">
                  <a:pos x="wd2" y="hd2"/>
                </a:cxn>
                <a:cxn ang="16200000">
                  <a:pos x="wd2" y="hd2"/>
                </a:cxn>
              </a:cxnLst>
              <a:rect l="0" t="0" r="r" b="b"/>
              <a:pathLst>
                <a:path w="21600" h="21600" extrusionOk="0">
                  <a:moveTo>
                    <a:pt x="19044" y="0"/>
                  </a:moveTo>
                  <a:lnTo>
                    <a:pt x="10836" y="18507"/>
                  </a:lnTo>
                  <a:lnTo>
                    <a:pt x="2520" y="0"/>
                  </a:lnTo>
                  <a:lnTo>
                    <a:pt x="0" y="0"/>
                  </a:lnTo>
                  <a:lnTo>
                    <a:pt x="9612" y="21364"/>
                  </a:lnTo>
                  <a:cubicBezTo>
                    <a:pt x="9684" y="21497"/>
                    <a:pt x="10224" y="21600"/>
                    <a:pt x="10872" y="21600"/>
                  </a:cubicBezTo>
                  <a:cubicBezTo>
                    <a:pt x="10872" y="21600"/>
                    <a:pt x="10872" y="21600"/>
                    <a:pt x="10872" y="21600"/>
                  </a:cubicBezTo>
                  <a:cubicBezTo>
                    <a:pt x="11520" y="21600"/>
                    <a:pt x="12060" y="21497"/>
                    <a:pt x="12132" y="21364"/>
                  </a:cubicBezTo>
                  <a:lnTo>
                    <a:pt x="21600" y="0"/>
                  </a:lnTo>
                  <a:lnTo>
                    <a:pt x="19044"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7" name="Circle">
              <a:extLst>
                <a:ext uri="{FF2B5EF4-FFF2-40B4-BE49-F238E27FC236}">
                  <a16:creationId xmlns:a16="http://schemas.microsoft.com/office/drawing/2014/main" id="{327BAF9D-5D04-4431-3CFB-F0F536C2C473}"/>
                </a:ext>
              </a:extLst>
            </p:cNvPr>
            <p:cNvSpPr/>
            <p:nvPr/>
          </p:nvSpPr>
          <p:spPr>
            <a:xfrm>
              <a:off x="6033617"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B392181E-9F50-3BF3-446C-C7F07D59D624}"/>
                </a:ext>
              </a:extLst>
            </p:cNvPr>
            <p:cNvSpPr/>
            <p:nvPr/>
          </p:nvSpPr>
          <p:spPr>
            <a:xfrm>
              <a:off x="6624914"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FC34EBF-E4EA-B963-8B33-8E88786DC4B7}"/>
                </a:ext>
              </a:extLst>
            </p:cNvPr>
            <p:cNvSpPr/>
            <p:nvPr/>
          </p:nvSpPr>
          <p:spPr>
            <a:xfrm>
              <a:off x="7012649"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0" name="Circle">
              <a:extLst>
                <a:ext uri="{FF2B5EF4-FFF2-40B4-BE49-F238E27FC236}">
                  <a16:creationId xmlns:a16="http://schemas.microsoft.com/office/drawing/2014/main" id="{7062FCA5-A782-8E3E-F3AE-5E6661720DCC}"/>
                </a:ext>
              </a:extLst>
            </p:cNvPr>
            <p:cNvSpPr/>
            <p:nvPr/>
          </p:nvSpPr>
          <p:spPr>
            <a:xfrm>
              <a:off x="2766947" y="3562350"/>
              <a:ext cx="1837867" cy="1837866"/>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A8A406DD-E738-A636-DD5C-788F59499C62}"/>
                </a:ext>
              </a:extLst>
            </p:cNvPr>
            <p:cNvSpPr/>
            <p:nvPr/>
          </p:nvSpPr>
          <p:spPr>
            <a:xfrm>
              <a:off x="3358243" y="3639896"/>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55"/>
                    <a:pt x="17766" y="6125"/>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ED3E084-4FF1-7044-03A4-CE17CEA9C8CD}"/>
                </a:ext>
              </a:extLst>
            </p:cNvPr>
            <p:cNvSpPr/>
            <p:nvPr/>
          </p:nvSpPr>
          <p:spPr>
            <a:xfrm>
              <a:off x="3745979" y="3853151"/>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7" y="8247"/>
                    <a:pt x="17783" y="6142"/>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13" name="Circle">
              <a:extLst>
                <a:ext uri="{FF2B5EF4-FFF2-40B4-BE49-F238E27FC236}">
                  <a16:creationId xmlns:a16="http://schemas.microsoft.com/office/drawing/2014/main" id="{552A1B7D-1F01-FFC5-F067-480991DD1F6A}"/>
                </a:ext>
              </a:extLst>
            </p:cNvPr>
            <p:cNvSpPr/>
            <p:nvPr/>
          </p:nvSpPr>
          <p:spPr>
            <a:xfrm>
              <a:off x="7865667"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785C26C-244F-72FC-22E3-B90893B34D7A}"/>
                </a:ext>
              </a:extLst>
            </p:cNvPr>
            <p:cNvSpPr/>
            <p:nvPr/>
          </p:nvSpPr>
          <p:spPr>
            <a:xfrm>
              <a:off x="8456963"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A69DC1DF-B801-16AE-57A6-BC1ACA43F4F7}"/>
                </a:ext>
              </a:extLst>
            </p:cNvPr>
            <p:cNvSpPr/>
            <p:nvPr/>
          </p:nvSpPr>
          <p:spPr>
            <a:xfrm>
              <a:off x="8844699"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AB0A864F-685F-9549-65C8-12D26B00BE09}"/>
                </a:ext>
              </a:extLst>
            </p:cNvPr>
            <p:cNvSpPr/>
            <p:nvPr/>
          </p:nvSpPr>
          <p:spPr>
            <a:xfrm>
              <a:off x="9707410"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38142F9F-07E2-0282-F1D7-F701EAAB3CFF}"/>
                </a:ext>
              </a:extLst>
            </p:cNvPr>
            <p:cNvSpPr/>
            <p:nvPr/>
          </p:nvSpPr>
          <p:spPr>
            <a:xfrm>
              <a:off x="10298706"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A907BF07-724D-1C43-2031-0E873F799C4E}"/>
                </a:ext>
              </a:extLst>
            </p:cNvPr>
            <p:cNvSpPr/>
            <p:nvPr/>
          </p:nvSpPr>
          <p:spPr>
            <a:xfrm>
              <a:off x="10686442"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grpSp>
        <p:nvGrpSpPr>
          <p:cNvPr id="19" name="Group 18">
            <a:extLst>
              <a:ext uri="{FF2B5EF4-FFF2-40B4-BE49-F238E27FC236}">
                <a16:creationId xmlns:a16="http://schemas.microsoft.com/office/drawing/2014/main" id="{4878E06B-8B21-83A4-F1D1-A0F8BC1C7C31}"/>
              </a:ext>
            </a:extLst>
          </p:cNvPr>
          <p:cNvGrpSpPr/>
          <p:nvPr/>
        </p:nvGrpSpPr>
        <p:grpSpPr>
          <a:xfrm>
            <a:off x="340731" y="919499"/>
            <a:ext cx="2926080" cy="2552037"/>
            <a:chOff x="332936" y="2627766"/>
            <a:chExt cx="2926080" cy="2552037"/>
          </a:xfrm>
        </p:grpSpPr>
        <p:sp>
          <p:nvSpPr>
            <p:cNvPr id="20" name="TextBox 19">
              <a:extLst>
                <a:ext uri="{FF2B5EF4-FFF2-40B4-BE49-F238E27FC236}">
                  <a16:creationId xmlns:a16="http://schemas.microsoft.com/office/drawing/2014/main" id="{E4A83E12-4994-CE9C-3E7E-C53CB900661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1" name="TextBox 20">
              <a:extLst>
                <a:ext uri="{FF2B5EF4-FFF2-40B4-BE49-F238E27FC236}">
                  <a16:creationId xmlns:a16="http://schemas.microsoft.com/office/drawing/2014/main" id="{77CDDA85-A546-514D-D739-4E192C010ADE}"/>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dirty="0"/>
              <a:t>Newton’s Cradle w/ a Red Sphere – Slide Template</a:t>
            </a:r>
          </a:p>
        </p:txBody>
      </p:sp>
      <p:grpSp>
        <p:nvGrpSpPr>
          <p:cNvPr id="22" name="Group 21">
            <a:extLst>
              <a:ext uri="{FF2B5EF4-FFF2-40B4-BE49-F238E27FC236}">
                <a16:creationId xmlns:a16="http://schemas.microsoft.com/office/drawing/2014/main" id="{CEDD4FE8-5592-FEBC-983A-C935EC63F043}"/>
              </a:ext>
            </a:extLst>
          </p:cNvPr>
          <p:cNvGrpSpPr/>
          <p:nvPr/>
        </p:nvGrpSpPr>
        <p:grpSpPr>
          <a:xfrm>
            <a:off x="2766947" y="1555819"/>
            <a:ext cx="8778330" cy="4464774"/>
            <a:chOff x="2766947" y="1555819"/>
            <a:chExt cx="8778330" cy="4464774"/>
          </a:xfrm>
        </p:grpSpPr>
        <p:sp>
          <p:nvSpPr>
            <p:cNvPr id="3" name="Shape">
              <a:extLst>
                <a:ext uri="{FF2B5EF4-FFF2-40B4-BE49-F238E27FC236}">
                  <a16:creationId xmlns:a16="http://schemas.microsoft.com/office/drawing/2014/main" id="{33BBABD6-F6CF-14FC-3984-D53385EE4694}"/>
                </a:ext>
              </a:extLst>
            </p:cNvPr>
            <p:cNvSpPr/>
            <p:nvPr/>
          </p:nvSpPr>
          <p:spPr>
            <a:xfrm>
              <a:off x="4007699" y="1555819"/>
              <a:ext cx="1290308" cy="2232387"/>
            </a:xfrm>
            <a:custGeom>
              <a:avLst/>
              <a:gdLst/>
              <a:ahLst/>
              <a:cxnLst>
                <a:cxn ang="0">
                  <a:pos x="wd2" y="hd2"/>
                </a:cxn>
                <a:cxn ang="5400000">
                  <a:pos x="wd2" y="hd2"/>
                </a:cxn>
                <a:cxn ang="10800000">
                  <a:pos x="wd2" y="hd2"/>
                </a:cxn>
                <a:cxn ang="16200000">
                  <a:pos x="wd2" y="hd2"/>
                </a:cxn>
              </a:cxnLst>
              <a:rect l="0" t="0" r="r" b="b"/>
              <a:pathLst>
                <a:path w="21521" h="21600" extrusionOk="0">
                  <a:moveTo>
                    <a:pt x="20211" y="0"/>
                  </a:moveTo>
                  <a:lnTo>
                    <a:pt x="6016" y="14875"/>
                  </a:lnTo>
                  <a:lnTo>
                    <a:pt x="17269" y="0"/>
                  </a:lnTo>
                  <a:lnTo>
                    <a:pt x="16040" y="0"/>
                  </a:lnTo>
                  <a:lnTo>
                    <a:pt x="50" y="21140"/>
                  </a:lnTo>
                  <a:cubicBezTo>
                    <a:pt x="-79" y="21300"/>
                    <a:pt x="50" y="21487"/>
                    <a:pt x="325" y="21562"/>
                  </a:cubicBezTo>
                  <a:cubicBezTo>
                    <a:pt x="406" y="21581"/>
                    <a:pt x="487" y="21600"/>
                    <a:pt x="568" y="21600"/>
                  </a:cubicBezTo>
                  <a:cubicBezTo>
                    <a:pt x="762" y="21600"/>
                    <a:pt x="956" y="21534"/>
                    <a:pt x="1069" y="21431"/>
                  </a:cubicBezTo>
                  <a:lnTo>
                    <a:pt x="21521" y="0"/>
                  </a:lnTo>
                  <a:lnTo>
                    <a:pt x="20211"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5E88F16D-67FD-5876-D202-C003730BCAFF}"/>
                </a:ext>
              </a:extLst>
            </p:cNvPr>
            <p:cNvSpPr/>
            <p:nvPr/>
          </p:nvSpPr>
          <p:spPr>
            <a:xfrm>
              <a:off x="6857555" y="1555819"/>
              <a:ext cx="174481" cy="2842101"/>
            </a:xfrm>
            <a:custGeom>
              <a:avLst/>
              <a:gdLst/>
              <a:ahLst/>
              <a:cxnLst>
                <a:cxn ang="0">
                  <a:pos x="wd2" y="hd2"/>
                </a:cxn>
                <a:cxn ang="5400000">
                  <a:pos x="wd2" y="hd2"/>
                </a:cxn>
                <a:cxn ang="10800000">
                  <a:pos x="wd2" y="hd2"/>
                </a:cxn>
                <a:cxn ang="16200000">
                  <a:pos x="wd2" y="hd2"/>
                </a:cxn>
              </a:cxnLst>
              <a:rect l="0" t="0" r="r" b="b"/>
              <a:pathLst>
                <a:path w="21600" h="21600" extrusionOk="0">
                  <a:moveTo>
                    <a:pt x="13200" y="0"/>
                  </a:moveTo>
                  <a:lnTo>
                    <a:pt x="10920" y="7794"/>
                  </a:lnTo>
                  <a:lnTo>
                    <a:pt x="8400" y="0"/>
                  </a:lnTo>
                  <a:lnTo>
                    <a:pt x="0" y="0"/>
                  </a:lnTo>
                  <a:lnTo>
                    <a:pt x="6960" y="21350"/>
                  </a:lnTo>
                  <a:cubicBezTo>
                    <a:pt x="6960" y="21489"/>
                    <a:pt x="8880" y="21600"/>
                    <a:pt x="11160" y="21600"/>
                  </a:cubicBezTo>
                  <a:cubicBezTo>
                    <a:pt x="11160" y="21600"/>
                    <a:pt x="11160" y="21600"/>
                    <a:pt x="11160" y="21600"/>
                  </a:cubicBezTo>
                  <a:cubicBezTo>
                    <a:pt x="13440" y="21600"/>
                    <a:pt x="15360" y="21489"/>
                    <a:pt x="15360" y="21350"/>
                  </a:cubicBezTo>
                  <a:lnTo>
                    <a:pt x="21600" y="0"/>
                  </a:lnTo>
                  <a:lnTo>
                    <a:pt x="13200"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0C1BAA39-BC5A-D413-A8DE-5291C8E96ABA}"/>
                </a:ext>
              </a:extLst>
            </p:cNvPr>
            <p:cNvSpPr/>
            <p:nvPr/>
          </p:nvSpPr>
          <p:spPr>
            <a:xfrm>
              <a:off x="8631444" y="1555820"/>
              <a:ext cx="295650" cy="2843070"/>
            </a:xfrm>
            <a:custGeom>
              <a:avLst/>
              <a:gdLst/>
              <a:ahLst/>
              <a:cxnLst>
                <a:cxn ang="0">
                  <a:pos x="wd2" y="hd2"/>
                </a:cxn>
                <a:cxn ang="5400000">
                  <a:pos x="wd2" y="hd2"/>
                </a:cxn>
                <a:cxn ang="10800000">
                  <a:pos x="wd2" y="hd2"/>
                </a:cxn>
                <a:cxn ang="16200000">
                  <a:pos x="wd2" y="hd2"/>
                </a:cxn>
              </a:cxnLst>
              <a:rect l="0" t="0" r="r" b="b"/>
              <a:pathLst>
                <a:path w="21600" h="21600" extrusionOk="0">
                  <a:moveTo>
                    <a:pt x="16643" y="0"/>
                  </a:moveTo>
                  <a:lnTo>
                    <a:pt x="10906" y="14979"/>
                  </a:lnTo>
                  <a:lnTo>
                    <a:pt x="4957" y="0"/>
                  </a:lnTo>
                  <a:lnTo>
                    <a:pt x="0" y="0"/>
                  </a:lnTo>
                  <a:lnTo>
                    <a:pt x="8427" y="21350"/>
                  </a:lnTo>
                  <a:cubicBezTo>
                    <a:pt x="8498" y="21490"/>
                    <a:pt x="9561" y="21600"/>
                    <a:pt x="10906" y="21600"/>
                  </a:cubicBezTo>
                  <a:cubicBezTo>
                    <a:pt x="10906" y="21600"/>
                    <a:pt x="10906" y="21600"/>
                    <a:pt x="10906" y="21600"/>
                  </a:cubicBezTo>
                  <a:cubicBezTo>
                    <a:pt x="12252" y="21600"/>
                    <a:pt x="13314" y="21490"/>
                    <a:pt x="13385" y="21350"/>
                  </a:cubicBezTo>
                  <a:lnTo>
                    <a:pt x="21600" y="0"/>
                  </a:lnTo>
                  <a:lnTo>
                    <a:pt x="16643"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F80227BD-8218-3C19-58EC-4522BA7F6000}"/>
                </a:ext>
              </a:extLst>
            </p:cNvPr>
            <p:cNvSpPr/>
            <p:nvPr/>
          </p:nvSpPr>
          <p:spPr>
            <a:xfrm>
              <a:off x="10327786" y="1555820"/>
              <a:ext cx="581604" cy="2843071"/>
            </a:xfrm>
            <a:custGeom>
              <a:avLst/>
              <a:gdLst/>
              <a:ahLst/>
              <a:cxnLst>
                <a:cxn ang="0">
                  <a:pos x="wd2" y="hd2"/>
                </a:cxn>
                <a:cxn ang="5400000">
                  <a:pos x="wd2" y="hd2"/>
                </a:cxn>
                <a:cxn ang="10800000">
                  <a:pos x="wd2" y="hd2"/>
                </a:cxn>
                <a:cxn ang="16200000">
                  <a:pos x="wd2" y="hd2"/>
                </a:cxn>
              </a:cxnLst>
              <a:rect l="0" t="0" r="r" b="b"/>
              <a:pathLst>
                <a:path w="21600" h="21600" extrusionOk="0">
                  <a:moveTo>
                    <a:pt x="19044" y="0"/>
                  </a:moveTo>
                  <a:lnTo>
                    <a:pt x="10836" y="18507"/>
                  </a:lnTo>
                  <a:lnTo>
                    <a:pt x="2520" y="0"/>
                  </a:lnTo>
                  <a:lnTo>
                    <a:pt x="0" y="0"/>
                  </a:lnTo>
                  <a:lnTo>
                    <a:pt x="9612" y="21364"/>
                  </a:lnTo>
                  <a:cubicBezTo>
                    <a:pt x="9684" y="21497"/>
                    <a:pt x="10224" y="21600"/>
                    <a:pt x="10872" y="21600"/>
                  </a:cubicBezTo>
                  <a:cubicBezTo>
                    <a:pt x="10872" y="21600"/>
                    <a:pt x="10872" y="21600"/>
                    <a:pt x="10872" y="21600"/>
                  </a:cubicBezTo>
                  <a:cubicBezTo>
                    <a:pt x="11520" y="21600"/>
                    <a:pt x="12060" y="21497"/>
                    <a:pt x="12132" y="21364"/>
                  </a:cubicBezTo>
                  <a:lnTo>
                    <a:pt x="21600" y="0"/>
                  </a:lnTo>
                  <a:lnTo>
                    <a:pt x="19044" y="0"/>
                  </a:lnTo>
                  <a:close/>
                </a:path>
              </a:pathLst>
            </a:custGeom>
            <a:solidFill>
              <a:schemeClr val="bg2">
                <a:lumMod val="90000"/>
              </a:schemeClr>
            </a:solidFill>
            <a:ln w="12700">
              <a:miter lim="400000"/>
            </a:ln>
          </p:spPr>
          <p:txBody>
            <a:bodyPr lIns="38100" tIns="38100" rIns="38100" bIns="38100" anchor="ctr"/>
            <a:lstStyle/>
            <a:p>
              <a:pPr>
                <a:defRPr sz="3000">
                  <a:solidFill>
                    <a:srgbClr val="FFFFFF"/>
                  </a:solidFill>
                </a:defRPr>
              </a:pPr>
              <a:endParaRPr/>
            </a:p>
          </p:txBody>
        </p:sp>
        <p:sp>
          <p:nvSpPr>
            <p:cNvPr id="7" name="Circle">
              <a:extLst>
                <a:ext uri="{FF2B5EF4-FFF2-40B4-BE49-F238E27FC236}">
                  <a16:creationId xmlns:a16="http://schemas.microsoft.com/office/drawing/2014/main" id="{327BAF9D-5D04-4431-3CFB-F0F536C2C473}"/>
                </a:ext>
              </a:extLst>
            </p:cNvPr>
            <p:cNvSpPr/>
            <p:nvPr/>
          </p:nvSpPr>
          <p:spPr>
            <a:xfrm>
              <a:off x="6033617"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B392181E-9F50-3BF3-446C-C7F07D59D624}"/>
                </a:ext>
              </a:extLst>
            </p:cNvPr>
            <p:cNvSpPr/>
            <p:nvPr/>
          </p:nvSpPr>
          <p:spPr>
            <a:xfrm>
              <a:off x="6624914"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CFC34EBF-E4EA-B963-8B33-8E88786DC4B7}"/>
                </a:ext>
              </a:extLst>
            </p:cNvPr>
            <p:cNvSpPr/>
            <p:nvPr/>
          </p:nvSpPr>
          <p:spPr>
            <a:xfrm>
              <a:off x="7012649"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0" name="Circle">
              <a:extLst>
                <a:ext uri="{FF2B5EF4-FFF2-40B4-BE49-F238E27FC236}">
                  <a16:creationId xmlns:a16="http://schemas.microsoft.com/office/drawing/2014/main" id="{7062FCA5-A782-8E3E-F3AE-5E6661720DCC}"/>
                </a:ext>
              </a:extLst>
            </p:cNvPr>
            <p:cNvSpPr/>
            <p:nvPr/>
          </p:nvSpPr>
          <p:spPr>
            <a:xfrm>
              <a:off x="2766947" y="3562350"/>
              <a:ext cx="1837867" cy="1837866"/>
            </a:xfrm>
            <a:prstGeom prst="ellipse">
              <a:avLst/>
            </a:pr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A8A406DD-E738-A636-DD5C-788F59499C62}"/>
                </a:ext>
              </a:extLst>
            </p:cNvPr>
            <p:cNvSpPr/>
            <p:nvPr/>
          </p:nvSpPr>
          <p:spPr>
            <a:xfrm>
              <a:off x="3358243" y="3639896"/>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55"/>
                    <a:pt x="17766" y="6125"/>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ED3E084-4FF1-7044-03A4-CE17CEA9C8CD}"/>
                </a:ext>
              </a:extLst>
            </p:cNvPr>
            <p:cNvSpPr/>
            <p:nvPr/>
          </p:nvSpPr>
          <p:spPr>
            <a:xfrm>
              <a:off x="3745979" y="3853151"/>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875" y="10905"/>
                    <a:pt x="19587" y="8247"/>
                    <a:pt x="17783" y="6142"/>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13" name="Circle">
              <a:extLst>
                <a:ext uri="{FF2B5EF4-FFF2-40B4-BE49-F238E27FC236}">
                  <a16:creationId xmlns:a16="http://schemas.microsoft.com/office/drawing/2014/main" id="{552A1B7D-1F01-FFC5-F067-480991DD1F6A}"/>
                </a:ext>
              </a:extLst>
            </p:cNvPr>
            <p:cNvSpPr/>
            <p:nvPr/>
          </p:nvSpPr>
          <p:spPr>
            <a:xfrm>
              <a:off x="7865667"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785C26C-244F-72FC-22E3-B90893B34D7A}"/>
                </a:ext>
              </a:extLst>
            </p:cNvPr>
            <p:cNvSpPr/>
            <p:nvPr/>
          </p:nvSpPr>
          <p:spPr>
            <a:xfrm>
              <a:off x="8456963"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A69DC1DF-B801-16AE-57A6-BC1ACA43F4F7}"/>
                </a:ext>
              </a:extLst>
            </p:cNvPr>
            <p:cNvSpPr/>
            <p:nvPr/>
          </p:nvSpPr>
          <p:spPr>
            <a:xfrm>
              <a:off x="8844699"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AB0A864F-685F-9549-65C8-12D26B00BE09}"/>
                </a:ext>
              </a:extLst>
            </p:cNvPr>
            <p:cNvSpPr/>
            <p:nvPr/>
          </p:nvSpPr>
          <p:spPr>
            <a:xfrm>
              <a:off x="9707410" y="4182727"/>
              <a:ext cx="1837867" cy="1837866"/>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38142F9F-07E2-0282-F1D7-F701EAAB3CFF}"/>
                </a:ext>
              </a:extLst>
            </p:cNvPr>
            <p:cNvSpPr/>
            <p:nvPr/>
          </p:nvSpPr>
          <p:spPr>
            <a:xfrm>
              <a:off x="10298706" y="4260273"/>
              <a:ext cx="1069179" cy="813580"/>
            </a:xfrm>
            <a:custGeom>
              <a:avLst/>
              <a:gdLst/>
              <a:ahLst/>
              <a:cxnLst>
                <a:cxn ang="0">
                  <a:pos x="wd2" y="hd2"/>
                </a:cxn>
                <a:cxn ang="5400000">
                  <a:pos x="wd2" y="hd2"/>
                </a:cxn>
                <a:cxn ang="10800000">
                  <a:pos x="wd2" y="hd2"/>
                </a:cxn>
                <a:cxn ang="16200000">
                  <a:pos x="wd2" y="hd2"/>
                </a:cxn>
              </a:cxnLst>
              <a:rect l="0" t="0" r="r" b="b"/>
              <a:pathLst>
                <a:path w="21178" h="20790" extrusionOk="0">
                  <a:moveTo>
                    <a:pt x="17766" y="6125"/>
                  </a:moveTo>
                  <a:cubicBezTo>
                    <a:pt x="15231" y="3103"/>
                    <a:pt x="11929" y="972"/>
                    <a:pt x="8492" y="279"/>
                  </a:cubicBezTo>
                  <a:cubicBezTo>
                    <a:pt x="5746" y="-291"/>
                    <a:pt x="985" y="-390"/>
                    <a:pt x="82" y="4019"/>
                  </a:cubicBezTo>
                  <a:cubicBezTo>
                    <a:pt x="-244" y="5629"/>
                    <a:pt x="447" y="7561"/>
                    <a:pt x="1254" y="8750"/>
                  </a:cubicBezTo>
                  <a:cubicBezTo>
                    <a:pt x="2540" y="10682"/>
                    <a:pt x="4479" y="11104"/>
                    <a:pt x="6342" y="11351"/>
                  </a:cubicBezTo>
                  <a:cubicBezTo>
                    <a:pt x="8146" y="11599"/>
                    <a:pt x="10028" y="12317"/>
                    <a:pt x="11564" y="13655"/>
                  </a:cubicBezTo>
                  <a:cubicBezTo>
                    <a:pt x="12332" y="14324"/>
                    <a:pt x="13042" y="15166"/>
                    <a:pt x="13561" y="16182"/>
                  </a:cubicBezTo>
                  <a:cubicBezTo>
                    <a:pt x="14156" y="17321"/>
                    <a:pt x="14329" y="18906"/>
                    <a:pt x="15116" y="19922"/>
                  </a:cubicBezTo>
                  <a:cubicBezTo>
                    <a:pt x="16114" y="21210"/>
                    <a:pt x="17708" y="20888"/>
                    <a:pt x="18841" y="20095"/>
                  </a:cubicBezTo>
                  <a:cubicBezTo>
                    <a:pt x="20530" y="18906"/>
                    <a:pt x="21356" y="16281"/>
                    <a:pt x="21145" y="13878"/>
                  </a:cubicBezTo>
                  <a:cubicBezTo>
                    <a:pt x="20876" y="10881"/>
                    <a:pt x="19570" y="8280"/>
                    <a:pt x="17766" y="6125"/>
                  </a:cubicBezTo>
                  <a:close/>
                </a:path>
              </a:pathLst>
            </a:custGeom>
            <a:solidFill>
              <a:schemeClr val="bg1">
                <a:lumMod val="95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A907BF07-724D-1C43-2031-0E873F799C4E}"/>
                </a:ext>
              </a:extLst>
            </p:cNvPr>
            <p:cNvSpPr/>
            <p:nvPr/>
          </p:nvSpPr>
          <p:spPr>
            <a:xfrm>
              <a:off x="10686442" y="4473527"/>
              <a:ext cx="477754" cy="364138"/>
            </a:xfrm>
            <a:custGeom>
              <a:avLst/>
              <a:gdLst/>
              <a:ahLst/>
              <a:cxnLst>
                <a:cxn ang="0">
                  <a:pos x="wd2" y="hd2"/>
                </a:cxn>
                <a:cxn ang="5400000">
                  <a:pos x="wd2" y="hd2"/>
                </a:cxn>
                <a:cxn ang="10800000">
                  <a:pos x="wd2" y="hd2"/>
                </a:cxn>
                <a:cxn ang="16200000">
                  <a:pos x="wd2" y="hd2"/>
                </a:cxn>
              </a:cxnLst>
              <a:rect l="0" t="0" r="r" b="b"/>
              <a:pathLst>
                <a:path w="21165" h="20806" extrusionOk="0">
                  <a:moveTo>
                    <a:pt x="17783" y="6142"/>
                  </a:moveTo>
                  <a:cubicBezTo>
                    <a:pt x="15249" y="3152"/>
                    <a:pt x="11943" y="992"/>
                    <a:pt x="8507" y="272"/>
                  </a:cubicBezTo>
                  <a:cubicBezTo>
                    <a:pt x="5759" y="-282"/>
                    <a:pt x="992" y="-393"/>
                    <a:pt x="91" y="4038"/>
                  </a:cubicBezTo>
                  <a:cubicBezTo>
                    <a:pt x="-253" y="5644"/>
                    <a:pt x="434" y="7582"/>
                    <a:pt x="1250" y="8801"/>
                  </a:cubicBezTo>
                  <a:cubicBezTo>
                    <a:pt x="2538" y="10739"/>
                    <a:pt x="4471" y="11127"/>
                    <a:pt x="6317" y="11404"/>
                  </a:cubicBezTo>
                  <a:cubicBezTo>
                    <a:pt x="8121" y="11625"/>
                    <a:pt x="10010" y="12345"/>
                    <a:pt x="11556" y="13675"/>
                  </a:cubicBezTo>
                  <a:cubicBezTo>
                    <a:pt x="12329" y="14339"/>
                    <a:pt x="13016" y="15170"/>
                    <a:pt x="13532" y="16167"/>
                  </a:cubicBezTo>
                  <a:cubicBezTo>
                    <a:pt x="14133" y="17330"/>
                    <a:pt x="14305" y="18881"/>
                    <a:pt x="15077" y="19933"/>
                  </a:cubicBezTo>
                  <a:cubicBezTo>
                    <a:pt x="16065" y="21207"/>
                    <a:pt x="17654" y="20930"/>
                    <a:pt x="18813" y="20099"/>
                  </a:cubicBezTo>
                  <a:cubicBezTo>
                    <a:pt x="20488" y="18881"/>
                    <a:pt x="21347" y="16278"/>
                    <a:pt x="21132" y="13896"/>
                  </a:cubicBezTo>
                  <a:cubicBezTo>
                    <a:pt x="20918" y="10905"/>
                    <a:pt x="19586" y="8302"/>
                    <a:pt x="17783" y="6142"/>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grpSp>
        <p:nvGrpSpPr>
          <p:cNvPr id="19" name="Group 18">
            <a:extLst>
              <a:ext uri="{FF2B5EF4-FFF2-40B4-BE49-F238E27FC236}">
                <a16:creationId xmlns:a16="http://schemas.microsoft.com/office/drawing/2014/main" id="{4878E06B-8B21-83A4-F1D1-A0F8BC1C7C31}"/>
              </a:ext>
            </a:extLst>
          </p:cNvPr>
          <p:cNvGrpSpPr/>
          <p:nvPr/>
        </p:nvGrpSpPr>
        <p:grpSpPr>
          <a:xfrm>
            <a:off x="340731" y="919499"/>
            <a:ext cx="2926080" cy="2552037"/>
            <a:chOff x="332936" y="2627766"/>
            <a:chExt cx="2926080" cy="2552037"/>
          </a:xfrm>
        </p:grpSpPr>
        <p:sp>
          <p:nvSpPr>
            <p:cNvPr id="20" name="TextBox 19">
              <a:extLst>
                <a:ext uri="{FF2B5EF4-FFF2-40B4-BE49-F238E27FC236}">
                  <a16:creationId xmlns:a16="http://schemas.microsoft.com/office/drawing/2014/main" id="{E4A83E12-4994-CE9C-3E7E-C53CB900661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1" name="TextBox 20">
              <a:extLst>
                <a:ext uri="{FF2B5EF4-FFF2-40B4-BE49-F238E27FC236}">
                  <a16:creationId xmlns:a16="http://schemas.microsoft.com/office/drawing/2014/main" id="{77CDDA85-A546-514D-D739-4E192C010ADE}"/>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spTree>
    <p:extLst>
      <p:ext uri="{BB962C8B-B14F-4D97-AF65-F5344CB8AC3E}">
        <p14:creationId xmlns:p14="http://schemas.microsoft.com/office/powerpoint/2010/main" val="284428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8483</TotalTime>
  <Words>209</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Newton’s Cradle w/ a Red Sphere – Slide Template</vt:lpstr>
      <vt:lpstr>Newton’s Cradle w/ a Red Sphere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Cradle w/ a Red Sphere</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2022-11-07T19:12:46Z</dcterms:modified>
  <cp:category>Graphics &amp; Metaphors</cp:category>
</cp:coreProperties>
</file>