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17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image" Target="../media/image24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3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20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Octagon Cycle Diagram for PowerPoint</a:t>
            </a:r>
          </a:p>
        </p:txBody>
      </p:sp>
      <p:sp>
        <p:nvSpPr>
          <p:cNvPr id="53" name="Freeform 81">
            <a:extLst>
              <a:ext uri="{FF2B5EF4-FFF2-40B4-BE49-F238E27FC236}">
                <a16:creationId xmlns:a16="http://schemas.microsoft.com/office/drawing/2014/main" id="{D3900953-73E1-4133-821A-27080F237680}"/>
              </a:ext>
            </a:extLst>
          </p:cNvPr>
          <p:cNvSpPr>
            <a:spLocks/>
          </p:cNvSpPr>
          <p:nvPr/>
        </p:nvSpPr>
        <p:spPr bwMode="auto">
          <a:xfrm>
            <a:off x="2618615" y="3027501"/>
            <a:ext cx="976695" cy="1430433"/>
          </a:xfrm>
          <a:custGeom>
            <a:avLst/>
            <a:gdLst>
              <a:gd name="T0" fmla="*/ 66 w 197"/>
              <a:gd name="T1" fmla="*/ 290 h 290"/>
              <a:gd name="T2" fmla="*/ 56 w 197"/>
              <a:gd name="T3" fmla="*/ 267 h 290"/>
              <a:gd name="T4" fmla="*/ 3 w 197"/>
              <a:gd name="T5" fmla="*/ 139 h 290"/>
              <a:gd name="T6" fmla="*/ 3 w 197"/>
              <a:gd name="T7" fmla="*/ 115 h 290"/>
              <a:gd name="T8" fmla="*/ 38 w 197"/>
              <a:gd name="T9" fmla="*/ 31 h 290"/>
              <a:gd name="T10" fmla="*/ 129 w 197"/>
              <a:gd name="T11" fmla="*/ 0 h 290"/>
              <a:gd name="T12" fmla="*/ 175 w 197"/>
              <a:gd name="T13" fmla="*/ 78 h 290"/>
              <a:gd name="T14" fmla="*/ 154 w 197"/>
              <a:gd name="T15" fmla="*/ 127 h 290"/>
              <a:gd name="T16" fmla="*/ 197 w 197"/>
              <a:gd name="T17" fmla="*/ 230 h 290"/>
              <a:gd name="T18" fmla="*/ 115 w 197"/>
              <a:gd name="T19" fmla="*/ 207 h 290"/>
              <a:gd name="T20" fmla="*/ 109 w 197"/>
              <a:gd name="T21" fmla="*/ 205 h 290"/>
              <a:gd name="T22" fmla="*/ 106 w 197"/>
              <a:gd name="T23" fmla="*/ 211 h 290"/>
              <a:gd name="T24" fmla="*/ 66 w 197"/>
              <a:gd name="T25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7" h="290">
                <a:moveTo>
                  <a:pt x="66" y="290"/>
                </a:moveTo>
                <a:lnTo>
                  <a:pt x="56" y="267"/>
                </a:lnTo>
                <a:lnTo>
                  <a:pt x="3" y="139"/>
                </a:lnTo>
                <a:cubicBezTo>
                  <a:pt x="0" y="131"/>
                  <a:pt x="0" y="123"/>
                  <a:pt x="3" y="115"/>
                </a:cubicBezTo>
                <a:lnTo>
                  <a:pt x="38" y="31"/>
                </a:lnTo>
                <a:lnTo>
                  <a:pt x="129" y="0"/>
                </a:lnTo>
                <a:lnTo>
                  <a:pt x="175" y="78"/>
                </a:lnTo>
                <a:lnTo>
                  <a:pt x="154" y="127"/>
                </a:lnTo>
                <a:lnTo>
                  <a:pt x="197" y="230"/>
                </a:lnTo>
                <a:lnTo>
                  <a:pt x="115" y="207"/>
                </a:lnTo>
                <a:lnTo>
                  <a:pt x="109" y="205"/>
                </a:lnTo>
                <a:lnTo>
                  <a:pt x="106" y="211"/>
                </a:lnTo>
                <a:lnTo>
                  <a:pt x="66" y="290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82">
            <a:extLst>
              <a:ext uri="{FF2B5EF4-FFF2-40B4-BE49-F238E27FC236}">
                <a16:creationId xmlns:a16="http://schemas.microsoft.com/office/drawing/2014/main" id="{606F4621-693C-4E80-B209-E481432A3915}"/>
              </a:ext>
            </a:extLst>
          </p:cNvPr>
          <p:cNvSpPr>
            <a:spLocks/>
          </p:cNvSpPr>
          <p:nvPr/>
        </p:nvSpPr>
        <p:spPr bwMode="auto">
          <a:xfrm>
            <a:off x="2980064" y="4127240"/>
            <a:ext cx="1268934" cy="1245861"/>
          </a:xfrm>
          <a:custGeom>
            <a:avLst/>
            <a:gdLst>
              <a:gd name="T0" fmla="*/ 203 w 255"/>
              <a:gd name="T1" fmla="*/ 251 h 251"/>
              <a:gd name="T2" fmla="*/ 181 w 255"/>
              <a:gd name="T3" fmla="*/ 242 h 251"/>
              <a:gd name="T4" fmla="*/ 53 w 255"/>
              <a:gd name="T5" fmla="*/ 189 h 251"/>
              <a:gd name="T6" fmla="*/ 36 w 255"/>
              <a:gd name="T7" fmla="*/ 172 h 251"/>
              <a:gd name="T8" fmla="*/ 0 w 255"/>
              <a:gd name="T9" fmla="*/ 85 h 251"/>
              <a:gd name="T10" fmla="*/ 44 w 255"/>
              <a:gd name="T11" fmla="*/ 0 h 251"/>
              <a:gd name="T12" fmla="*/ 131 w 255"/>
              <a:gd name="T13" fmla="*/ 25 h 251"/>
              <a:gd name="T14" fmla="*/ 151 w 255"/>
              <a:gd name="T15" fmla="*/ 74 h 251"/>
              <a:gd name="T16" fmla="*/ 255 w 255"/>
              <a:gd name="T17" fmla="*/ 117 h 251"/>
              <a:gd name="T18" fmla="*/ 180 w 255"/>
              <a:gd name="T19" fmla="*/ 158 h 251"/>
              <a:gd name="T20" fmla="*/ 175 w 255"/>
              <a:gd name="T21" fmla="*/ 161 h 251"/>
              <a:gd name="T22" fmla="*/ 177 w 255"/>
              <a:gd name="T23" fmla="*/ 167 h 251"/>
              <a:gd name="T24" fmla="*/ 203 w 255"/>
              <a:gd name="T25" fmla="*/ 25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51">
                <a:moveTo>
                  <a:pt x="203" y="251"/>
                </a:moveTo>
                <a:lnTo>
                  <a:pt x="181" y="242"/>
                </a:lnTo>
                <a:lnTo>
                  <a:pt x="53" y="189"/>
                </a:lnTo>
                <a:cubicBezTo>
                  <a:pt x="45" y="186"/>
                  <a:pt x="39" y="180"/>
                  <a:pt x="36" y="172"/>
                </a:cubicBezTo>
                <a:lnTo>
                  <a:pt x="0" y="85"/>
                </a:lnTo>
                <a:lnTo>
                  <a:pt x="44" y="0"/>
                </a:lnTo>
                <a:lnTo>
                  <a:pt x="131" y="25"/>
                </a:lnTo>
                <a:lnTo>
                  <a:pt x="151" y="74"/>
                </a:lnTo>
                <a:lnTo>
                  <a:pt x="255" y="117"/>
                </a:lnTo>
                <a:lnTo>
                  <a:pt x="180" y="158"/>
                </a:lnTo>
                <a:lnTo>
                  <a:pt x="175" y="161"/>
                </a:lnTo>
                <a:lnTo>
                  <a:pt x="177" y="167"/>
                </a:lnTo>
                <a:lnTo>
                  <a:pt x="203" y="251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Freeform 83">
            <a:extLst>
              <a:ext uri="{FF2B5EF4-FFF2-40B4-BE49-F238E27FC236}">
                <a16:creationId xmlns:a16="http://schemas.microsoft.com/office/drawing/2014/main" id="{C96582CF-A089-4F58-A40C-CA661DE8200C}"/>
              </a:ext>
            </a:extLst>
          </p:cNvPr>
          <p:cNvSpPr>
            <a:spLocks/>
          </p:cNvSpPr>
          <p:nvPr/>
        </p:nvSpPr>
        <p:spPr bwMode="auto">
          <a:xfrm>
            <a:off x="3941380" y="4627124"/>
            <a:ext cx="1430433" cy="984384"/>
          </a:xfrm>
          <a:custGeom>
            <a:avLst/>
            <a:gdLst>
              <a:gd name="T0" fmla="*/ 289 w 289"/>
              <a:gd name="T1" fmla="*/ 133 h 199"/>
              <a:gd name="T2" fmla="*/ 268 w 289"/>
              <a:gd name="T3" fmla="*/ 142 h 199"/>
              <a:gd name="T4" fmla="*/ 140 w 289"/>
              <a:gd name="T5" fmla="*/ 195 h 199"/>
              <a:gd name="T6" fmla="*/ 116 w 289"/>
              <a:gd name="T7" fmla="*/ 195 h 199"/>
              <a:gd name="T8" fmla="*/ 29 w 289"/>
              <a:gd name="T9" fmla="*/ 159 h 199"/>
              <a:gd name="T10" fmla="*/ 0 w 289"/>
              <a:gd name="T11" fmla="*/ 68 h 199"/>
              <a:gd name="T12" fmla="*/ 80 w 289"/>
              <a:gd name="T13" fmla="*/ 24 h 199"/>
              <a:gd name="T14" fmla="*/ 128 w 289"/>
              <a:gd name="T15" fmla="*/ 44 h 199"/>
              <a:gd name="T16" fmla="*/ 234 w 289"/>
              <a:gd name="T17" fmla="*/ 0 h 199"/>
              <a:gd name="T18" fmla="*/ 209 w 289"/>
              <a:gd name="T19" fmla="*/ 83 h 199"/>
              <a:gd name="T20" fmla="*/ 207 w 289"/>
              <a:gd name="T21" fmla="*/ 89 h 199"/>
              <a:gd name="T22" fmla="*/ 212 w 289"/>
              <a:gd name="T23" fmla="*/ 92 h 199"/>
              <a:gd name="T24" fmla="*/ 289 w 289"/>
              <a:gd name="T25" fmla="*/ 133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9" h="199">
                <a:moveTo>
                  <a:pt x="289" y="133"/>
                </a:moveTo>
                <a:lnTo>
                  <a:pt x="268" y="142"/>
                </a:lnTo>
                <a:lnTo>
                  <a:pt x="140" y="195"/>
                </a:lnTo>
                <a:cubicBezTo>
                  <a:pt x="132" y="199"/>
                  <a:pt x="124" y="199"/>
                  <a:pt x="116" y="195"/>
                </a:cubicBezTo>
                <a:lnTo>
                  <a:pt x="29" y="159"/>
                </a:lnTo>
                <a:lnTo>
                  <a:pt x="0" y="68"/>
                </a:lnTo>
                <a:lnTo>
                  <a:pt x="80" y="24"/>
                </a:lnTo>
                <a:lnTo>
                  <a:pt x="128" y="44"/>
                </a:lnTo>
                <a:lnTo>
                  <a:pt x="234" y="0"/>
                </a:lnTo>
                <a:lnTo>
                  <a:pt x="209" y="83"/>
                </a:lnTo>
                <a:lnTo>
                  <a:pt x="207" y="89"/>
                </a:lnTo>
                <a:lnTo>
                  <a:pt x="212" y="92"/>
                </a:lnTo>
                <a:lnTo>
                  <a:pt x="289" y="1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" name="Freeform 84">
            <a:extLst>
              <a:ext uri="{FF2B5EF4-FFF2-40B4-BE49-F238E27FC236}">
                <a16:creationId xmlns:a16="http://schemas.microsoft.com/office/drawing/2014/main" id="{E0BB7C8C-5F3B-4AB9-BABD-CFB35E6A5E26}"/>
              </a:ext>
            </a:extLst>
          </p:cNvPr>
          <p:cNvSpPr>
            <a:spLocks/>
          </p:cNvSpPr>
          <p:nvPr/>
        </p:nvSpPr>
        <p:spPr bwMode="auto">
          <a:xfrm>
            <a:off x="5056499" y="3981122"/>
            <a:ext cx="1238172" cy="1268934"/>
          </a:xfrm>
          <a:custGeom>
            <a:avLst/>
            <a:gdLst>
              <a:gd name="T0" fmla="*/ 250 w 250"/>
              <a:gd name="T1" fmla="*/ 51 h 256"/>
              <a:gd name="T2" fmla="*/ 241 w 250"/>
              <a:gd name="T3" fmla="*/ 74 h 256"/>
              <a:gd name="T4" fmla="*/ 188 w 250"/>
              <a:gd name="T5" fmla="*/ 202 h 256"/>
              <a:gd name="T6" fmla="*/ 171 w 250"/>
              <a:gd name="T7" fmla="*/ 219 h 256"/>
              <a:gd name="T8" fmla="*/ 82 w 250"/>
              <a:gd name="T9" fmla="*/ 256 h 256"/>
              <a:gd name="T10" fmla="*/ 0 w 250"/>
              <a:gd name="T11" fmla="*/ 211 h 256"/>
              <a:gd name="T12" fmla="*/ 27 w 250"/>
              <a:gd name="T13" fmla="*/ 122 h 256"/>
              <a:gd name="T14" fmla="*/ 72 w 250"/>
              <a:gd name="T15" fmla="*/ 104 h 256"/>
              <a:gd name="T16" fmla="*/ 115 w 250"/>
              <a:gd name="T17" fmla="*/ 0 h 256"/>
              <a:gd name="T18" fmla="*/ 157 w 250"/>
              <a:gd name="T19" fmla="*/ 74 h 256"/>
              <a:gd name="T20" fmla="*/ 160 w 250"/>
              <a:gd name="T21" fmla="*/ 80 h 256"/>
              <a:gd name="T22" fmla="*/ 166 w 250"/>
              <a:gd name="T23" fmla="*/ 78 h 256"/>
              <a:gd name="T24" fmla="*/ 250 w 250"/>
              <a:gd name="T25" fmla="*/ 51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6">
                <a:moveTo>
                  <a:pt x="250" y="51"/>
                </a:moveTo>
                <a:lnTo>
                  <a:pt x="241" y="74"/>
                </a:lnTo>
                <a:lnTo>
                  <a:pt x="188" y="202"/>
                </a:lnTo>
                <a:cubicBezTo>
                  <a:pt x="184" y="210"/>
                  <a:pt x="179" y="216"/>
                  <a:pt x="171" y="219"/>
                </a:cubicBezTo>
                <a:lnTo>
                  <a:pt x="82" y="256"/>
                </a:lnTo>
                <a:lnTo>
                  <a:pt x="0" y="211"/>
                </a:lnTo>
                <a:lnTo>
                  <a:pt x="27" y="122"/>
                </a:lnTo>
                <a:lnTo>
                  <a:pt x="72" y="104"/>
                </a:lnTo>
                <a:lnTo>
                  <a:pt x="115" y="0"/>
                </a:lnTo>
                <a:lnTo>
                  <a:pt x="157" y="74"/>
                </a:lnTo>
                <a:lnTo>
                  <a:pt x="160" y="80"/>
                </a:lnTo>
                <a:lnTo>
                  <a:pt x="166" y="78"/>
                </a:lnTo>
                <a:lnTo>
                  <a:pt x="250" y="51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" name="Freeform 85">
            <a:extLst>
              <a:ext uri="{FF2B5EF4-FFF2-40B4-BE49-F238E27FC236}">
                <a16:creationId xmlns:a16="http://schemas.microsoft.com/office/drawing/2014/main" id="{856D9E93-ECC5-42CC-90BA-E0F8EC3F4C8D}"/>
              </a:ext>
            </a:extLst>
          </p:cNvPr>
          <p:cNvSpPr>
            <a:spLocks/>
          </p:cNvSpPr>
          <p:nvPr/>
        </p:nvSpPr>
        <p:spPr bwMode="auto">
          <a:xfrm>
            <a:off x="5541003" y="2858310"/>
            <a:ext cx="984383" cy="1430433"/>
          </a:xfrm>
          <a:custGeom>
            <a:avLst/>
            <a:gdLst>
              <a:gd name="T0" fmla="*/ 134 w 199"/>
              <a:gd name="T1" fmla="*/ 0 h 288"/>
              <a:gd name="T2" fmla="*/ 143 w 199"/>
              <a:gd name="T3" fmla="*/ 20 h 288"/>
              <a:gd name="T4" fmla="*/ 196 w 199"/>
              <a:gd name="T5" fmla="*/ 148 h 288"/>
              <a:gd name="T6" fmla="*/ 196 w 199"/>
              <a:gd name="T7" fmla="*/ 172 h 288"/>
              <a:gd name="T8" fmla="*/ 160 w 199"/>
              <a:gd name="T9" fmla="*/ 259 h 288"/>
              <a:gd name="T10" fmla="*/ 69 w 199"/>
              <a:gd name="T11" fmla="*/ 288 h 288"/>
              <a:gd name="T12" fmla="*/ 25 w 199"/>
              <a:gd name="T13" fmla="*/ 208 h 288"/>
              <a:gd name="T14" fmla="*/ 45 w 199"/>
              <a:gd name="T15" fmla="*/ 160 h 288"/>
              <a:gd name="T16" fmla="*/ 0 w 199"/>
              <a:gd name="T17" fmla="*/ 53 h 288"/>
              <a:gd name="T18" fmla="*/ 83 w 199"/>
              <a:gd name="T19" fmla="*/ 79 h 288"/>
              <a:gd name="T20" fmla="*/ 89 w 199"/>
              <a:gd name="T21" fmla="*/ 81 h 288"/>
              <a:gd name="T22" fmla="*/ 92 w 199"/>
              <a:gd name="T23" fmla="*/ 76 h 288"/>
              <a:gd name="T24" fmla="*/ 134 w 199"/>
              <a:gd name="T2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" h="288">
                <a:moveTo>
                  <a:pt x="134" y="0"/>
                </a:moveTo>
                <a:lnTo>
                  <a:pt x="143" y="20"/>
                </a:lnTo>
                <a:lnTo>
                  <a:pt x="196" y="148"/>
                </a:lnTo>
                <a:cubicBezTo>
                  <a:pt x="199" y="156"/>
                  <a:pt x="199" y="164"/>
                  <a:pt x="196" y="172"/>
                </a:cubicBezTo>
                <a:lnTo>
                  <a:pt x="160" y="259"/>
                </a:lnTo>
                <a:lnTo>
                  <a:pt x="69" y="288"/>
                </a:lnTo>
                <a:lnTo>
                  <a:pt x="25" y="208"/>
                </a:lnTo>
                <a:lnTo>
                  <a:pt x="45" y="160"/>
                </a:lnTo>
                <a:lnTo>
                  <a:pt x="0" y="53"/>
                </a:lnTo>
                <a:lnTo>
                  <a:pt x="83" y="79"/>
                </a:lnTo>
                <a:lnTo>
                  <a:pt x="89" y="81"/>
                </a:lnTo>
                <a:lnTo>
                  <a:pt x="92" y="76"/>
                </a:lnTo>
                <a:lnTo>
                  <a:pt x="13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1" name="Freeform 86">
            <a:extLst>
              <a:ext uri="{FF2B5EF4-FFF2-40B4-BE49-F238E27FC236}">
                <a16:creationId xmlns:a16="http://schemas.microsoft.com/office/drawing/2014/main" id="{7375E17F-92C9-4787-B4F6-1B60C562AF41}"/>
              </a:ext>
            </a:extLst>
          </p:cNvPr>
          <p:cNvSpPr>
            <a:spLocks/>
          </p:cNvSpPr>
          <p:nvPr/>
        </p:nvSpPr>
        <p:spPr bwMode="auto">
          <a:xfrm>
            <a:off x="4887308" y="1935450"/>
            <a:ext cx="1276622" cy="1238172"/>
          </a:xfrm>
          <a:custGeom>
            <a:avLst/>
            <a:gdLst>
              <a:gd name="T0" fmla="*/ 57 w 259"/>
              <a:gd name="T1" fmla="*/ 0 h 250"/>
              <a:gd name="T2" fmla="*/ 77 w 259"/>
              <a:gd name="T3" fmla="*/ 9 h 250"/>
              <a:gd name="T4" fmla="*/ 205 w 259"/>
              <a:gd name="T5" fmla="*/ 62 h 250"/>
              <a:gd name="T6" fmla="*/ 222 w 259"/>
              <a:gd name="T7" fmla="*/ 79 h 250"/>
              <a:gd name="T8" fmla="*/ 259 w 259"/>
              <a:gd name="T9" fmla="*/ 169 h 250"/>
              <a:gd name="T10" fmla="*/ 214 w 259"/>
              <a:gd name="T11" fmla="*/ 250 h 250"/>
              <a:gd name="T12" fmla="*/ 125 w 259"/>
              <a:gd name="T13" fmla="*/ 222 h 250"/>
              <a:gd name="T14" fmla="*/ 106 w 259"/>
              <a:gd name="T15" fmla="*/ 177 h 250"/>
              <a:gd name="T16" fmla="*/ 0 w 259"/>
              <a:gd name="T17" fmla="*/ 133 h 250"/>
              <a:gd name="T18" fmla="*/ 77 w 259"/>
              <a:gd name="T19" fmla="*/ 93 h 250"/>
              <a:gd name="T20" fmla="*/ 82 w 259"/>
              <a:gd name="T21" fmla="*/ 90 h 250"/>
              <a:gd name="T22" fmla="*/ 81 w 259"/>
              <a:gd name="T23" fmla="*/ 84 h 250"/>
              <a:gd name="T24" fmla="*/ 57 w 259"/>
              <a:gd name="T2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9" h="250">
                <a:moveTo>
                  <a:pt x="57" y="0"/>
                </a:moveTo>
                <a:lnTo>
                  <a:pt x="77" y="9"/>
                </a:lnTo>
                <a:lnTo>
                  <a:pt x="205" y="62"/>
                </a:lnTo>
                <a:cubicBezTo>
                  <a:pt x="213" y="65"/>
                  <a:pt x="218" y="71"/>
                  <a:pt x="222" y="79"/>
                </a:cubicBezTo>
                <a:lnTo>
                  <a:pt x="259" y="169"/>
                </a:lnTo>
                <a:lnTo>
                  <a:pt x="214" y="250"/>
                </a:lnTo>
                <a:lnTo>
                  <a:pt x="125" y="222"/>
                </a:lnTo>
                <a:lnTo>
                  <a:pt x="106" y="177"/>
                </a:lnTo>
                <a:lnTo>
                  <a:pt x="0" y="133"/>
                </a:lnTo>
                <a:lnTo>
                  <a:pt x="77" y="93"/>
                </a:lnTo>
                <a:lnTo>
                  <a:pt x="82" y="90"/>
                </a:lnTo>
                <a:lnTo>
                  <a:pt x="81" y="84"/>
                </a:lnTo>
                <a:lnTo>
                  <a:pt x="5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6" name="Freeform 87">
            <a:extLst>
              <a:ext uri="{FF2B5EF4-FFF2-40B4-BE49-F238E27FC236}">
                <a16:creationId xmlns:a16="http://schemas.microsoft.com/office/drawing/2014/main" id="{EE0CBBB2-577F-4F46-864E-C4A7BF8E9BBE}"/>
              </a:ext>
            </a:extLst>
          </p:cNvPr>
          <p:cNvSpPr>
            <a:spLocks/>
          </p:cNvSpPr>
          <p:nvPr/>
        </p:nvSpPr>
        <p:spPr bwMode="auto">
          <a:xfrm>
            <a:off x="2841636" y="2066187"/>
            <a:ext cx="1253553" cy="1253553"/>
          </a:xfrm>
          <a:custGeom>
            <a:avLst/>
            <a:gdLst>
              <a:gd name="T0" fmla="*/ 231 w 253"/>
              <a:gd name="T1" fmla="*/ 129 h 253"/>
              <a:gd name="T2" fmla="*/ 179 w 253"/>
              <a:gd name="T3" fmla="*/ 150 h 253"/>
              <a:gd name="T4" fmla="*/ 137 w 253"/>
              <a:gd name="T5" fmla="*/ 253 h 253"/>
              <a:gd name="T6" fmla="*/ 94 w 253"/>
              <a:gd name="T7" fmla="*/ 181 h 253"/>
              <a:gd name="T8" fmla="*/ 91 w 253"/>
              <a:gd name="T9" fmla="*/ 175 h 253"/>
              <a:gd name="T10" fmla="*/ 85 w 253"/>
              <a:gd name="T11" fmla="*/ 177 h 253"/>
              <a:gd name="T12" fmla="*/ 0 w 253"/>
              <a:gd name="T13" fmla="*/ 206 h 253"/>
              <a:gd name="T14" fmla="*/ 11 w 253"/>
              <a:gd name="T15" fmla="*/ 180 h 253"/>
              <a:gd name="T16" fmla="*/ 64 w 253"/>
              <a:gd name="T17" fmla="*/ 52 h 253"/>
              <a:gd name="T18" fmla="*/ 81 w 253"/>
              <a:gd name="T19" fmla="*/ 35 h 253"/>
              <a:gd name="T20" fmla="*/ 165 w 253"/>
              <a:gd name="T21" fmla="*/ 0 h 253"/>
              <a:gd name="T22" fmla="*/ 253 w 253"/>
              <a:gd name="T23" fmla="*/ 43 h 253"/>
              <a:gd name="T24" fmla="*/ 231 w 253"/>
              <a:gd name="T25" fmla="*/ 129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3" h="253">
                <a:moveTo>
                  <a:pt x="231" y="129"/>
                </a:moveTo>
                <a:lnTo>
                  <a:pt x="179" y="150"/>
                </a:lnTo>
                <a:lnTo>
                  <a:pt x="137" y="253"/>
                </a:lnTo>
                <a:lnTo>
                  <a:pt x="94" y="181"/>
                </a:lnTo>
                <a:lnTo>
                  <a:pt x="91" y="175"/>
                </a:lnTo>
                <a:lnTo>
                  <a:pt x="85" y="177"/>
                </a:lnTo>
                <a:lnTo>
                  <a:pt x="0" y="206"/>
                </a:lnTo>
                <a:lnTo>
                  <a:pt x="11" y="180"/>
                </a:lnTo>
                <a:lnTo>
                  <a:pt x="64" y="52"/>
                </a:lnTo>
                <a:cubicBezTo>
                  <a:pt x="67" y="44"/>
                  <a:pt x="73" y="38"/>
                  <a:pt x="81" y="35"/>
                </a:cubicBezTo>
                <a:lnTo>
                  <a:pt x="165" y="0"/>
                </a:lnTo>
                <a:lnTo>
                  <a:pt x="253" y="43"/>
                </a:lnTo>
                <a:lnTo>
                  <a:pt x="231" y="129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7" name="Freeform 88">
            <a:extLst>
              <a:ext uri="{FF2B5EF4-FFF2-40B4-BE49-F238E27FC236}">
                <a16:creationId xmlns:a16="http://schemas.microsoft.com/office/drawing/2014/main" id="{0253CE4A-721C-4D9B-85B6-82B2C33DA569}"/>
              </a:ext>
            </a:extLst>
          </p:cNvPr>
          <p:cNvSpPr>
            <a:spLocks/>
          </p:cNvSpPr>
          <p:nvPr/>
        </p:nvSpPr>
        <p:spPr bwMode="auto">
          <a:xfrm>
            <a:off x="3756808" y="1697043"/>
            <a:ext cx="1445813" cy="976695"/>
          </a:xfrm>
          <a:custGeom>
            <a:avLst/>
            <a:gdLst>
              <a:gd name="T0" fmla="*/ 177 w 292"/>
              <a:gd name="T1" fmla="*/ 4 h 197"/>
              <a:gd name="T2" fmla="*/ 267 w 292"/>
              <a:gd name="T3" fmla="*/ 41 h 197"/>
              <a:gd name="T4" fmla="*/ 292 w 292"/>
              <a:gd name="T5" fmla="*/ 130 h 197"/>
              <a:gd name="T6" fmla="*/ 210 w 292"/>
              <a:gd name="T7" fmla="*/ 174 h 197"/>
              <a:gd name="T8" fmla="*/ 165 w 292"/>
              <a:gd name="T9" fmla="*/ 155 h 197"/>
              <a:gd name="T10" fmla="*/ 64 w 292"/>
              <a:gd name="T11" fmla="*/ 197 h 197"/>
              <a:gd name="T12" fmla="*/ 85 w 292"/>
              <a:gd name="T13" fmla="*/ 116 h 197"/>
              <a:gd name="T14" fmla="*/ 87 w 292"/>
              <a:gd name="T15" fmla="*/ 110 h 197"/>
              <a:gd name="T16" fmla="*/ 81 w 292"/>
              <a:gd name="T17" fmla="*/ 107 h 197"/>
              <a:gd name="T18" fmla="*/ 0 w 292"/>
              <a:gd name="T19" fmla="*/ 67 h 197"/>
              <a:gd name="T20" fmla="*/ 25 w 292"/>
              <a:gd name="T21" fmla="*/ 57 h 197"/>
              <a:gd name="T22" fmla="*/ 153 w 292"/>
              <a:gd name="T23" fmla="*/ 4 h 197"/>
              <a:gd name="T24" fmla="*/ 177 w 292"/>
              <a:gd name="T25" fmla="*/ 4 h 197"/>
              <a:gd name="T26" fmla="*/ 177 w 292"/>
              <a:gd name="T27" fmla="*/ 4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92" h="197">
                <a:moveTo>
                  <a:pt x="177" y="4"/>
                </a:moveTo>
                <a:lnTo>
                  <a:pt x="267" y="41"/>
                </a:lnTo>
                <a:lnTo>
                  <a:pt x="292" y="130"/>
                </a:lnTo>
                <a:lnTo>
                  <a:pt x="210" y="174"/>
                </a:lnTo>
                <a:lnTo>
                  <a:pt x="165" y="155"/>
                </a:lnTo>
                <a:lnTo>
                  <a:pt x="64" y="197"/>
                </a:lnTo>
                <a:lnTo>
                  <a:pt x="85" y="116"/>
                </a:lnTo>
                <a:lnTo>
                  <a:pt x="87" y="110"/>
                </a:lnTo>
                <a:lnTo>
                  <a:pt x="81" y="107"/>
                </a:lnTo>
                <a:lnTo>
                  <a:pt x="0" y="67"/>
                </a:lnTo>
                <a:lnTo>
                  <a:pt x="25" y="57"/>
                </a:lnTo>
                <a:lnTo>
                  <a:pt x="153" y="4"/>
                </a:lnTo>
                <a:cubicBezTo>
                  <a:pt x="161" y="0"/>
                  <a:pt x="169" y="0"/>
                  <a:pt x="177" y="4"/>
                </a:cubicBezTo>
                <a:lnTo>
                  <a:pt x="177" y="4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6BE1505-1BD5-4C48-97C4-673D7E4260E1}"/>
              </a:ext>
            </a:extLst>
          </p:cNvPr>
          <p:cNvSpPr/>
          <p:nvPr/>
        </p:nvSpPr>
        <p:spPr>
          <a:xfrm>
            <a:off x="4250173" y="1761594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01</a:t>
            </a:r>
            <a:endParaRPr lang="en-US" sz="135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C6328C-543F-4C92-AE88-D2A8505B4A45}"/>
              </a:ext>
            </a:extLst>
          </p:cNvPr>
          <p:cNvSpPr/>
          <p:nvPr/>
        </p:nvSpPr>
        <p:spPr>
          <a:xfrm>
            <a:off x="5328127" y="2256282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62CFF2D-B6F9-4EB7-A710-2CF232B94DE4}"/>
              </a:ext>
            </a:extLst>
          </p:cNvPr>
          <p:cNvSpPr/>
          <p:nvPr/>
        </p:nvSpPr>
        <p:spPr>
          <a:xfrm>
            <a:off x="5764885" y="3359539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03</a:t>
            </a:r>
            <a:endParaRPr lang="en-US" sz="135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A02381F-C142-4BDC-9ED5-44D994243CAE}"/>
              </a:ext>
            </a:extLst>
          </p:cNvPr>
          <p:cNvSpPr/>
          <p:nvPr/>
        </p:nvSpPr>
        <p:spPr>
          <a:xfrm>
            <a:off x="5289501" y="4439605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32AD98-6BAF-4EB8-9FEA-F120A55354E5}"/>
              </a:ext>
            </a:extLst>
          </p:cNvPr>
          <p:cNvSpPr/>
          <p:nvPr/>
        </p:nvSpPr>
        <p:spPr>
          <a:xfrm>
            <a:off x="4192057" y="4858094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05</a:t>
            </a:r>
            <a:endParaRPr lang="en-US" sz="135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A9599E8-B1C5-4901-BC88-AD89709B247D}"/>
              </a:ext>
            </a:extLst>
          </p:cNvPr>
          <p:cNvSpPr/>
          <p:nvPr/>
        </p:nvSpPr>
        <p:spPr>
          <a:xfrm>
            <a:off x="3123390" y="4439605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06</a:t>
            </a:r>
            <a:endParaRPr lang="en-US" sz="135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FD8EE04-C7DE-44F9-A5B0-F7E447AF200A}"/>
              </a:ext>
            </a:extLst>
          </p:cNvPr>
          <p:cNvSpPr/>
          <p:nvPr/>
        </p:nvSpPr>
        <p:spPr>
          <a:xfrm>
            <a:off x="2689805" y="3372494"/>
            <a:ext cx="652743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07</a:t>
            </a:r>
            <a:endParaRPr lang="en-US" sz="13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A22586C-01EF-4497-B676-78698AA7A915}"/>
              </a:ext>
            </a:extLst>
          </p:cNvPr>
          <p:cNvSpPr/>
          <p:nvPr/>
        </p:nvSpPr>
        <p:spPr>
          <a:xfrm>
            <a:off x="3142042" y="2269237"/>
            <a:ext cx="652743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08</a:t>
            </a:r>
            <a:endParaRPr lang="en-US" sz="135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3" name="Graphic 92" descr="Network">
            <a:extLst>
              <a:ext uri="{FF2B5EF4-FFF2-40B4-BE49-F238E27FC236}">
                <a16:creationId xmlns:a16="http://schemas.microsoft.com/office/drawing/2014/main" id="{BD4D13C2-21EB-4AA4-BF56-7BBBF5C99A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1925" y="2587017"/>
            <a:ext cx="334698" cy="334698"/>
          </a:xfrm>
          <a:prstGeom prst="rect">
            <a:avLst/>
          </a:prstGeom>
        </p:spPr>
      </p:pic>
      <p:pic>
        <p:nvPicPr>
          <p:cNvPr id="94" name="Graphic 93" descr="Hierarchy">
            <a:extLst>
              <a:ext uri="{FF2B5EF4-FFF2-40B4-BE49-F238E27FC236}">
                <a16:creationId xmlns:a16="http://schemas.microsoft.com/office/drawing/2014/main" id="{DA89A20A-7A21-4D4D-A803-85B7C50977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7754" y="4140181"/>
            <a:ext cx="334698" cy="334698"/>
          </a:xfrm>
          <a:prstGeom prst="rect">
            <a:avLst/>
          </a:prstGeom>
        </p:spPr>
      </p:pic>
      <p:pic>
        <p:nvPicPr>
          <p:cNvPr id="95" name="Graphic 94" descr="Upward trend">
            <a:extLst>
              <a:ext uri="{FF2B5EF4-FFF2-40B4-BE49-F238E27FC236}">
                <a16:creationId xmlns:a16="http://schemas.microsoft.com/office/drawing/2014/main" id="{C20C4022-C71B-4228-805C-EDDB474682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2902" y="2858310"/>
            <a:ext cx="334698" cy="334698"/>
          </a:xfrm>
          <a:prstGeom prst="rect">
            <a:avLst/>
          </a:prstGeom>
        </p:spPr>
      </p:pic>
      <p:pic>
        <p:nvPicPr>
          <p:cNvPr id="96" name="Graphic 95" descr="Database">
            <a:extLst>
              <a:ext uri="{FF2B5EF4-FFF2-40B4-BE49-F238E27FC236}">
                <a16:creationId xmlns:a16="http://schemas.microsoft.com/office/drawing/2014/main" id="{5A3A01E0-3993-4CE8-83A4-3D0D6CA3DFA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372" y="4412385"/>
            <a:ext cx="334698" cy="334698"/>
          </a:xfrm>
          <a:prstGeom prst="rect">
            <a:avLst/>
          </a:prstGeom>
        </p:spPr>
      </p:pic>
      <p:pic>
        <p:nvPicPr>
          <p:cNvPr id="97" name="Graphic 96" descr="Eye">
            <a:extLst>
              <a:ext uri="{FF2B5EF4-FFF2-40B4-BE49-F238E27FC236}">
                <a16:creationId xmlns:a16="http://schemas.microsoft.com/office/drawing/2014/main" id="{08F83EAF-9A81-4AFD-B9BF-1C0FF9E3D73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05973" y="3475003"/>
            <a:ext cx="334698" cy="334698"/>
          </a:xfrm>
          <a:prstGeom prst="rect">
            <a:avLst/>
          </a:prstGeom>
        </p:spPr>
      </p:pic>
      <p:pic>
        <p:nvPicPr>
          <p:cNvPr id="98" name="Graphic 97" descr="Filter">
            <a:extLst>
              <a:ext uri="{FF2B5EF4-FFF2-40B4-BE49-F238E27FC236}">
                <a16:creationId xmlns:a16="http://schemas.microsoft.com/office/drawing/2014/main" id="{9ADEC5BE-081A-4F48-8464-89693BBCCD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09251" y="4140181"/>
            <a:ext cx="334698" cy="334698"/>
          </a:xfrm>
          <a:prstGeom prst="rect">
            <a:avLst/>
          </a:prstGeom>
        </p:spPr>
      </p:pic>
      <p:pic>
        <p:nvPicPr>
          <p:cNvPr id="99" name="Graphic 98" descr="Beaker">
            <a:extLst>
              <a:ext uri="{FF2B5EF4-FFF2-40B4-BE49-F238E27FC236}">
                <a16:creationId xmlns:a16="http://schemas.microsoft.com/office/drawing/2014/main" id="{50B640BA-1958-4379-8A73-F12C1F6285F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40886" y="3475003"/>
            <a:ext cx="334698" cy="334698"/>
          </a:xfrm>
          <a:prstGeom prst="rect">
            <a:avLst/>
          </a:prstGeom>
        </p:spPr>
      </p:pic>
      <p:pic>
        <p:nvPicPr>
          <p:cNvPr id="100" name="Graphic 99" descr="Tools">
            <a:extLst>
              <a:ext uri="{FF2B5EF4-FFF2-40B4-BE49-F238E27FC236}">
                <a16:creationId xmlns:a16="http://schemas.microsoft.com/office/drawing/2014/main" id="{EBFE9187-BE08-499B-8DD5-46BAABAFC2C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12198" y="2858310"/>
            <a:ext cx="334698" cy="334698"/>
          </a:xfrm>
          <a:prstGeom prst="rect">
            <a:avLst/>
          </a:prstGeom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4D32CEE-7BF6-49D5-88C5-1D5D900779D1}"/>
              </a:ext>
            </a:extLst>
          </p:cNvPr>
          <p:cNvGrpSpPr/>
          <p:nvPr/>
        </p:nvGrpSpPr>
        <p:grpSpPr>
          <a:xfrm>
            <a:off x="6691483" y="3822596"/>
            <a:ext cx="2202816" cy="1059947"/>
            <a:chOff x="8921977" y="1312837"/>
            <a:chExt cx="2937088" cy="141326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736388D-3F1A-4261-B555-1F6A3301A69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D4A9F39-33F2-41CB-8313-EE4AE28EDE3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DF716643-C7CA-4B11-8376-F6E22DAAF481}"/>
              </a:ext>
            </a:extLst>
          </p:cNvPr>
          <p:cNvGrpSpPr/>
          <p:nvPr/>
        </p:nvGrpSpPr>
        <p:grpSpPr>
          <a:xfrm>
            <a:off x="249702" y="5000361"/>
            <a:ext cx="2202816" cy="1059947"/>
            <a:chOff x="332936" y="2473878"/>
            <a:chExt cx="2937088" cy="141326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B8F61C1-CE10-4698-8431-E8226635488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FE60676-43FA-4679-9254-81D4431295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802559F-A879-4388-B292-051D35CF2FBA}"/>
              </a:ext>
            </a:extLst>
          </p:cNvPr>
          <p:cNvGrpSpPr/>
          <p:nvPr/>
        </p:nvGrpSpPr>
        <p:grpSpPr>
          <a:xfrm>
            <a:off x="6691483" y="1467064"/>
            <a:ext cx="2202816" cy="1059947"/>
            <a:chOff x="8921977" y="1312837"/>
            <a:chExt cx="2937088" cy="141326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5618204-7B56-4D35-A0AF-7E7FF258647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3C8BB85-009B-4D99-9AC4-800D4D0DB72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1550EF8-962C-49FD-BF41-FE1412665019}"/>
              </a:ext>
            </a:extLst>
          </p:cNvPr>
          <p:cNvGrpSpPr/>
          <p:nvPr/>
        </p:nvGrpSpPr>
        <p:grpSpPr>
          <a:xfrm>
            <a:off x="249702" y="3822595"/>
            <a:ext cx="2202816" cy="1059947"/>
            <a:chOff x="332936" y="2473878"/>
            <a:chExt cx="2937088" cy="141326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37F6061-AC4C-4125-8E3B-32C701E7829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96A5B46-557C-4C1D-B289-F42F3DA2073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8B2DF68-DA99-40D3-BF4B-E211F08CF284}"/>
              </a:ext>
            </a:extLst>
          </p:cNvPr>
          <p:cNvGrpSpPr/>
          <p:nvPr/>
        </p:nvGrpSpPr>
        <p:grpSpPr>
          <a:xfrm>
            <a:off x="6691483" y="5000362"/>
            <a:ext cx="2202816" cy="1059947"/>
            <a:chOff x="8921977" y="1312837"/>
            <a:chExt cx="2937088" cy="141326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C6612E5-2891-4FA5-BEA8-27F04EF7863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A44500B-D851-4860-A515-2C976B044E0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4793390-717A-44C3-AD83-06A3FAF7872D}"/>
              </a:ext>
            </a:extLst>
          </p:cNvPr>
          <p:cNvGrpSpPr/>
          <p:nvPr/>
        </p:nvGrpSpPr>
        <p:grpSpPr>
          <a:xfrm>
            <a:off x="249702" y="1467063"/>
            <a:ext cx="2202816" cy="1059947"/>
            <a:chOff x="332936" y="2473878"/>
            <a:chExt cx="2937088" cy="141326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0692EF7-C6C4-4DA0-8EFF-16638F22086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3FCC158-C548-4CB0-9B0B-F9EB9C8388B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22EF812-D5EE-4FD2-BF48-4E9F049CC1EA}"/>
              </a:ext>
            </a:extLst>
          </p:cNvPr>
          <p:cNvGrpSpPr/>
          <p:nvPr/>
        </p:nvGrpSpPr>
        <p:grpSpPr>
          <a:xfrm>
            <a:off x="249702" y="2644829"/>
            <a:ext cx="2202816" cy="1059947"/>
            <a:chOff x="332936" y="2473878"/>
            <a:chExt cx="2937088" cy="141326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9D97FCB-55DB-4CC7-9476-4E190C3237F9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ECFCAF3-4034-42FC-8480-3676753BA5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F861DD9-E61F-447A-9471-475A0E7BDE4A}"/>
              </a:ext>
            </a:extLst>
          </p:cNvPr>
          <p:cNvGrpSpPr/>
          <p:nvPr/>
        </p:nvGrpSpPr>
        <p:grpSpPr>
          <a:xfrm>
            <a:off x="6691483" y="2644830"/>
            <a:ext cx="2202816" cy="1059947"/>
            <a:chOff x="8921977" y="1312837"/>
            <a:chExt cx="2937088" cy="141326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B10915C-4E79-4846-AB82-1D02F5B2765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7B7563C-DB6D-47FF-8ED5-9DE6F4B9E1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78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Octagon Cycle Diagram for PowerPoint</a:t>
            </a:r>
          </a:p>
        </p:txBody>
      </p:sp>
      <p:sp>
        <p:nvSpPr>
          <p:cNvPr id="53" name="Freeform 81">
            <a:extLst>
              <a:ext uri="{FF2B5EF4-FFF2-40B4-BE49-F238E27FC236}">
                <a16:creationId xmlns:a16="http://schemas.microsoft.com/office/drawing/2014/main" id="{D3900953-73E1-4133-821A-27080F237680}"/>
              </a:ext>
            </a:extLst>
          </p:cNvPr>
          <p:cNvSpPr>
            <a:spLocks/>
          </p:cNvSpPr>
          <p:nvPr/>
        </p:nvSpPr>
        <p:spPr bwMode="auto">
          <a:xfrm>
            <a:off x="2618615" y="3027501"/>
            <a:ext cx="976695" cy="1430433"/>
          </a:xfrm>
          <a:custGeom>
            <a:avLst/>
            <a:gdLst>
              <a:gd name="T0" fmla="*/ 66 w 197"/>
              <a:gd name="T1" fmla="*/ 290 h 290"/>
              <a:gd name="T2" fmla="*/ 56 w 197"/>
              <a:gd name="T3" fmla="*/ 267 h 290"/>
              <a:gd name="T4" fmla="*/ 3 w 197"/>
              <a:gd name="T5" fmla="*/ 139 h 290"/>
              <a:gd name="T6" fmla="*/ 3 w 197"/>
              <a:gd name="T7" fmla="*/ 115 h 290"/>
              <a:gd name="T8" fmla="*/ 38 w 197"/>
              <a:gd name="T9" fmla="*/ 31 h 290"/>
              <a:gd name="T10" fmla="*/ 129 w 197"/>
              <a:gd name="T11" fmla="*/ 0 h 290"/>
              <a:gd name="T12" fmla="*/ 175 w 197"/>
              <a:gd name="T13" fmla="*/ 78 h 290"/>
              <a:gd name="T14" fmla="*/ 154 w 197"/>
              <a:gd name="T15" fmla="*/ 127 h 290"/>
              <a:gd name="T16" fmla="*/ 197 w 197"/>
              <a:gd name="T17" fmla="*/ 230 h 290"/>
              <a:gd name="T18" fmla="*/ 115 w 197"/>
              <a:gd name="T19" fmla="*/ 207 h 290"/>
              <a:gd name="T20" fmla="*/ 109 w 197"/>
              <a:gd name="T21" fmla="*/ 205 h 290"/>
              <a:gd name="T22" fmla="*/ 106 w 197"/>
              <a:gd name="T23" fmla="*/ 211 h 290"/>
              <a:gd name="T24" fmla="*/ 66 w 197"/>
              <a:gd name="T25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7" h="290">
                <a:moveTo>
                  <a:pt x="66" y="290"/>
                </a:moveTo>
                <a:lnTo>
                  <a:pt x="56" y="267"/>
                </a:lnTo>
                <a:lnTo>
                  <a:pt x="3" y="139"/>
                </a:lnTo>
                <a:cubicBezTo>
                  <a:pt x="0" y="131"/>
                  <a:pt x="0" y="123"/>
                  <a:pt x="3" y="115"/>
                </a:cubicBezTo>
                <a:lnTo>
                  <a:pt x="38" y="31"/>
                </a:lnTo>
                <a:lnTo>
                  <a:pt x="129" y="0"/>
                </a:lnTo>
                <a:lnTo>
                  <a:pt x="175" y="78"/>
                </a:lnTo>
                <a:lnTo>
                  <a:pt x="154" y="127"/>
                </a:lnTo>
                <a:lnTo>
                  <a:pt x="197" y="230"/>
                </a:lnTo>
                <a:lnTo>
                  <a:pt x="115" y="207"/>
                </a:lnTo>
                <a:lnTo>
                  <a:pt x="109" y="205"/>
                </a:lnTo>
                <a:lnTo>
                  <a:pt x="106" y="211"/>
                </a:lnTo>
                <a:lnTo>
                  <a:pt x="66" y="290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82">
            <a:extLst>
              <a:ext uri="{FF2B5EF4-FFF2-40B4-BE49-F238E27FC236}">
                <a16:creationId xmlns:a16="http://schemas.microsoft.com/office/drawing/2014/main" id="{606F4621-693C-4E80-B209-E481432A3915}"/>
              </a:ext>
            </a:extLst>
          </p:cNvPr>
          <p:cNvSpPr>
            <a:spLocks/>
          </p:cNvSpPr>
          <p:nvPr/>
        </p:nvSpPr>
        <p:spPr bwMode="auto">
          <a:xfrm>
            <a:off x="2980064" y="4127240"/>
            <a:ext cx="1268934" cy="1245861"/>
          </a:xfrm>
          <a:custGeom>
            <a:avLst/>
            <a:gdLst>
              <a:gd name="T0" fmla="*/ 203 w 255"/>
              <a:gd name="T1" fmla="*/ 251 h 251"/>
              <a:gd name="T2" fmla="*/ 181 w 255"/>
              <a:gd name="T3" fmla="*/ 242 h 251"/>
              <a:gd name="T4" fmla="*/ 53 w 255"/>
              <a:gd name="T5" fmla="*/ 189 h 251"/>
              <a:gd name="T6" fmla="*/ 36 w 255"/>
              <a:gd name="T7" fmla="*/ 172 h 251"/>
              <a:gd name="T8" fmla="*/ 0 w 255"/>
              <a:gd name="T9" fmla="*/ 85 h 251"/>
              <a:gd name="T10" fmla="*/ 44 w 255"/>
              <a:gd name="T11" fmla="*/ 0 h 251"/>
              <a:gd name="T12" fmla="*/ 131 w 255"/>
              <a:gd name="T13" fmla="*/ 25 h 251"/>
              <a:gd name="T14" fmla="*/ 151 w 255"/>
              <a:gd name="T15" fmla="*/ 74 h 251"/>
              <a:gd name="T16" fmla="*/ 255 w 255"/>
              <a:gd name="T17" fmla="*/ 117 h 251"/>
              <a:gd name="T18" fmla="*/ 180 w 255"/>
              <a:gd name="T19" fmla="*/ 158 h 251"/>
              <a:gd name="T20" fmla="*/ 175 w 255"/>
              <a:gd name="T21" fmla="*/ 161 h 251"/>
              <a:gd name="T22" fmla="*/ 177 w 255"/>
              <a:gd name="T23" fmla="*/ 167 h 251"/>
              <a:gd name="T24" fmla="*/ 203 w 255"/>
              <a:gd name="T25" fmla="*/ 251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51">
                <a:moveTo>
                  <a:pt x="203" y="251"/>
                </a:moveTo>
                <a:lnTo>
                  <a:pt x="181" y="242"/>
                </a:lnTo>
                <a:lnTo>
                  <a:pt x="53" y="189"/>
                </a:lnTo>
                <a:cubicBezTo>
                  <a:pt x="45" y="186"/>
                  <a:pt x="39" y="180"/>
                  <a:pt x="36" y="172"/>
                </a:cubicBezTo>
                <a:lnTo>
                  <a:pt x="0" y="85"/>
                </a:lnTo>
                <a:lnTo>
                  <a:pt x="44" y="0"/>
                </a:lnTo>
                <a:lnTo>
                  <a:pt x="131" y="25"/>
                </a:lnTo>
                <a:lnTo>
                  <a:pt x="151" y="74"/>
                </a:lnTo>
                <a:lnTo>
                  <a:pt x="255" y="117"/>
                </a:lnTo>
                <a:lnTo>
                  <a:pt x="180" y="158"/>
                </a:lnTo>
                <a:lnTo>
                  <a:pt x="175" y="161"/>
                </a:lnTo>
                <a:lnTo>
                  <a:pt x="177" y="167"/>
                </a:lnTo>
                <a:lnTo>
                  <a:pt x="203" y="251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Freeform 83">
            <a:extLst>
              <a:ext uri="{FF2B5EF4-FFF2-40B4-BE49-F238E27FC236}">
                <a16:creationId xmlns:a16="http://schemas.microsoft.com/office/drawing/2014/main" id="{C96582CF-A089-4F58-A40C-CA661DE8200C}"/>
              </a:ext>
            </a:extLst>
          </p:cNvPr>
          <p:cNvSpPr>
            <a:spLocks/>
          </p:cNvSpPr>
          <p:nvPr/>
        </p:nvSpPr>
        <p:spPr bwMode="auto">
          <a:xfrm>
            <a:off x="3941380" y="4627124"/>
            <a:ext cx="1430433" cy="984384"/>
          </a:xfrm>
          <a:custGeom>
            <a:avLst/>
            <a:gdLst>
              <a:gd name="T0" fmla="*/ 289 w 289"/>
              <a:gd name="T1" fmla="*/ 133 h 199"/>
              <a:gd name="T2" fmla="*/ 268 w 289"/>
              <a:gd name="T3" fmla="*/ 142 h 199"/>
              <a:gd name="T4" fmla="*/ 140 w 289"/>
              <a:gd name="T5" fmla="*/ 195 h 199"/>
              <a:gd name="T6" fmla="*/ 116 w 289"/>
              <a:gd name="T7" fmla="*/ 195 h 199"/>
              <a:gd name="T8" fmla="*/ 29 w 289"/>
              <a:gd name="T9" fmla="*/ 159 h 199"/>
              <a:gd name="T10" fmla="*/ 0 w 289"/>
              <a:gd name="T11" fmla="*/ 68 h 199"/>
              <a:gd name="T12" fmla="*/ 80 w 289"/>
              <a:gd name="T13" fmla="*/ 24 h 199"/>
              <a:gd name="T14" fmla="*/ 128 w 289"/>
              <a:gd name="T15" fmla="*/ 44 h 199"/>
              <a:gd name="T16" fmla="*/ 234 w 289"/>
              <a:gd name="T17" fmla="*/ 0 h 199"/>
              <a:gd name="T18" fmla="*/ 209 w 289"/>
              <a:gd name="T19" fmla="*/ 83 h 199"/>
              <a:gd name="T20" fmla="*/ 207 w 289"/>
              <a:gd name="T21" fmla="*/ 89 h 199"/>
              <a:gd name="T22" fmla="*/ 212 w 289"/>
              <a:gd name="T23" fmla="*/ 92 h 199"/>
              <a:gd name="T24" fmla="*/ 289 w 289"/>
              <a:gd name="T25" fmla="*/ 133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9" h="199">
                <a:moveTo>
                  <a:pt x="289" y="133"/>
                </a:moveTo>
                <a:lnTo>
                  <a:pt x="268" y="142"/>
                </a:lnTo>
                <a:lnTo>
                  <a:pt x="140" y="195"/>
                </a:lnTo>
                <a:cubicBezTo>
                  <a:pt x="132" y="199"/>
                  <a:pt x="124" y="199"/>
                  <a:pt x="116" y="195"/>
                </a:cubicBezTo>
                <a:lnTo>
                  <a:pt x="29" y="159"/>
                </a:lnTo>
                <a:lnTo>
                  <a:pt x="0" y="68"/>
                </a:lnTo>
                <a:lnTo>
                  <a:pt x="80" y="24"/>
                </a:lnTo>
                <a:lnTo>
                  <a:pt x="128" y="44"/>
                </a:lnTo>
                <a:lnTo>
                  <a:pt x="234" y="0"/>
                </a:lnTo>
                <a:lnTo>
                  <a:pt x="209" y="83"/>
                </a:lnTo>
                <a:lnTo>
                  <a:pt x="207" y="89"/>
                </a:lnTo>
                <a:lnTo>
                  <a:pt x="212" y="92"/>
                </a:lnTo>
                <a:lnTo>
                  <a:pt x="289" y="1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" name="Freeform 84">
            <a:extLst>
              <a:ext uri="{FF2B5EF4-FFF2-40B4-BE49-F238E27FC236}">
                <a16:creationId xmlns:a16="http://schemas.microsoft.com/office/drawing/2014/main" id="{E0BB7C8C-5F3B-4AB9-BABD-CFB35E6A5E26}"/>
              </a:ext>
            </a:extLst>
          </p:cNvPr>
          <p:cNvSpPr>
            <a:spLocks/>
          </p:cNvSpPr>
          <p:nvPr/>
        </p:nvSpPr>
        <p:spPr bwMode="auto">
          <a:xfrm>
            <a:off x="5056499" y="3981122"/>
            <a:ext cx="1238172" cy="1268934"/>
          </a:xfrm>
          <a:custGeom>
            <a:avLst/>
            <a:gdLst>
              <a:gd name="T0" fmla="*/ 250 w 250"/>
              <a:gd name="T1" fmla="*/ 51 h 256"/>
              <a:gd name="T2" fmla="*/ 241 w 250"/>
              <a:gd name="T3" fmla="*/ 74 h 256"/>
              <a:gd name="T4" fmla="*/ 188 w 250"/>
              <a:gd name="T5" fmla="*/ 202 h 256"/>
              <a:gd name="T6" fmla="*/ 171 w 250"/>
              <a:gd name="T7" fmla="*/ 219 h 256"/>
              <a:gd name="T8" fmla="*/ 82 w 250"/>
              <a:gd name="T9" fmla="*/ 256 h 256"/>
              <a:gd name="T10" fmla="*/ 0 w 250"/>
              <a:gd name="T11" fmla="*/ 211 h 256"/>
              <a:gd name="T12" fmla="*/ 27 w 250"/>
              <a:gd name="T13" fmla="*/ 122 h 256"/>
              <a:gd name="T14" fmla="*/ 72 w 250"/>
              <a:gd name="T15" fmla="*/ 104 h 256"/>
              <a:gd name="T16" fmla="*/ 115 w 250"/>
              <a:gd name="T17" fmla="*/ 0 h 256"/>
              <a:gd name="T18" fmla="*/ 157 w 250"/>
              <a:gd name="T19" fmla="*/ 74 h 256"/>
              <a:gd name="T20" fmla="*/ 160 w 250"/>
              <a:gd name="T21" fmla="*/ 80 h 256"/>
              <a:gd name="T22" fmla="*/ 166 w 250"/>
              <a:gd name="T23" fmla="*/ 78 h 256"/>
              <a:gd name="T24" fmla="*/ 250 w 250"/>
              <a:gd name="T25" fmla="*/ 51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6">
                <a:moveTo>
                  <a:pt x="250" y="51"/>
                </a:moveTo>
                <a:lnTo>
                  <a:pt x="241" y="74"/>
                </a:lnTo>
                <a:lnTo>
                  <a:pt x="188" y="202"/>
                </a:lnTo>
                <a:cubicBezTo>
                  <a:pt x="184" y="210"/>
                  <a:pt x="179" y="216"/>
                  <a:pt x="171" y="219"/>
                </a:cubicBezTo>
                <a:lnTo>
                  <a:pt x="82" y="256"/>
                </a:lnTo>
                <a:lnTo>
                  <a:pt x="0" y="211"/>
                </a:lnTo>
                <a:lnTo>
                  <a:pt x="27" y="122"/>
                </a:lnTo>
                <a:lnTo>
                  <a:pt x="72" y="104"/>
                </a:lnTo>
                <a:lnTo>
                  <a:pt x="115" y="0"/>
                </a:lnTo>
                <a:lnTo>
                  <a:pt x="157" y="74"/>
                </a:lnTo>
                <a:lnTo>
                  <a:pt x="160" y="80"/>
                </a:lnTo>
                <a:lnTo>
                  <a:pt x="166" y="78"/>
                </a:lnTo>
                <a:lnTo>
                  <a:pt x="250" y="51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" name="Freeform 85">
            <a:extLst>
              <a:ext uri="{FF2B5EF4-FFF2-40B4-BE49-F238E27FC236}">
                <a16:creationId xmlns:a16="http://schemas.microsoft.com/office/drawing/2014/main" id="{856D9E93-ECC5-42CC-90BA-E0F8EC3F4C8D}"/>
              </a:ext>
            </a:extLst>
          </p:cNvPr>
          <p:cNvSpPr>
            <a:spLocks/>
          </p:cNvSpPr>
          <p:nvPr/>
        </p:nvSpPr>
        <p:spPr bwMode="auto">
          <a:xfrm>
            <a:off x="5541003" y="2858310"/>
            <a:ext cx="984383" cy="1430433"/>
          </a:xfrm>
          <a:custGeom>
            <a:avLst/>
            <a:gdLst>
              <a:gd name="T0" fmla="*/ 134 w 199"/>
              <a:gd name="T1" fmla="*/ 0 h 288"/>
              <a:gd name="T2" fmla="*/ 143 w 199"/>
              <a:gd name="T3" fmla="*/ 20 h 288"/>
              <a:gd name="T4" fmla="*/ 196 w 199"/>
              <a:gd name="T5" fmla="*/ 148 h 288"/>
              <a:gd name="T6" fmla="*/ 196 w 199"/>
              <a:gd name="T7" fmla="*/ 172 h 288"/>
              <a:gd name="T8" fmla="*/ 160 w 199"/>
              <a:gd name="T9" fmla="*/ 259 h 288"/>
              <a:gd name="T10" fmla="*/ 69 w 199"/>
              <a:gd name="T11" fmla="*/ 288 h 288"/>
              <a:gd name="T12" fmla="*/ 25 w 199"/>
              <a:gd name="T13" fmla="*/ 208 h 288"/>
              <a:gd name="T14" fmla="*/ 45 w 199"/>
              <a:gd name="T15" fmla="*/ 160 h 288"/>
              <a:gd name="T16" fmla="*/ 0 w 199"/>
              <a:gd name="T17" fmla="*/ 53 h 288"/>
              <a:gd name="T18" fmla="*/ 83 w 199"/>
              <a:gd name="T19" fmla="*/ 79 h 288"/>
              <a:gd name="T20" fmla="*/ 89 w 199"/>
              <a:gd name="T21" fmla="*/ 81 h 288"/>
              <a:gd name="T22" fmla="*/ 92 w 199"/>
              <a:gd name="T23" fmla="*/ 76 h 288"/>
              <a:gd name="T24" fmla="*/ 134 w 199"/>
              <a:gd name="T2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" h="288">
                <a:moveTo>
                  <a:pt x="134" y="0"/>
                </a:moveTo>
                <a:lnTo>
                  <a:pt x="143" y="20"/>
                </a:lnTo>
                <a:lnTo>
                  <a:pt x="196" y="148"/>
                </a:lnTo>
                <a:cubicBezTo>
                  <a:pt x="199" y="156"/>
                  <a:pt x="199" y="164"/>
                  <a:pt x="196" y="172"/>
                </a:cubicBezTo>
                <a:lnTo>
                  <a:pt x="160" y="259"/>
                </a:lnTo>
                <a:lnTo>
                  <a:pt x="69" y="288"/>
                </a:lnTo>
                <a:lnTo>
                  <a:pt x="25" y="208"/>
                </a:lnTo>
                <a:lnTo>
                  <a:pt x="45" y="160"/>
                </a:lnTo>
                <a:lnTo>
                  <a:pt x="0" y="53"/>
                </a:lnTo>
                <a:lnTo>
                  <a:pt x="83" y="79"/>
                </a:lnTo>
                <a:lnTo>
                  <a:pt x="89" y="81"/>
                </a:lnTo>
                <a:lnTo>
                  <a:pt x="92" y="76"/>
                </a:lnTo>
                <a:lnTo>
                  <a:pt x="13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1" name="Freeform 86">
            <a:extLst>
              <a:ext uri="{FF2B5EF4-FFF2-40B4-BE49-F238E27FC236}">
                <a16:creationId xmlns:a16="http://schemas.microsoft.com/office/drawing/2014/main" id="{7375E17F-92C9-4787-B4F6-1B60C562AF41}"/>
              </a:ext>
            </a:extLst>
          </p:cNvPr>
          <p:cNvSpPr>
            <a:spLocks/>
          </p:cNvSpPr>
          <p:nvPr/>
        </p:nvSpPr>
        <p:spPr bwMode="auto">
          <a:xfrm>
            <a:off x="4887308" y="1935450"/>
            <a:ext cx="1276622" cy="1238172"/>
          </a:xfrm>
          <a:custGeom>
            <a:avLst/>
            <a:gdLst>
              <a:gd name="T0" fmla="*/ 57 w 259"/>
              <a:gd name="T1" fmla="*/ 0 h 250"/>
              <a:gd name="T2" fmla="*/ 77 w 259"/>
              <a:gd name="T3" fmla="*/ 9 h 250"/>
              <a:gd name="T4" fmla="*/ 205 w 259"/>
              <a:gd name="T5" fmla="*/ 62 h 250"/>
              <a:gd name="T6" fmla="*/ 222 w 259"/>
              <a:gd name="T7" fmla="*/ 79 h 250"/>
              <a:gd name="T8" fmla="*/ 259 w 259"/>
              <a:gd name="T9" fmla="*/ 169 h 250"/>
              <a:gd name="T10" fmla="*/ 214 w 259"/>
              <a:gd name="T11" fmla="*/ 250 h 250"/>
              <a:gd name="T12" fmla="*/ 125 w 259"/>
              <a:gd name="T13" fmla="*/ 222 h 250"/>
              <a:gd name="T14" fmla="*/ 106 w 259"/>
              <a:gd name="T15" fmla="*/ 177 h 250"/>
              <a:gd name="T16" fmla="*/ 0 w 259"/>
              <a:gd name="T17" fmla="*/ 133 h 250"/>
              <a:gd name="T18" fmla="*/ 77 w 259"/>
              <a:gd name="T19" fmla="*/ 93 h 250"/>
              <a:gd name="T20" fmla="*/ 82 w 259"/>
              <a:gd name="T21" fmla="*/ 90 h 250"/>
              <a:gd name="T22" fmla="*/ 81 w 259"/>
              <a:gd name="T23" fmla="*/ 84 h 250"/>
              <a:gd name="T24" fmla="*/ 57 w 259"/>
              <a:gd name="T2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9" h="250">
                <a:moveTo>
                  <a:pt x="57" y="0"/>
                </a:moveTo>
                <a:lnTo>
                  <a:pt x="77" y="9"/>
                </a:lnTo>
                <a:lnTo>
                  <a:pt x="205" y="62"/>
                </a:lnTo>
                <a:cubicBezTo>
                  <a:pt x="213" y="65"/>
                  <a:pt x="218" y="71"/>
                  <a:pt x="222" y="79"/>
                </a:cubicBezTo>
                <a:lnTo>
                  <a:pt x="259" y="169"/>
                </a:lnTo>
                <a:lnTo>
                  <a:pt x="214" y="250"/>
                </a:lnTo>
                <a:lnTo>
                  <a:pt x="125" y="222"/>
                </a:lnTo>
                <a:lnTo>
                  <a:pt x="106" y="177"/>
                </a:lnTo>
                <a:lnTo>
                  <a:pt x="0" y="133"/>
                </a:lnTo>
                <a:lnTo>
                  <a:pt x="77" y="93"/>
                </a:lnTo>
                <a:lnTo>
                  <a:pt x="82" y="90"/>
                </a:lnTo>
                <a:lnTo>
                  <a:pt x="81" y="84"/>
                </a:lnTo>
                <a:lnTo>
                  <a:pt x="5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6" name="Freeform 87">
            <a:extLst>
              <a:ext uri="{FF2B5EF4-FFF2-40B4-BE49-F238E27FC236}">
                <a16:creationId xmlns:a16="http://schemas.microsoft.com/office/drawing/2014/main" id="{EE0CBBB2-577F-4F46-864E-C4A7BF8E9BBE}"/>
              </a:ext>
            </a:extLst>
          </p:cNvPr>
          <p:cNvSpPr>
            <a:spLocks/>
          </p:cNvSpPr>
          <p:nvPr/>
        </p:nvSpPr>
        <p:spPr bwMode="auto">
          <a:xfrm>
            <a:off x="2841636" y="2066187"/>
            <a:ext cx="1253553" cy="1253553"/>
          </a:xfrm>
          <a:custGeom>
            <a:avLst/>
            <a:gdLst>
              <a:gd name="T0" fmla="*/ 231 w 253"/>
              <a:gd name="T1" fmla="*/ 129 h 253"/>
              <a:gd name="T2" fmla="*/ 179 w 253"/>
              <a:gd name="T3" fmla="*/ 150 h 253"/>
              <a:gd name="T4" fmla="*/ 137 w 253"/>
              <a:gd name="T5" fmla="*/ 253 h 253"/>
              <a:gd name="T6" fmla="*/ 94 w 253"/>
              <a:gd name="T7" fmla="*/ 181 h 253"/>
              <a:gd name="T8" fmla="*/ 91 w 253"/>
              <a:gd name="T9" fmla="*/ 175 h 253"/>
              <a:gd name="T10" fmla="*/ 85 w 253"/>
              <a:gd name="T11" fmla="*/ 177 h 253"/>
              <a:gd name="T12" fmla="*/ 0 w 253"/>
              <a:gd name="T13" fmla="*/ 206 h 253"/>
              <a:gd name="T14" fmla="*/ 11 w 253"/>
              <a:gd name="T15" fmla="*/ 180 h 253"/>
              <a:gd name="T16" fmla="*/ 64 w 253"/>
              <a:gd name="T17" fmla="*/ 52 h 253"/>
              <a:gd name="T18" fmla="*/ 81 w 253"/>
              <a:gd name="T19" fmla="*/ 35 h 253"/>
              <a:gd name="T20" fmla="*/ 165 w 253"/>
              <a:gd name="T21" fmla="*/ 0 h 253"/>
              <a:gd name="T22" fmla="*/ 253 w 253"/>
              <a:gd name="T23" fmla="*/ 43 h 253"/>
              <a:gd name="T24" fmla="*/ 231 w 253"/>
              <a:gd name="T25" fmla="*/ 129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3" h="253">
                <a:moveTo>
                  <a:pt x="231" y="129"/>
                </a:moveTo>
                <a:lnTo>
                  <a:pt x="179" y="150"/>
                </a:lnTo>
                <a:lnTo>
                  <a:pt x="137" y="253"/>
                </a:lnTo>
                <a:lnTo>
                  <a:pt x="94" y="181"/>
                </a:lnTo>
                <a:lnTo>
                  <a:pt x="91" y="175"/>
                </a:lnTo>
                <a:lnTo>
                  <a:pt x="85" y="177"/>
                </a:lnTo>
                <a:lnTo>
                  <a:pt x="0" y="206"/>
                </a:lnTo>
                <a:lnTo>
                  <a:pt x="11" y="180"/>
                </a:lnTo>
                <a:lnTo>
                  <a:pt x="64" y="52"/>
                </a:lnTo>
                <a:cubicBezTo>
                  <a:pt x="67" y="44"/>
                  <a:pt x="73" y="38"/>
                  <a:pt x="81" y="35"/>
                </a:cubicBezTo>
                <a:lnTo>
                  <a:pt x="165" y="0"/>
                </a:lnTo>
                <a:lnTo>
                  <a:pt x="253" y="43"/>
                </a:lnTo>
                <a:lnTo>
                  <a:pt x="231" y="129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7" name="Freeform 88">
            <a:extLst>
              <a:ext uri="{FF2B5EF4-FFF2-40B4-BE49-F238E27FC236}">
                <a16:creationId xmlns:a16="http://schemas.microsoft.com/office/drawing/2014/main" id="{0253CE4A-721C-4D9B-85B6-82B2C33DA569}"/>
              </a:ext>
            </a:extLst>
          </p:cNvPr>
          <p:cNvSpPr>
            <a:spLocks/>
          </p:cNvSpPr>
          <p:nvPr/>
        </p:nvSpPr>
        <p:spPr bwMode="auto">
          <a:xfrm>
            <a:off x="3756808" y="1697043"/>
            <a:ext cx="1445813" cy="976695"/>
          </a:xfrm>
          <a:custGeom>
            <a:avLst/>
            <a:gdLst>
              <a:gd name="T0" fmla="*/ 177 w 292"/>
              <a:gd name="T1" fmla="*/ 4 h 197"/>
              <a:gd name="T2" fmla="*/ 267 w 292"/>
              <a:gd name="T3" fmla="*/ 41 h 197"/>
              <a:gd name="T4" fmla="*/ 292 w 292"/>
              <a:gd name="T5" fmla="*/ 130 h 197"/>
              <a:gd name="T6" fmla="*/ 210 w 292"/>
              <a:gd name="T7" fmla="*/ 174 h 197"/>
              <a:gd name="T8" fmla="*/ 165 w 292"/>
              <a:gd name="T9" fmla="*/ 155 h 197"/>
              <a:gd name="T10" fmla="*/ 64 w 292"/>
              <a:gd name="T11" fmla="*/ 197 h 197"/>
              <a:gd name="T12" fmla="*/ 85 w 292"/>
              <a:gd name="T13" fmla="*/ 116 h 197"/>
              <a:gd name="T14" fmla="*/ 87 w 292"/>
              <a:gd name="T15" fmla="*/ 110 h 197"/>
              <a:gd name="T16" fmla="*/ 81 w 292"/>
              <a:gd name="T17" fmla="*/ 107 h 197"/>
              <a:gd name="T18" fmla="*/ 0 w 292"/>
              <a:gd name="T19" fmla="*/ 67 h 197"/>
              <a:gd name="T20" fmla="*/ 25 w 292"/>
              <a:gd name="T21" fmla="*/ 57 h 197"/>
              <a:gd name="T22" fmla="*/ 153 w 292"/>
              <a:gd name="T23" fmla="*/ 4 h 197"/>
              <a:gd name="T24" fmla="*/ 177 w 292"/>
              <a:gd name="T25" fmla="*/ 4 h 197"/>
              <a:gd name="T26" fmla="*/ 177 w 292"/>
              <a:gd name="T27" fmla="*/ 4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92" h="197">
                <a:moveTo>
                  <a:pt x="177" y="4"/>
                </a:moveTo>
                <a:lnTo>
                  <a:pt x="267" y="41"/>
                </a:lnTo>
                <a:lnTo>
                  <a:pt x="292" y="130"/>
                </a:lnTo>
                <a:lnTo>
                  <a:pt x="210" y="174"/>
                </a:lnTo>
                <a:lnTo>
                  <a:pt x="165" y="155"/>
                </a:lnTo>
                <a:lnTo>
                  <a:pt x="64" y="197"/>
                </a:lnTo>
                <a:lnTo>
                  <a:pt x="85" y="116"/>
                </a:lnTo>
                <a:lnTo>
                  <a:pt x="87" y="110"/>
                </a:lnTo>
                <a:lnTo>
                  <a:pt x="81" y="107"/>
                </a:lnTo>
                <a:lnTo>
                  <a:pt x="0" y="67"/>
                </a:lnTo>
                <a:lnTo>
                  <a:pt x="25" y="57"/>
                </a:lnTo>
                <a:lnTo>
                  <a:pt x="153" y="4"/>
                </a:lnTo>
                <a:cubicBezTo>
                  <a:pt x="161" y="0"/>
                  <a:pt x="169" y="0"/>
                  <a:pt x="177" y="4"/>
                </a:cubicBezTo>
                <a:lnTo>
                  <a:pt x="177" y="4"/>
                </a:lnTo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6BE1505-1BD5-4C48-97C4-673D7E4260E1}"/>
              </a:ext>
            </a:extLst>
          </p:cNvPr>
          <p:cNvSpPr/>
          <p:nvPr/>
        </p:nvSpPr>
        <p:spPr>
          <a:xfrm>
            <a:off x="4263257" y="1774549"/>
            <a:ext cx="652743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01</a:t>
            </a:r>
            <a:endParaRPr lang="en-US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C6328C-543F-4C92-AE88-D2A8505B4A45}"/>
              </a:ext>
            </a:extLst>
          </p:cNvPr>
          <p:cNvSpPr/>
          <p:nvPr/>
        </p:nvSpPr>
        <p:spPr>
          <a:xfrm>
            <a:off x="5328127" y="2256282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02</a:t>
            </a:r>
            <a:endParaRPr lang="en-US" sz="135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62CFF2D-B6F9-4EB7-A710-2CF232B94DE4}"/>
              </a:ext>
            </a:extLst>
          </p:cNvPr>
          <p:cNvSpPr/>
          <p:nvPr/>
        </p:nvSpPr>
        <p:spPr>
          <a:xfrm>
            <a:off x="5764885" y="3359539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03</a:t>
            </a:r>
            <a:endParaRPr lang="en-US" sz="135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A02381F-C142-4BDC-9ED5-44D994243CAE}"/>
              </a:ext>
            </a:extLst>
          </p:cNvPr>
          <p:cNvSpPr/>
          <p:nvPr/>
        </p:nvSpPr>
        <p:spPr>
          <a:xfrm>
            <a:off x="5289501" y="4439605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04</a:t>
            </a:r>
            <a:endParaRPr lang="en-US" sz="135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32AD98-6BAF-4EB8-9FEA-F120A55354E5}"/>
              </a:ext>
            </a:extLst>
          </p:cNvPr>
          <p:cNvSpPr/>
          <p:nvPr/>
        </p:nvSpPr>
        <p:spPr>
          <a:xfrm>
            <a:off x="4192057" y="4858094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05</a:t>
            </a:r>
            <a:endParaRPr lang="en-US" sz="135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A9599E8-B1C5-4901-BC88-AD89709B247D}"/>
              </a:ext>
            </a:extLst>
          </p:cNvPr>
          <p:cNvSpPr/>
          <p:nvPr/>
        </p:nvSpPr>
        <p:spPr>
          <a:xfrm>
            <a:off x="3123390" y="4439605"/>
            <a:ext cx="678912" cy="67224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prstClr val="white"/>
                </a:solidFill>
              </a:rPr>
              <a:t>06</a:t>
            </a:r>
            <a:endParaRPr lang="en-US" sz="135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FD8EE04-C7DE-44F9-A5B0-F7E447AF200A}"/>
              </a:ext>
            </a:extLst>
          </p:cNvPr>
          <p:cNvSpPr/>
          <p:nvPr/>
        </p:nvSpPr>
        <p:spPr>
          <a:xfrm>
            <a:off x="2689805" y="3372494"/>
            <a:ext cx="652743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07</a:t>
            </a:r>
            <a:endParaRPr lang="en-US" sz="13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A22586C-01EF-4497-B676-78698AA7A915}"/>
              </a:ext>
            </a:extLst>
          </p:cNvPr>
          <p:cNvSpPr/>
          <p:nvPr/>
        </p:nvSpPr>
        <p:spPr>
          <a:xfrm>
            <a:off x="3142042" y="2269237"/>
            <a:ext cx="652743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08</a:t>
            </a:r>
            <a:endParaRPr lang="en-US" sz="135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3" name="Graphic 92" descr="Network">
            <a:extLst>
              <a:ext uri="{FF2B5EF4-FFF2-40B4-BE49-F238E27FC236}">
                <a16:creationId xmlns:a16="http://schemas.microsoft.com/office/drawing/2014/main" id="{BD4D13C2-21EB-4AA4-BF56-7BBBF5C99A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1925" y="2587017"/>
            <a:ext cx="334698" cy="334698"/>
          </a:xfrm>
          <a:prstGeom prst="rect">
            <a:avLst/>
          </a:prstGeom>
        </p:spPr>
      </p:pic>
      <p:pic>
        <p:nvPicPr>
          <p:cNvPr id="94" name="Graphic 93" descr="Hierarchy">
            <a:extLst>
              <a:ext uri="{FF2B5EF4-FFF2-40B4-BE49-F238E27FC236}">
                <a16:creationId xmlns:a16="http://schemas.microsoft.com/office/drawing/2014/main" id="{DA89A20A-7A21-4D4D-A803-85B7C50977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7754" y="4140181"/>
            <a:ext cx="334698" cy="334698"/>
          </a:xfrm>
          <a:prstGeom prst="rect">
            <a:avLst/>
          </a:prstGeom>
        </p:spPr>
      </p:pic>
      <p:pic>
        <p:nvPicPr>
          <p:cNvPr id="95" name="Graphic 94" descr="Upward trend">
            <a:extLst>
              <a:ext uri="{FF2B5EF4-FFF2-40B4-BE49-F238E27FC236}">
                <a16:creationId xmlns:a16="http://schemas.microsoft.com/office/drawing/2014/main" id="{C20C4022-C71B-4228-805C-EDDB474682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2902" y="2858310"/>
            <a:ext cx="334698" cy="334698"/>
          </a:xfrm>
          <a:prstGeom prst="rect">
            <a:avLst/>
          </a:prstGeom>
        </p:spPr>
      </p:pic>
      <p:pic>
        <p:nvPicPr>
          <p:cNvPr id="96" name="Graphic 95" descr="Database">
            <a:extLst>
              <a:ext uri="{FF2B5EF4-FFF2-40B4-BE49-F238E27FC236}">
                <a16:creationId xmlns:a16="http://schemas.microsoft.com/office/drawing/2014/main" id="{5A3A01E0-3993-4CE8-83A4-3D0D6CA3DFA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372" y="4412385"/>
            <a:ext cx="334698" cy="334698"/>
          </a:xfrm>
          <a:prstGeom prst="rect">
            <a:avLst/>
          </a:prstGeom>
        </p:spPr>
      </p:pic>
      <p:pic>
        <p:nvPicPr>
          <p:cNvPr id="97" name="Graphic 96" descr="Eye">
            <a:extLst>
              <a:ext uri="{FF2B5EF4-FFF2-40B4-BE49-F238E27FC236}">
                <a16:creationId xmlns:a16="http://schemas.microsoft.com/office/drawing/2014/main" id="{08F83EAF-9A81-4AFD-B9BF-1C0FF9E3D73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05973" y="3475003"/>
            <a:ext cx="334698" cy="334698"/>
          </a:xfrm>
          <a:prstGeom prst="rect">
            <a:avLst/>
          </a:prstGeom>
        </p:spPr>
      </p:pic>
      <p:pic>
        <p:nvPicPr>
          <p:cNvPr id="98" name="Graphic 97" descr="Filter">
            <a:extLst>
              <a:ext uri="{FF2B5EF4-FFF2-40B4-BE49-F238E27FC236}">
                <a16:creationId xmlns:a16="http://schemas.microsoft.com/office/drawing/2014/main" id="{9ADEC5BE-081A-4F48-8464-89693BBCCD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09251" y="4140181"/>
            <a:ext cx="334698" cy="334698"/>
          </a:xfrm>
          <a:prstGeom prst="rect">
            <a:avLst/>
          </a:prstGeom>
        </p:spPr>
      </p:pic>
      <p:pic>
        <p:nvPicPr>
          <p:cNvPr id="99" name="Graphic 98" descr="Beaker">
            <a:extLst>
              <a:ext uri="{FF2B5EF4-FFF2-40B4-BE49-F238E27FC236}">
                <a16:creationId xmlns:a16="http://schemas.microsoft.com/office/drawing/2014/main" id="{50B640BA-1958-4379-8A73-F12C1F6285F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40886" y="3475003"/>
            <a:ext cx="334698" cy="334698"/>
          </a:xfrm>
          <a:prstGeom prst="rect">
            <a:avLst/>
          </a:prstGeom>
        </p:spPr>
      </p:pic>
      <p:pic>
        <p:nvPicPr>
          <p:cNvPr id="100" name="Graphic 99" descr="Tools">
            <a:extLst>
              <a:ext uri="{FF2B5EF4-FFF2-40B4-BE49-F238E27FC236}">
                <a16:creationId xmlns:a16="http://schemas.microsoft.com/office/drawing/2014/main" id="{EBFE9187-BE08-499B-8DD5-46BAABAFC2C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12198" y="2858310"/>
            <a:ext cx="334698" cy="334698"/>
          </a:xfrm>
          <a:prstGeom prst="rect">
            <a:avLst/>
          </a:prstGeom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4D32CEE-7BF6-49D5-88C5-1D5D900779D1}"/>
              </a:ext>
            </a:extLst>
          </p:cNvPr>
          <p:cNvGrpSpPr/>
          <p:nvPr/>
        </p:nvGrpSpPr>
        <p:grpSpPr>
          <a:xfrm>
            <a:off x="6691483" y="3822596"/>
            <a:ext cx="2202816" cy="1059947"/>
            <a:chOff x="8921977" y="1312837"/>
            <a:chExt cx="2937088" cy="141326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736388D-3F1A-4261-B555-1F6A3301A69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D4A9F39-33F2-41CB-8313-EE4AE28EDE3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DF716643-C7CA-4B11-8376-F6E22DAAF481}"/>
              </a:ext>
            </a:extLst>
          </p:cNvPr>
          <p:cNvGrpSpPr/>
          <p:nvPr/>
        </p:nvGrpSpPr>
        <p:grpSpPr>
          <a:xfrm>
            <a:off x="249702" y="5000361"/>
            <a:ext cx="2202816" cy="1059947"/>
            <a:chOff x="332936" y="2473878"/>
            <a:chExt cx="2937088" cy="141326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B8F61C1-CE10-4698-8431-E8226635488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FE60676-43FA-4679-9254-81D4431295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802559F-A879-4388-B292-051D35CF2FBA}"/>
              </a:ext>
            </a:extLst>
          </p:cNvPr>
          <p:cNvGrpSpPr/>
          <p:nvPr/>
        </p:nvGrpSpPr>
        <p:grpSpPr>
          <a:xfrm>
            <a:off x="6691483" y="1467064"/>
            <a:ext cx="2202816" cy="1059947"/>
            <a:chOff x="8921977" y="1312837"/>
            <a:chExt cx="2937088" cy="141326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5618204-7B56-4D35-A0AF-7E7FF258647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3C8BB85-009B-4D99-9AC4-800D4D0DB72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1550EF8-962C-49FD-BF41-FE1412665019}"/>
              </a:ext>
            </a:extLst>
          </p:cNvPr>
          <p:cNvGrpSpPr/>
          <p:nvPr/>
        </p:nvGrpSpPr>
        <p:grpSpPr>
          <a:xfrm>
            <a:off x="249702" y="3822595"/>
            <a:ext cx="2202816" cy="1059947"/>
            <a:chOff x="332936" y="2473878"/>
            <a:chExt cx="2937088" cy="141326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37F6061-AC4C-4125-8E3B-32C701E7829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96A5B46-557C-4C1D-B289-F42F3DA2073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8B2DF68-DA99-40D3-BF4B-E211F08CF284}"/>
              </a:ext>
            </a:extLst>
          </p:cNvPr>
          <p:cNvGrpSpPr/>
          <p:nvPr/>
        </p:nvGrpSpPr>
        <p:grpSpPr>
          <a:xfrm>
            <a:off x="6691483" y="5000362"/>
            <a:ext cx="2202816" cy="1059947"/>
            <a:chOff x="8921977" y="1312837"/>
            <a:chExt cx="2937088" cy="141326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C6612E5-2891-4FA5-BEA8-27F04EF7863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A44500B-D851-4860-A515-2C976B044E0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4793390-717A-44C3-AD83-06A3FAF7872D}"/>
              </a:ext>
            </a:extLst>
          </p:cNvPr>
          <p:cNvGrpSpPr/>
          <p:nvPr/>
        </p:nvGrpSpPr>
        <p:grpSpPr>
          <a:xfrm>
            <a:off x="249702" y="1467063"/>
            <a:ext cx="2202816" cy="1059947"/>
            <a:chOff x="332936" y="2473878"/>
            <a:chExt cx="2937088" cy="141326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0692EF7-C6C4-4DA0-8EFF-16638F22086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3FCC158-C548-4CB0-9B0B-F9EB9C8388B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22EF812-D5EE-4FD2-BF48-4E9F049CC1EA}"/>
              </a:ext>
            </a:extLst>
          </p:cNvPr>
          <p:cNvGrpSpPr/>
          <p:nvPr/>
        </p:nvGrpSpPr>
        <p:grpSpPr>
          <a:xfrm>
            <a:off x="249702" y="2644829"/>
            <a:ext cx="2202816" cy="1059947"/>
            <a:chOff x="332936" y="2473878"/>
            <a:chExt cx="2937088" cy="141326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9D97FCB-55DB-4CC7-9476-4E190C3237F9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ECFCAF3-4034-42FC-8480-3676753BA5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F861DD9-E61F-447A-9471-475A0E7BDE4A}"/>
              </a:ext>
            </a:extLst>
          </p:cNvPr>
          <p:cNvGrpSpPr/>
          <p:nvPr/>
        </p:nvGrpSpPr>
        <p:grpSpPr>
          <a:xfrm>
            <a:off x="6691483" y="2644830"/>
            <a:ext cx="2202816" cy="1059947"/>
            <a:chOff x="8921977" y="1312837"/>
            <a:chExt cx="2937088" cy="141326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B10915C-4E79-4846-AB82-1D02F5B2765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7B7563C-DB6D-47FF-8ED5-9DE6F4B9E1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292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10122</TotalTime>
  <Words>478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Octagon Cycle Diagram for PowerPoint</vt:lpstr>
      <vt:lpstr>Octagon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2018-09-21T05:03:26Z</dcterms:modified>
  <cp:category>Charts &amp; Diagrams</cp:category>
</cp:coreProperties>
</file>