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Arrow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56630B-1444-4CCB-8965-1F90008423DE}"/>
              </a:ext>
            </a:extLst>
          </p:cNvPr>
          <p:cNvSpPr/>
          <p:nvPr/>
        </p:nvSpPr>
        <p:spPr>
          <a:xfrm>
            <a:off x="6255422" y="3760306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54A6B3-2CE2-4ECC-B16A-B560EFC7992A}"/>
              </a:ext>
            </a:extLst>
          </p:cNvPr>
          <p:cNvSpPr/>
          <p:nvPr/>
        </p:nvSpPr>
        <p:spPr>
          <a:xfrm>
            <a:off x="6853542" y="3392407"/>
            <a:ext cx="520633" cy="627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73" y="3042"/>
                  <a:pt x="3978" y="20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5275223-AD94-40C7-A470-730B6CE3D55F}"/>
              </a:ext>
            </a:extLst>
          </p:cNvPr>
          <p:cNvGrpSpPr/>
          <p:nvPr/>
        </p:nvGrpSpPr>
        <p:grpSpPr>
          <a:xfrm>
            <a:off x="6440102" y="4106286"/>
            <a:ext cx="1347511" cy="1105671"/>
            <a:chOff x="8921977" y="1529480"/>
            <a:chExt cx="2926080" cy="119422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C80AD4-3F23-4954-9049-91406C973D9D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46D166-E75C-4C8C-8FCE-07F48024CB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8" name="Graphic 27" descr="Bar graph with upward trend outline">
            <a:extLst>
              <a:ext uri="{FF2B5EF4-FFF2-40B4-BE49-F238E27FC236}">
                <a16:creationId xmlns:a16="http://schemas.microsoft.com/office/drawing/2014/main" id="{EA6120DD-C3AA-4014-A231-47ECAAB2C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2525" y="3476280"/>
            <a:ext cx="502666" cy="502666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EEA6B946-AFAC-458F-9B1E-DAF9C5720D0F}"/>
              </a:ext>
            </a:extLst>
          </p:cNvPr>
          <p:cNvSpPr/>
          <p:nvPr/>
        </p:nvSpPr>
        <p:spPr>
          <a:xfrm>
            <a:off x="2442914" y="1508310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81" y="21600"/>
                </a:moveTo>
                <a:lnTo>
                  <a:pt x="6774" y="21600"/>
                </a:lnTo>
                <a:lnTo>
                  <a:pt x="6774" y="20910"/>
                </a:lnTo>
                <a:lnTo>
                  <a:pt x="2581" y="20910"/>
                </a:lnTo>
                <a:cubicBezTo>
                  <a:pt x="1627" y="20910"/>
                  <a:pt x="856" y="20278"/>
                  <a:pt x="856" y="19496"/>
                </a:cubicBezTo>
                <a:lnTo>
                  <a:pt x="856" y="5357"/>
                </a:lnTo>
                <a:cubicBezTo>
                  <a:pt x="856" y="4817"/>
                  <a:pt x="1234" y="4322"/>
                  <a:pt x="1823" y="4081"/>
                </a:cubicBezTo>
                <a:lnTo>
                  <a:pt x="10057" y="828"/>
                </a:lnTo>
                <a:cubicBezTo>
                  <a:pt x="10533" y="644"/>
                  <a:pt x="11080" y="644"/>
                  <a:pt x="11557" y="828"/>
                </a:cubicBezTo>
                <a:lnTo>
                  <a:pt x="19791" y="4081"/>
                </a:lnTo>
                <a:cubicBezTo>
                  <a:pt x="20380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7" y="20910"/>
                  <a:pt x="19033" y="20910"/>
                </a:cubicBezTo>
                <a:lnTo>
                  <a:pt x="14840" y="20910"/>
                </a:lnTo>
                <a:lnTo>
                  <a:pt x="14840" y="21600"/>
                </a:lnTo>
                <a:lnTo>
                  <a:pt x="19033" y="21600"/>
                </a:lnTo>
                <a:cubicBezTo>
                  <a:pt x="20450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5" y="3460"/>
                </a:cubicBezTo>
                <a:lnTo>
                  <a:pt x="11922" y="207"/>
                </a:lnTo>
                <a:cubicBezTo>
                  <a:pt x="11571" y="69"/>
                  <a:pt x="11193" y="0"/>
                  <a:pt x="10800" y="0"/>
                </a:cubicBezTo>
                <a:cubicBezTo>
                  <a:pt x="10421" y="0"/>
                  <a:pt x="10043" y="69"/>
                  <a:pt x="9678" y="207"/>
                </a:cubicBezTo>
                <a:lnTo>
                  <a:pt x="1445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14" y="20657"/>
                  <a:pt x="1164" y="21600"/>
                  <a:pt x="258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E4ED2-22FF-4294-A008-2F9F4D5C7478}"/>
              </a:ext>
            </a:extLst>
          </p:cNvPr>
          <p:cNvSpPr/>
          <p:nvPr/>
        </p:nvSpPr>
        <p:spPr>
          <a:xfrm>
            <a:off x="3041034" y="3347812"/>
            <a:ext cx="520633" cy="627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D84046-924A-425B-A0EF-9B7979BBC1CD}"/>
              </a:ext>
            </a:extLst>
          </p:cNvPr>
          <p:cNvGrpSpPr/>
          <p:nvPr/>
        </p:nvGrpSpPr>
        <p:grpSpPr>
          <a:xfrm>
            <a:off x="2627594" y="1909170"/>
            <a:ext cx="1347511" cy="1105671"/>
            <a:chOff x="8921977" y="1529480"/>
            <a:chExt cx="2926080" cy="119422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D0F6C72-32FA-4C62-B6CF-015D2C89761C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77FA84-8C01-4E71-8693-03D501C4B5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9" name="Graphic 28" descr="Checklist outline">
            <a:extLst>
              <a:ext uri="{FF2B5EF4-FFF2-40B4-BE49-F238E27FC236}">
                <a16:creationId xmlns:a16="http://schemas.microsoft.com/office/drawing/2014/main" id="{257AB7CE-D7BD-4038-8878-C130810A89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1425" y="3403687"/>
            <a:ext cx="479851" cy="479851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98A5DF09-13E0-4CFA-AF42-B86471AF320B}"/>
              </a:ext>
            </a:extLst>
          </p:cNvPr>
          <p:cNvSpPr/>
          <p:nvPr/>
        </p:nvSpPr>
        <p:spPr>
          <a:xfrm>
            <a:off x="3714121" y="3760306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22" y="0"/>
                  <a:pt x="190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BD3215C-BEC7-4E13-9C74-A58175ECE3ED}"/>
              </a:ext>
            </a:extLst>
          </p:cNvPr>
          <p:cNvSpPr/>
          <p:nvPr/>
        </p:nvSpPr>
        <p:spPr>
          <a:xfrm>
            <a:off x="4312227" y="3392407"/>
            <a:ext cx="520656" cy="627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410" extrusionOk="0">
                <a:moveTo>
                  <a:pt x="3970" y="2054"/>
                </a:moveTo>
                <a:lnTo>
                  <a:pt x="7709" y="571"/>
                </a:lnTo>
                <a:cubicBezTo>
                  <a:pt x="9647" y="-190"/>
                  <a:pt x="11909" y="-190"/>
                  <a:pt x="13847" y="571"/>
                </a:cubicBezTo>
                <a:lnTo>
                  <a:pt x="17586" y="2054"/>
                </a:lnTo>
                <a:cubicBezTo>
                  <a:pt x="20032" y="3042"/>
                  <a:pt x="21555" y="5058"/>
                  <a:pt x="21555" y="7302"/>
                </a:cubicBezTo>
                <a:lnTo>
                  <a:pt x="21555" y="15592"/>
                </a:lnTo>
                <a:cubicBezTo>
                  <a:pt x="21555" y="18786"/>
                  <a:pt x="18417" y="21410"/>
                  <a:pt x="14494" y="21410"/>
                </a:cubicBezTo>
                <a:lnTo>
                  <a:pt x="7063" y="21410"/>
                </a:lnTo>
                <a:cubicBezTo>
                  <a:pt x="3186" y="21410"/>
                  <a:pt x="1" y="18824"/>
                  <a:pt x="1" y="15592"/>
                </a:cubicBezTo>
                <a:lnTo>
                  <a:pt x="1" y="7302"/>
                </a:lnTo>
                <a:cubicBezTo>
                  <a:pt x="-45" y="5058"/>
                  <a:pt x="1524" y="3042"/>
                  <a:pt x="3970" y="20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E4F961-30EE-48FC-BB0E-72BDC7A7EE85}"/>
              </a:ext>
            </a:extLst>
          </p:cNvPr>
          <p:cNvGrpSpPr/>
          <p:nvPr/>
        </p:nvGrpSpPr>
        <p:grpSpPr>
          <a:xfrm>
            <a:off x="3898799" y="4106286"/>
            <a:ext cx="1347511" cy="1105671"/>
            <a:chOff x="8921977" y="1529480"/>
            <a:chExt cx="2926080" cy="119422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A32091-AB30-49DB-AA24-F1238E72329C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754C9F-2BD3-4DEA-9A93-5189748D4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0" name="Graphic 29" descr="Customer review outline">
            <a:extLst>
              <a:ext uri="{FF2B5EF4-FFF2-40B4-BE49-F238E27FC236}">
                <a16:creationId xmlns:a16="http://schemas.microsoft.com/office/drawing/2014/main" id="{297E3F9C-4C8D-4F5C-9BF2-7496FD02DD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2137" y="3504266"/>
            <a:ext cx="460835" cy="460835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8475F966-6E80-429D-A820-216213C49B93}"/>
              </a:ext>
            </a:extLst>
          </p:cNvPr>
          <p:cNvSpPr/>
          <p:nvPr/>
        </p:nvSpPr>
        <p:spPr>
          <a:xfrm>
            <a:off x="1171709" y="3760306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E9B078B-C086-41E2-9C5A-E339B2F6D68A}"/>
              </a:ext>
            </a:extLst>
          </p:cNvPr>
          <p:cNvSpPr/>
          <p:nvPr/>
        </p:nvSpPr>
        <p:spPr>
          <a:xfrm>
            <a:off x="1769828" y="3392407"/>
            <a:ext cx="520633" cy="627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26" y="3042"/>
                  <a:pt x="3978" y="20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4A50F02-ABE3-44AB-922D-1ADD39DE1B89}"/>
              </a:ext>
            </a:extLst>
          </p:cNvPr>
          <p:cNvGrpSpPr/>
          <p:nvPr/>
        </p:nvGrpSpPr>
        <p:grpSpPr>
          <a:xfrm>
            <a:off x="1356387" y="4106286"/>
            <a:ext cx="1347511" cy="1105671"/>
            <a:chOff x="8921977" y="1529480"/>
            <a:chExt cx="2926080" cy="119422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C45050-3675-416D-9C5E-B99B0681F1DE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AFABFF-8A53-41F5-89CA-D7F857D3F0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1" name="Graphic 30" descr="Handshake outline">
            <a:extLst>
              <a:ext uri="{FF2B5EF4-FFF2-40B4-BE49-F238E27FC236}">
                <a16:creationId xmlns:a16="http://schemas.microsoft.com/office/drawing/2014/main" id="{B2D5B335-0480-413E-8B1D-FBD1708E04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77085" y="3481626"/>
            <a:ext cx="506118" cy="506118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7658CB28-747A-4163-BC06-5C3A7C7D9AD1}"/>
              </a:ext>
            </a:extLst>
          </p:cNvPr>
          <p:cNvSpPr/>
          <p:nvPr/>
        </p:nvSpPr>
        <p:spPr>
          <a:xfrm>
            <a:off x="4985327" y="1508310"/>
            <a:ext cx="1715758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8" y="21600"/>
                </a:moveTo>
                <a:lnTo>
                  <a:pt x="6765" y="21600"/>
                </a:lnTo>
                <a:lnTo>
                  <a:pt x="6765" y="20910"/>
                </a:lnTo>
                <a:lnTo>
                  <a:pt x="2568" y="20910"/>
                </a:lnTo>
                <a:cubicBezTo>
                  <a:pt x="1614" y="20910"/>
                  <a:pt x="842" y="20278"/>
                  <a:pt x="842" y="19496"/>
                </a:cubicBezTo>
                <a:lnTo>
                  <a:pt x="842" y="5357"/>
                </a:lnTo>
                <a:cubicBezTo>
                  <a:pt x="842" y="4817"/>
                  <a:pt x="1221" y="4322"/>
                  <a:pt x="1811" y="4081"/>
                </a:cubicBezTo>
                <a:lnTo>
                  <a:pt x="10049" y="828"/>
                </a:lnTo>
                <a:cubicBezTo>
                  <a:pt x="10526" y="644"/>
                  <a:pt x="11074" y="644"/>
                  <a:pt x="11551" y="828"/>
                </a:cubicBezTo>
                <a:lnTo>
                  <a:pt x="19789" y="4081"/>
                </a:lnTo>
                <a:cubicBezTo>
                  <a:pt x="20379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6" y="20910"/>
                  <a:pt x="19032" y="20910"/>
                </a:cubicBezTo>
                <a:lnTo>
                  <a:pt x="14835" y="20910"/>
                </a:lnTo>
                <a:lnTo>
                  <a:pt x="14835" y="21600"/>
                </a:lnTo>
                <a:lnTo>
                  <a:pt x="19032" y="21600"/>
                </a:lnTo>
                <a:cubicBezTo>
                  <a:pt x="20449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4" y="3460"/>
                </a:cubicBezTo>
                <a:lnTo>
                  <a:pt x="11916" y="207"/>
                </a:lnTo>
                <a:cubicBezTo>
                  <a:pt x="11565" y="69"/>
                  <a:pt x="11186" y="0"/>
                  <a:pt x="10793" y="0"/>
                </a:cubicBezTo>
                <a:cubicBezTo>
                  <a:pt x="10414" y="0"/>
                  <a:pt x="10035" y="69"/>
                  <a:pt x="9670" y="207"/>
                </a:cubicBezTo>
                <a:lnTo>
                  <a:pt x="1446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0" y="20657"/>
                  <a:pt x="1151" y="21600"/>
                  <a:pt x="256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FD6ECAD-7A31-4310-BE77-8C5BCE5FA7D8}"/>
              </a:ext>
            </a:extLst>
          </p:cNvPr>
          <p:cNvSpPr/>
          <p:nvPr/>
        </p:nvSpPr>
        <p:spPr>
          <a:xfrm>
            <a:off x="5582890" y="3347812"/>
            <a:ext cx="520633" cy="627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47BE84F-3D04-4964-97FA-129F30A004E5}"/>
              </a:ext>
            </a:extLst>
          </p:cNvPr>
          <p:cNvGrpSpPr/>
          <p:nvPr/>
        </p:nvGrpSpPr>
        <p:grpSpPr>
          <a:xfrm>
            <a:off x="5169450" y="1909170"/>
            <a:ext cx="1347511" cy="1105671"/>
            <a:chOff x="8921977" y="1529480"/>
            <a:chExt cx="2926080" cy="119422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9F6FA4-432D-47CF-805F-95F0CC218C0E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F48433-13F5-4E83-B518-0A1674596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2" name="Graphic 31" descr="Target Audience outline">
            <a:extLst>
              <a:ext uri="{FF2B5EF4-FFF2-40B4-BE49-F238E27FC236}">
                <a16:creationId xmlns:a16="http://schemas.microsoft.com/office/drawing/2014/main" id="{C5DF6682-807C-44E0-BCC5-AA85CCE44F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4873" y="3392408"/>
            <a:ext cx="476666" cy="47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Arrow Alternating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92E5E529-E014-4088-BBBC-BF8E8A8AA2A0}"/>
              </a:ext>
            </a:extLst>
          </p:cNvPr>
          <p:cNvSpPr/>
          <p:nvPr/>
        </p:nvSpPr>
        <p:spPr>
          <a:xfrm>
            <a:off x="6255422" y="3760306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8BFD134-AB00-4D41-B3E4-D4490B5D3346}"/>
              </a:ext>
            </a:extLst>
          </p:cNvPr>
          <p:cNvSpPr/>
          <p:nvPr/>
        </p:nvSpPr>
        <p:spPr>
          <a:xfrm>
            <a:off x="6853542" y="3392407"/>
            <a:ext cx="520633" cy="627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73" y="3042"/>
                  <a:pt x="3978" y="205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F60186-58C5-4A6F-B9C1-672A8E33DD09}"/>
              </a:ext>
            </a:extLst>
          </p:cNvPr>
          <p:cNvGrpSpPr/>
          <p:nvPr/>
        </p:nvGrpSpPr>
        <p:grpSpPr>
          <a:xfrm>
            <a:off x="6440102" y="4106286"/>
            <a:ext cx="1347511" cy="1105671"/>
            <a:chOff x="8921977" y="1529480"/>
            <a:chExt cx="2926080" cy="119422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0F7E78-D20A-478B-8DDB-D5AB0BC258FF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7CCE64-36DA-48E4-A83E-5B940E1502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8" name="Graphic 37" descr="Bar graph with upward trend outline">
            <a:extLst>
              <a:ext uri="{FF2B5EF4-FFF2-40B4-BE49-F238E27FC236}">
                <a16:creationId xmlns:a16="http://schemas.microsoft.com/office/drawing/2014/main" id="{C99D92B7-80A8-467F-9F18-96500F2B5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2525" y="3476280"/>
            <a:ext cx="502666" cy="502666"/>
          </a:xfrm>
          <a:prstGeom prst="rect">
            <a:avLst/>
          </a:prstGeom>
        </p:spPr>
      </p:pic>
      <p:sp>
        <p:nvSpPr>
          <p:cNvPr id="39" name="Shape">
            <a:extLst>
              <a:ext uri="{FF2B5EF4-FFF2-40B4-BE49-F238E27FC236}">
                <a16:creationId xmlns:a16="http://schemas.microsoft.com/office/drawing/2014/main" id="{20D467B2-2EEB-4D13-8080-820B137E831A}"/>
              </a:ext>
            </a:extLst>
          </p:cNvPr>
          <p:cNvSpPr/>
          <p:nvPr/>
        </p:nvSpPr>
        <p:spPr>
          <a:xfrm>
            <a:off x="2442914" y="1508310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81" y="21600"/>
                </a:moveTo>
                <a:lnTo>
                  <a:pt x="6774" y="21600"/>
                </a:lnTo>
                <a:lnTo>
                  <a:pt x="6774" y="20910"/>
                </a:lnTo>
                <a:lnTo>
                  <a:pt x="2581" y="20910"/>
                </a:lnTo>
                <a:cubicBezTo>
                  <a:pt x="1627" y="20910"/>
                  <a:pt x="856" y="20278"/>
                  <a:pt x="856" y="19496"/>
                </a:cubicBezTo>
                <a:lnTo>
                  <a:pt x="856" y="5357"/>
                </a:lnTo>
                <a:cubicBezTo>
                  <a:pt x="856" y="4817"/>
                  <a:pt x="1234" y="4322"/>
                  <a:pt x="1823" y="4081"/>
                </a:cubicBezTo>
                <a:lnTo>
                  <a:pt x="10057" y="828"/>
                </a:lnTo>
                <a:cubicBezTo>
                  <a:pt x="10533" y="644"/>
                  <a:pt x="11080" y="644"/>
                  <a:pt x="11557" y="828"/>
                </a:cubicBezTo>
                <a:lnTo>
                  <a:pt x="19791" y="4081"/>
                </a:lnTo>
                <a:cubicBezTo>
                  <a:pt x="20380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7" y="20910"/>
                  <a:pt x="19033" y="20910"/>
                </a:cubicBezTo>
                <a:lnTo>
                  <a:pt x="14840" y="20910"/>
                </a:lnTo>
                <a:lnTo>
                  <a:pt x="14840" y="21600"/>
                </a:lnTo>
                <a:lnTo>
                  <a:pt x="19033" y="21600"/>
                </a:lnTo>
                <a:cubicBezTo>
                  <a:pt x="20450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5" y="3460"/>
                </a:cubicBezTo>
                <a:lnTo>
                  <a:pt x="11922" y="207"/>
                </a:lnTo>
                <a:cubicBezTo>
                  <a:pt x="11571" y="69"/>
                  <a:pt x="11193" y="0"/>
                  <a:pt x="10800" y="0"/>
                </a:cubicBezTo>
                <a:cubicBezTo>
                  <a:pt x="10421" y="0"/>
                  <a:pt x="10043" y="69"/>
                  <a:pt x="9678" y="207"/>
                </a:cubicBezTo>
                <a:lnTo>
                  <a:pt x="1445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14" y="20657"/>
                  <a:pt x="1164" y="21600"/>
                  <a:pt x="258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CD7E906-8B90-4C30-9539-AFAA015756A7}"/>
              </a:ext>
            </a:extLst>
          </p:cNvPr>
          <p:cNvSpPr/>
          <p:nvPr/>
        </p:nvSpPr>
        <p:spPr>
          <a:xfrm>
            <a:off x="3041034" y="3347812"/>
            <a:ext cx="520633" cy="627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E134BF-668C-4257-837E-4881F5D9B76E}"/>
              </a:ext>
            </a:extLst>
          </p:cNvPr>
          <p:cNvGrpSpPr/>
          <p:nvPr/>
        </p:nvGrpSpPr>
        <p:grpSpPr>
          <a:xfrm>
            <a:off x="2627594" y="1909170"/>
            <a:ext cx="1347511" cy="1105671"/>
            <a:chOff x="8921977" y="1529480"/>
            <a:chExt cx="2926080" cy="119422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C8E5F1-6D7C-4669-BBAF-F8573558F5A4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3EB90F9-85CA-4376-BA55-782DCEA39C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44" name="Graphic 43" descr="Checklist outline">
            <a:extLst>
              <a:ext uri="{FF2B5EF4-FFF2-40B4-BE49-F238E27FC236}">
                <a16:creationId xmlns:a16="http://schemas.microsoft.com/office/drawing/2014/main" id="{38DC68DE-9337-4885-AAC1-4CDFF16148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1425" y="3403687"/>
            <a:ext cx="479851" cy="479851"/>
          </a:xfrm>
          <a:prstGeom prst="rect">
            <a:avLst/>
          </a:prstGeom>
        </p:spPr>
      </p:pic>
      <p:sp>
        <p:nvSpPr>
          <p:cNvPr id="45" name="Shape">
            <a:extLst>
              <a:ext uri="{FF2B5EF4-FFF2-40B4-BE49-F238E27FC236}">
                <a16:creationId xmlns:a16="http://schemas.microsoft.com/office/drawing/2014/main" id="{3EB89117-A5FE-4CCC-A283-10870CD95246}"/>
              </a:ext>
            </a:extLst>
          </p:cNvPr>
          <p:cNvSpPr/>
          <p:nvPr/>
        </p:nvSpPr>
        <p:spPr>
          <a:xfrm>
            <a:off x="3714121" y="3760306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22" y="0"/>
                  <a:pt x="190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AEF20F45-2908-49F1-B884-9E9517619CD3}"/>
              </a:ext>
            </a:extLst>
          </p:cNvPr>
          <p:cNvSpPr/>
          <p:nvPr/>
        </p:nvSpPr>
        <p:spPr>
          <a:xfrm>
            <a:off x="4312227" y="3392407"/>
            <a:ext cx="520656" cy="627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410" extrusionOk="0">
                <a:moveTo>
                  <a:pt x="3970" y="2054"/>
                </a:moveTo>
                <a:lnTo>
                  <a:pt x="7709" y="571"/>
                </a:lnTo>
                <a:cubicBezTo>
                  <a:pt x="9647" y="-190"/>
                  <a:pt x="11909" y="-190"/>
                  <a:pt x="13847" y="571"/>
                </a:cubicBezTo>
                <a:lnTo>
                  <a:pt x="17586" y="2054"/>
                </a:lnTo>
                <a:cubicBezTo>
                  <a:pt x="20032" y="3042"/>
                  <a:pt x="21555" y="5058"/>
                  <a:pt x="21555" y="7302"/>
                </a:cubicBezTo>
                <a:lnTo>
                  <a:pt x="21555" y="15592"/>
                </a:lnTo>
                <a:cubicBezTo>
                  <a:pt x="21555" y="18786"/>
                  <a:pt x="18417" y="21410"/>
                  <a:pt x="14494" y="21410"/>
                </a:cubicBezTo>
                <a:lnTo>
                  <a:pt x="7063" y="21410"/>
                </a:lnTo>
                <a:cubicBezTo>
                  <a:pt x="3186" y="21410"/>
                  <a:pt x="1" y="18824"/>
                  <a:pt x="1" y="15592"/>
                </a:cubicBezTo>
                <a:lnTo>
                  <a:pt x="1" y="7302"/>
                </a:lnTo>
                <a:cubicBezTo>
                  <a:pt x="-45" y="5058"/>
                  <a:pt x="1524" y="3042"/>
                  <a:pt x="3970" y="20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17C30BC-56EC-4BB2-AE41-79E6E67AA313}"/>
              </a:ext>
            </a:extLst>
          </p:cNvPr>
          <p:cNvGrpSpPr/>
          <p:nvPr/>
        </p:nvGrpSpPr>
        <p:grpSpPr>
          <a:xfrm>
            <a:off x="3898799" y="4106286"/>
            <a:ext cx="1347511" cy="1105671"/>
            <a:chOff x="8921977" y="1529480"/>
            <a:chExt cx="2926080" cy="119422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92050DB-C627-4F4D-A5C5-9F480580DB3B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07CB212-61E6-4D13-8E84-F80FD341D2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50" name="Graphic 49" descr="Customer review outline">
            <a:extLst>
              <a:ext uri="{FF2B5EF4-FFF2-40B4-BE49-F238E27FC236}">
                <a16:creationId xmlns:a16="http://schemas.microsoft.com/office/drawing/2014/main" id="{DE9ED609-7BC4-41A8-B42D-40E9AE26CA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2137" y="3504266"/>
            <a:ext cx="460835" cy="460835"/>
          </a:xfrm>
          <a:prstGeom prst="rect">
            <a:avLst/>
          </a:prstGeom>
        </p:spPr>
      </p:pic>
      <p:sp>
        <p:nvSpPr>
          <p:cNvPr id="51" name="Shape">
            <a:extLst>
              <a:ext uri="{FF2B5EF4-FFF2-40B4-BE49-F238E27FC236}">
                <a16:creationId xmlns:a16="http://schemas.microsoft.com/office/drawing/2014/main" id="{86A8FAA5-433C-4ADE-9E37-C76D0C792F24}"/>
              </a:ext>
            </a:extLst>
          </p:cNvPr>
          <p:cNvSpPr/>
          <p:nvPr/>
        </p:nvSpPr>
        <p:spPr>
          <a:xfrm>
            <a:off x="1171709" y="3760306"/>
            <a:ext cx="1716869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A395FCD4-39A0-41D4-882B-311D20CBC010}"/>
              </a:ext>
            </a:extLst>
          </p:cNvPr>
          <p:cNvSpPr/>
          <p:nvPr/>
        </p:nvSpPr>
        <p:spPr>
          <a:xfrm>
            <a:off x="1769828" y="3392407"/>
            <a:ext cx="520633" cy="627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26" y="3042"/>
                  <a:pt x="3978" y="20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9E4668D-03F0-40CC-9317-5DF555F54EB4}"/>
              </a:ext>
            </a:extLst>
          </p:cNvPr>
          <p:cNvGrpSpPr/>
          <p:nvPr/>
        </p:nvGrpSpPr>
        <p:grpSpPr>
          <a:xfrm>
            <a:off x="1356387" y="4106286"/>
            <a:ext cx="1347511" cy="1105671"/>
            <a:chOff x="8921977" y="1529480"/>
            <a:chExt cx="2926080" cy="119422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97D255B-6941-4EBE-B97C-2295E1F30A56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E9084CC-D8DA-401E-B898-F91DD75A187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56" name="Graphic 55" descr="Handshake outline">
            <a:extLst>
              <a:ext uri="{FF2B5EF4-FFF2-40B4-BE49-F238E27FC236}">
                <a16:creationId xmlns:a16="http://schemas.microsoft.com/office/drawing/2014/main" id="{CF0522F0-FEC2-4709-A8A2-36BAF3EC0D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77085" y="3481626"/>
            <a:ext cx="506118" cy="506118"/>
          </a:xfrm>
          <a:prstGeom prst="rect">
            <a:avLst/>
          </a:prstGeom>
        </p:spPr>
      </p:pic>
      <p:sp>
        <p:nvSpPr>
          <p:cNvPr id="57" name="Shape">
            <a:extLst>
              <a:ext uri="{FF2B5EF4-FFF2-40B4-BE49-F238E27FC236}">
                <a16:creationId xmlns:a16="http://schemas.microsoft.com/office/drawing/2014/main" id="{8247592C-FC95-42F0-B4E2-75DD8819F8F7}"/>
              </a:ext>
            </a:extLst>
          </p:cNvPr>
          <p:cNvSpPr/>
          <p:nvPr/>
        </p:nvSpPr>
        <p:spPr>
          <a:xfrm>
            <a:off x="4985327" y="1508310"/>
            <a:ext cx="1715758" cy="2094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8" y="21600"/>
                </a:moveTo>
                <a:lnTo>
                  <a:pt x="6765" y="21600"/>
                </a:lnTo>
                <a:lnTo>
                  <a:pt x="6765" y="20910"/>
                </a:lnTo>
                <a:lnTo>
                  <a:pt x="2568" y="20910"/>
                </a:lnTo>
                <a:cubicBezTo>
                  <a:pt x="1614" y="20910"/>
                  <a:pt x="842" y="20278"/>
                  <a:pt x="842" y="19496"/>
                </a:cubicBezTo>
                <a:lnTo>
                  <a:pt x="842" y="5357"/>
                </a:lnTo>
                <a:cubicBezTo>
                  <a:pt x="842" y="4817"/>
                  <a:pt x="1221" y="4322"/>
                  <a:pt x="1811" y="4081"/>
                </a:cubicBezTo>
                <a:lnTo>
                  <a:pt x="10049" y="828"/>
                </a:lnTo>
                <a:cubicBezTo>
                  <a:pt x="10526" y="644"/>
                  <a:pt x="11074" y="644"/>
                  <a:pt x="11551" y="828"/>
                </a:cubicBezTo>
                <a:lnTo>
                  <a:pt x="19789" y="4081"/>
                </a:lnTo>
                <a:cubicBezTo>
                  <a:pt x="20379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6" y="20910"/>
                  <a:pt x="19032" y="20910"/>
                </a:cubicBezTo>
                <a:lnTo>
                  <a:pt x="14835" y="20910"/>
                </a:lnTo>
                <a:lnTo>
                  <a:pt x="14835" y="21600"/>
                </a:lnTo>
                <a:lnTo>
                  <a:pt x="19032" y="21600"/>
                </a:lnTo>
                <a:cubicBezTo>
                  <a:pt x="20449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4" y="3460"/>
                </a:cubicBezTo>
                <a:lnTo>
                  <a:pt x="11916" y="207"/>
                </a:lnTo>
                <a:cubicBezTo>
                  <a:pt x="11565" y="69"/>
                  <a:pt x="11186" y="0"/>
                  <a:pt x="10793" y="0"/>
                </a:cubicBezTo>
                <a:cubicBezTo>
                  <a:pt x="10414" y="0"/>
                  <a:pt x="10035" y="69"/>
                  <a:pt x="9670" y="207"/>
                </a:cubicBezTo>
                <a:lnTo>
                  <a:pt x="1446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0" y="20657"/>
                  <a:pt x="1151" y="21600"/>
                  <a:pt x="256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C32A7D39-7570-4498-B617-BEFA13A09F3A}"/>
              </a:ext>
            </a:extLst>
          </p:cNvPr>
          <p:cNvSpPr/>
          <p:nvPr/>
        </p:nvSpPr>
        <p:spPr>
          <a:xfrm>
            <a:off x="5582890" y="3347812"/>
            <a:ext cx="520633" cy="627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93D1A4B-12D3-4E21-B49E-7E627192F01E}"/>
              </a:ext>
            </a:extLst>
          </p:cNvPr>
          <p:cNvGrpSpPr/>
          <p:nvPr/>
        </p:nvGrpSpPr>
        <p:grpSpPr>
          <a:xfrm>
            <a:off x="5169450" y="1909170"/>
            <a:ext cx="1347511" cy="1105671"/>
            <a:chOff x="8921977" y="1529480"/>
            <a:chExt cx="2926080" cy="119422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B78300F-9B93-4967-978D-303BB9813FD1}"/>
                </a:ext>
              </a:extLst>
            </p:cNvPr>
            <p:cNvSpPr txBox="1"/>
            <p:nvPr/>
          </p:nvSpPr>
          <p:spPr>
            <a:xfrm>
              <a:off x="8921977" y="1529480"/>
              <a:ext cx="2926080" cy="3989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894B4C9-84C1-4609-A511-0DB39051854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7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62" name="Graphic 61" descr="Target Audience outline">
            <a:extLst>
              <a:ext uri="{FF2B5EF4-FFF2-40B4-BE49-F238E27FC236}">
                <a16:creationId xmlns:a16="http://schemas.microsoft.com/office/drawing/2014/main" id="{A7BE67A6-E2B4-43F2-99E6-F3D5B62F69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4873" y="3392408"/>
            <a:ext cx="476666" cy="47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2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Arrow Alternating Process – Slide Template</vt:lpstr>
      <vt:lpstr>Pentagon Arrow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Arrow Alternating Process</dc:title>
  <dc:creator>PresentationGO.com</dc:creator>
  <dc:description>© Copyright PresentationGO.com</dc:description>
  <dcterms:created xsi:type="dcterms:W3CDTF">2014-11-26T05:14:11Z</dcterms:created>
  <dcterms:modified xsi:type="dcterms:W3CDTF">2021-04-26T16:26:54Z</dcterms:modified>
  <cp:category>Charts &amp; Diagrams</cp:category>
</cp:coreProperties>
</file>