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/>
              <a:t>USA - 2018</a:t>
            </a:r>
          </a:p>
        </c:rich>
      </c:tx>
      <c:layout>
        <c:manualLayout>
          <c:xMode val="edge"/>
          <c:yMode val="edge"/>
          <c:x val="0.49294626581440404"/>
          <c:y val="1.40625609496089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Sheet1!$A$2:$A$19</c:f>
              <c:strCache>
                <c:ptCount val="18"/>
                <c:pt idx="0">
                  <c:v>Under 5 years</c:v>
                </c:pt>
                <c:pt idx="1">
                  <c:v>5 to 9 years</c:v>
                </c:pt>
                <c:pt idx="2">
                  <c:v>10 to 14 years</c:v>
                </c:pt>
                <c:pt idx="3">
                  <c:v>15 to 19 years</c:v>
                </c:pt>
                <c:pt idx="4">
                  <c:v>20 to 24 years</c:v>
                </c:pt>
                <c:pt idx="5">
                  <c:v>25 to 29 years</c:v>
                </c:pt>
                <c:pt idx="6">
                  <c:v>30 to 34 years</c:v>
                </c:pt>
                <c:pt idx="7">
                  <c:v>35 to 39 years</c:v>
                </c:pt>
                <c:pt idx="8">
                  <c:v>40 to 44 years</c:v>
                </c:pt>
                <c:pt idx="9">
                  <c:v>45 to 49 years</c:v>
                </c:pt>
                <c:pt idx="10">
                  <c:v>50 to 54 years</c:v>
                </c:pt>
                <c:pt idx="11">
                  <c:v>55 to 59 years</c:v>
                </c:pt>
                <c:pt idx="12">
                  <c:v>60 to 64 years</c:v>
                </c:pt>
                <c:pt idx="13">
                  <c:v>65 to 69 years</c:v>
                </c:pt>
                <c:pt idx="14">
                  <c:v>70 to 74 years</c:v>
                </c:pt>
                <c:pt idx="15">
                  <c:v>75 to 79 years</c:v>
                </c:pt>
                <c:pt idx="16">
                  <c:v>80 to 84 years</c:v>
                </c:pt>
                <c:pt idx="17">
                  <c:v>85 years and over</c:v>
                </c:pt>
              </c:strCache>
            </c:strRef>
          </c:cat>
          <c:val>
            <c:numRef>
              <c:f>Sheet1!$B$2:$B$19</c:f>
              <c:numCache>
                <c:formatCode>#,##0</c:formatCode>
                <c:ptCount val="18"/>
                <c:pt idx="0">
                  <c:v>-10132202</c:v>
                </c:pt>
                <c:pt idx="1">
                  <c:v>-10315990</c:v>
                </c:pt>
                <c:pt idx="2">
                  <c:v>-10658840</c:v>
                </c:pt>
                <c:pt idx="3">
                  <c:v>-10774908</c:v>
                </c:pt>
                <c:pt idx="4">
                  <c:v>-11201547</c:v>
                </c:pt>
                <c:pt idx="5">
                  <c:v>-12018838</c:v>
                </c:pt>
                <c:pt idx="6">
                  <c:v>-11191871</c:v>
                </c:pt>
                <c:pt idx="7">
                  <c:v>-10790190</c:v>
                </c:pt>
                <c:pt idx="8">
                  <c:v>-9797410</c:v>
                </c:pt>
                <c:pt idx="9">
                  <c:v>-10263995</c:v>
                </c:pt>
                <c:pt idx="10">
                  <c:v>-10277207</c:v>
                </c:pt>
                <c:pt idx="11">
                  <c:v>-10669327</c:v>
                </c:pt>
                <c:pt idx="12">
                  <c:v>-9729536</c:v>
                </c:pt>
                <c:pt idx="13">
                  <c:v>-8034813</c:v>
                </c:pt>
                <c:pt idx="14">
                  <c:v>-6211272</c:v>
                </c:pt>
                <c:pt idx="15">
                  <c:v>-4144674</c:v>
                </c:pt>
                <c:pt idx="16">
                  <c:v>-2590366</c:v>
                </c:pt>
                <c:pt idx="17">
                  <c:v>-2325693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C0-4CAF-A20D-CA34374F773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rgbClr val="DF361F"/>
            </a:solidFill>
            <a:ln>
              <a:noFill/>
            </a:ln>
            <a:effectLst/>
          </c:spPr>
          <c:invertIfNegative val="0"/>
          <c:cat>
            <c:strRef>
              <c:f>Sheet1!$A$2:$A$19</c:f>
              <c:strCache>
                <c:ptCount val="18"/>
                <c:pt idx="0">
                  <c:v>Under 5 years</c:v>
                </c:pt>
                <c:pt idx="1">
                  <c:v>5 to 9 years</c:v>
                </c:pt>
                <c:pt idx="2">
                  <c:v>10 to 14 years</c:v>
                </c:pt>
                <c:pt idx="3">
                  <c:v>15 to 19 years</c:v>
                </c:pt>
                <c:pt idx="4">
                  <c:v>20 to 24 years</c:v>
                </c:pt>
                <c:pt idx="5">
                  <c:v>25 to 29 years</c:v>
                </c:pt>
                <c:pt idx="6">
                  <c:v>30 to 34 years</c:v>
                </c:pt>
                <c:pt idx="7">
                  <c:v>35 to 39 years</c:v>
                </c:pt>
                <c:pt idx="8">
                  <c:v>40 to 44 years</c:v>
                </c:pt>
                <c:pt idx="9">
                  <c:v>45 to 49 years</c:v>
                </c:pt>
                <c:pt idx="10">
                  <c:v>50 to 54 years</c:v>
                </c:pt>
                <c:pt idx="11">
                  <c:v>55 to 59 years</c:v>
                </c:pt>
                <c:pt idx="12">
                  <c:v>60 to 64 years</c:v>
                </c:pt>
                <c:pt idx="13">
                  <c:v>65 to 69 years</c:v>
                </c:pt>
                <c:pt idx="14">
                  <c:v>70 to 74 years</c:v>
                </c:pt>
                <c:pt idx="15">
                  <c:v>75 to 79 years</c:v>
                </c:pt>
                <c:pt idx="16">
                  <c:v>80 to 84 years</c:v>
                </c:pt>
                <c:pt idx="17">
                  <c:v>85 years and over</c:v>
                </c:pt>
              </c:strCache>
            </c:strRef>
          </c:cat>
          <c:val>
            <c:numRef>
              <c:f>Sheet1!$C$2:$C$19</c:f>
              <c:numCache>
                <c:formatCode>#,##0</c:formatCode>
                <c:ptCount val="18"/>
                <c:pt idx="0">
                  <c:v>9678073</c:v>
                </c:pt>
                <c:pt idx="1">
                  <c:v>9879652</c:v>
                </c:pt>
                <c:pt idx="2">
                  <c:v>10220687</c:v>
                </c:pt>
                <c:pt idx="3">
                  <c:v>10322313</c:v>
                </c:pt>
                <c:pt idx="4">
                  <c:v>10672032</c:v>
                </c:pt>
                <c:pt idx="5">
                  <c:v>11542918</c:v>
                </c:pt>
                <c:pt idx="6">
                  <c:v>10944147</c:v>
                </c:pt>
                <c:pt idx="7">
                  <c:v>10773397</c:v>
                </c:pt>
                <c:pt idx="8">
                  <c:v>9916891</c:v>
                </c:pt>
                <c:pt idx="9">
                  <c:v>10483140</c:v>
                </c:pt>
                <c:pt idx="10">
                  <c:v>10607357</c:v>
                </c:pt>
                <c:pt idx="11">
                  <c:v>11271658</c:v>
                </c:pt>
                <c:pt idx="12">
                  <c:v>10602115</c:v>
                </c:pt>
                <c:pt idx="13">
                  <c:v>9052080</c:v>
                </c:pt>
                <c:pt idx="14">
                  <c:v>7194151</c:v>
                </c:pt>
                <c:pt idx="15">
                  <c:v>5122392</c:v>
                </c:pt>
                <c:pt idx="16">
                  <c:v>3536942</c:v>
                </c:pt>
                <c:pt idx="17">
                  <c:v>4218810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C0-4CAF-A20D-CA34374F77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711050896"/>
        <c:axId val="552289904"/>
      </c:barChart>
      <c:catAx>
        <c:axId val="71105089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dirty="0"/>
                  <a:t>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2289904"/>
        <c:crosses val="autoZero"/>
        <c:auto val="1"/>
        <c:lblAlgn val="ctr"/>
        <c:lblOffset val="100"/>
        <c:noMultiLvlLbl val="0"/>
      </c:catAx>
      <c:valAx>
        <c:axId val="5522899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dirty="0"/>
                  <a:t>Population</a:t>
                </a:r>
              </a:p>
            </c:rich>
          </c:tx>
          <c:layout>
            <c:manualLayout>
              <c:xMode val="edge"/>
              <c:yMode val="edge"/>
              <c:x val="0.5064513358338707"/>
              <c:y val="0.8740689126224625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1050896"/>
        <c:crosses val="autoZero"/>
        <c:crossBetween val="between"/>
        <c:dispUnits>
          <c:builtInUnit val="millions"/>
          <c:dispUnitsLbl>
            <c:tx>
              <c:rich>
                <a:bodyPr rot="0" spcFirstLastPara="1" vertOverflow="ellipsis" vert="horz" wrap="square" anchor="ctr" anchorCtr="1"/>
                <a:lstStyle/>
                <a:p>
                  <a:pPr>
                    <a:defRPr sz="133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 dirty="0"/>
                    <a:t>Millions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/>
              <a:t>USA - 2018</a:t>
            </a:r>
          </a:p>
        </c:rich>
      </c:tx>
      <c:layout>
        <c:manualLayout>
          <c:xMode val="edge"/>
          <c:yMode val="edge"/>
          <c:x val="0.4972662825231543"/>
          <c:y val="1.44850424828047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numFmt formatCode="0.0%;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accent3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18"/>
                <c:pt idx="0">
                  <c:v>Under 5 years</c:v>
                </c:pt>
                <c:pt idx="1">
                  <c:v>5 to 9 years</c:v>
                </c:pt>
                <c:pt idx="2">
                  <c:v>10 to 14 years</c:v>
                </c:pt>
                <c:pt idx="3">
                  <c:v>15 to 19 years</c:v>
                </c:pt>
                <c:pt idx="4">
                  <c:v>20 to 24 years</c:v>
                </c:pt>
                <c:pt idx="5">
                  <c:v>25 to 29 years</c:v>
                </c:pt>
                <c:pt idx="6">
                  <c:v>30 to 34 years</c:v>
                </c:pt>
                <c:pt idx="7">
                  <c:v>35 to 39 years</c:v>
                </c:pt>
                <c:pt idx="8">
                  <c:v>40 to 44 years</c:v>
                </c:pt>
                <c:pt idx="9">
                  <c:v>45 to 49 years</c:v>
                </c:pt>
                <c:pt idx="10">
                  <c:v>50 to 54 years</c:v>
                </c:pt>
                <c:pt idx="11">
                  <c:v>55 to 59 years</c:v>
                </c:pt>
                <c:pt idx="12">
                  <c:v>60 to 64 years</c:v>
                </c:pt>
                <c:pt idx="13">
                  <c:v>65 to 69 years</c:v>
                </c:pt>
                <c:pt idx="14">
                  <c:v>70 to 74 years</c:v>
                </c:pt>
                <c:pt idx="15">
                  <c:v>75 to 79 years</c:v>
                </c:pt>
                <c:pt idx="16">
                  <c:v>80 to 84 years</c:v>
                </c:pt>
                <c:pt idx="17">
                  <c:v>85 years and over</c:v>
                </c:pt>
              </c:strCache>
            </c:strRef>
          </c:cat>
          <c:val>
            <c:numRef>
              <c:f>Sheet1!$B$2:$B$19</c:f>
              <c:numCache>
                <c:formatCode>0.0%</c:formatCode>
                <c:ptCount val="18"/>
                <c:pt idx="0">
                  <c:v>-6.2882672798428393E-2</c:v>
                </c:pt>
                <c:pt idx="1">
                  <c:v>-6.4023301525360357E-2</c:v>
                </c:pt>
                <c:pt idx="2">
                  <c:v>-6.615110398813609E-2</c:v>
                </c:pt>
                <c:pt idx="3">
                  <c:v>-6.6871447509353685E-2</c:v>
                </c:pt>
                <c:pt idx="4">
                  <c:v>-6.9519262924013669E-2</c:v>
                </c:pt>
                <c:pt idx="5">
                  <c:v>-7.4591550520934885E-2</c:v>
                </c:pt>
                <c:pt idx="6">
                  <c:v>-6.9459211541106222E-2</c:v>
                </c:pt>
                <c:pt idx="7">
                  <c:v>-6.6966290960530986E-2</c:v>
                </c:pt>
                <c:pt idx="8">
                  <c:v>-6.0804880054903199E-2</c:v>
                </c:pt>
                <c:pt idx="9">
                  <c:v>-6.3700609126200305E-2</c:v>
                </c:pt>
                <c:pt idx="10">
                  <c:v>-6.378260570236538E-2</c:v>
                </c:pt>
                <c:pt idx="11">
                  <c:v>-6.6216188615311616E-2</c:v>
                </c:pt>
                <c:pt idx="12">
                  <c:v>-6.0383639091337676E-2</c:v>
                </c:pt>
                <c:pt idx="13">
                  <c:v>-4.9865815631741139E-2</c:v>
                </c:pt>
                <c:pt idx="14">
                  <c:v>-3.8548519348315394E-2</c:v>
                </c:pt>
                <c:pt idx="15">
                  <c:v>-2.5722757895880223E-2</c:v>
                </c:pt>
                <c:pt idx="16">
                  <c:v>-1.607638079128049E-2</c:v>
                </c:pt>
                <c:pt idx="17">
                  <c:v>-1.4433761974800277E-2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DE-44D0-B6E6-8C7B13952FE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rgbClr val="DF361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rgbClr val="DF361F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18"/>
                <c:pt idx="0">
                  <c:v>Under 5 years</c:v>
                </c:pt>
                <c:pt idx="1">
                  <c:v>5 to 9 years</c:v>
                </c:pt>
                <c:pt idx="2">
                  <c:v>10 to 14 years</c:v>
                </c:pt>
                <c:pt idx="3">
                  <c:v>15 to 19 years</c:v>
                </c:pt>
                <c:pt idx="4">
                  <c:v>20 to 24 years</c:v>
                </c:pt>
                <c:pt idx="5">
                  <c:v>25 to 29 years</c:v>
                </c:pt>
                <c:pt idx="6">
                  <c:v>30 to 34 years</c:v>
                </c:pt>
                <c:pt idx="7">
                  <c:v>35 to 39 years</c:v>
                </c:pt>
                <c:pt idx="8">
                  <c:v>40 to 44 years</c:v>
                </c:pt>
                <c:pt idx="9">
                  <c:v>45 to 49 years</c:v>
                </c:pt>
                <c:pt idx="10">
                  <c:v>50 to 54 years</c:v>
                </c:pt>
                <c:pt idx="11">
                  <c:v>55 to 59 years</c:v>
                </c:pt>
                <c:pt idx="12">
                  <c:v>60 to 64 years</c:v>
                </c:pt>
                <c:pt idx="13">
                  <c:v>65 to 69 years</c:v>
                </c:pt>
                <c:pt idx="14">
                  <c:v>70 to 74 years</c:v>
                </c:pt>
                <c:pt idx="15">
                  <c:v>75 to 79 years</c:v>
                </c:pt>
                <c:pt idx="16">
                  <c:v>80 to 84 years</c:v>
                </c:pt>
                <c:pt idx="17">
                  <c:v>85 years and over</c:v>
                </c:pt>
              </c:strCache>
            </c:strRef>
          </c:cat>
          <c:val>
            <c:numRef>
              <c:f>Sheet1!$C$2:$C$19</c:f>
              <c:numCache>
                <c:formatCode>0.0%</c:formatCode>
                <c:ptCount val="18"/>
                <c:pt idx="0">
                  <c:v>5.8288036428603675E-2</c:v>
                </c:pt>
                <c:pt idx="1">
                  <c:v>5.9502084317604044E-2</c:v>
                </c:pt>
                <c:pt idx="2">
                  <c:v>6.1556032505784571E-2</c:v>
                </c:pt>
                <c:pt idx="3">
                  <c:v>6.2168094430724921E-2</c:v>
                </c:pt>
                <c:pt idx="4">
                  <c:v>6.4274343661514452E-2</c:v>
                </c:pt>
                <c:pt idx="5">
                  <c:v>6.9519420330512602E-2</c:v>
                </c:pt>
                <c:pt idx="6">
                  <c:v>6.5913208033871365E-2</c:v>
                </c:pt>
                <c:pt idx="7">
                  <c:v>6.4884833664285185E-2</c:v>
                </c:pt>
                <c:pt idx="8">
                  <c:v>5.9726363281873557E-2</c:v>
                </c:pt>
                <c:pt idx="9">
                  <c:v>6.3136705644414162E-2</c:v>
                </c:pt>
                <c:pt idx="10">
                  <c:v>6.388482616603576E-2</c:v>
                </c:pt>
                <c:pt idx="11">
                  <c:v>6.788570535836648E-2</c:v>
                </c:pt>
                <c:pt idx="12">
                  <c:v>6.3853255223456723E-2</c:v>
                </c:pt>
                <c:pt idx="13">
                  <c:v>5.451787445647855E-2</c:v>
                </c:pt>
                <c:pt idx="14">
                  <c:v>4.3328143480719304E-2</c:v>
                </c:pt>
                <c:pt idx="15">
                  <c:v>3.0850580637032603E-2</c:v>
                </c:pt>
                <c:pt idx="16">
                  <c:v>2.1301906292901317E-2</c:v>
                </c:pt>
                <c:pt idx="17">
                  <c:v>2.5408586085820747E-2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DE-44D0-B6E6-8C7B13952F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"/>
        <c:overlap val="100"/>
        <c:axId val="1870198752"/>
        <c:axId val="1281671872"/>
      </c:barChart>
      <c:catAx>
        <c:axId val="187019875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dirty="0"/>
                  <a:t>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1671872"/>
        <c:crosses val="autoZero"/>
        <c:auto val="1"/>
        <c:lblAlgn val="ctr"/>
        <c:lblOffset val="100"/>
        <c:noMultiLvlLbl val="0"/>
      </c:catAx>
      <c:valAx>
        <c:axId val="1281671872"/>
        <c:scaling>
          <c:orientation val="minMax"/>
          <c:max val="8.0000000000000016E-2"/>
          <c:min val="-8.0000000000000016E-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dirty="0"/>
                  <a:t>Population</a:t>
                </a:r>
              </a:p>
            </c:rich>
          </c:tx>
          <c:layout>
            <c:manualLayout>
              <c:xMode val="edge"/>
              <c:yMode val="edge"/>
              <c:x val="0.51186687964934763"/>
              <c:y val="0.9259250854507685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;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0198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016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factfinder.census.gov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actfinder.census.gov/" TargetMode="Externa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A4606A4-C3A5-478C-8CC3-8D182F82221E}"/>
              </a:ext>
            </a:extLst>
          </p:cNvPr>
          <p:cNvSpPr/>
          <p:nvPr/>
        </p:nvSpPr>
        <p:spPr>
          <a:xfrm>
            <a:off x="7736312" y="2703056"/>
            <a:ext cx="1267838" cy="97408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Population Pyramid – Slide Template</a:t>
            </a:r>
          </a:p>
        </p:txBody>
      </p:sp>
      <p:graphicFrame>
        <p:nvGraphicFramePr>
          <p:cNvPr id="33" name="Chart 32">
            <a:extLst>
              <a:ext uri="{FF2B5EF4-FFF2-40B4-BE49-F238E27FC236}">
                <a16:creationId xmlns:a16="http://schemas.microsoft.com/office/drawing/2014/main" id="{0D2D778E-26FF-4003-BEC0-0D13A6D6D3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0165194"/>
              </p:ext>
            </p:extLst>
          </p:nvPr>
        </p:nvGraphicFramePr>
        <p:xfrm>
          <a:off x="369373" y="1396652"/>
          <a:ext cx="7366939" cy="5204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6F58A893-1E3A-40C0-9C15-5FF97E6B22E0}"/>
              </a:ext>
            </a:extLst>
          </p:cNvPr>
          <p:cNvSpPr txBox="1"/>
          <p:nvPr/>
        </p:nvSpPr>
        <p:spPr>
          <a:xfrm>
            <a:off x="102359" y="6038561"/>
            <a:ext cx="194155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/>
              <a:t>Data source: census.gov - </a:t>
            </a:r>
            <a:r>
              <a:rPr lang="en-US" sz="600" dirty="0">
                <a:hlinkClick r:id="rId4"/>
              </a:rPr>
              <a:t>https://factfinder.census.gov/</a:t>
            </a:r>
            <a:endParaRPr lang="en-US" sz="60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304AB71-18B7-4F66-80D7-DDCFEFF0A764}"/>
              </a:ext>
            </a:extLst>
          </p:cNvPr>
          <p:cNvGrpSpPr/>
          <p:nvPr/>
        </p:nvGrpSpPr>
        <p:grpSpPr>
          <a:xfrm>
            <a:off x="7793462" y="2760206"/>
            <a:ext cx="1153538" cy="859785"/>
            <a:chOff x="10391283" y="2537275"/>
            <a:chExt cx="1538050" cy="1146380"/>
          </a:xfrm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9A7E4955-E565-470A-9CBA-EF67DC67F297}"/>
                </a:ext>
              </a:extLst>
            </p:cNvPr>
            <p:cNvSpPr/>
            <p:nvPr/>
          </p:nvSpPr>
          <p:spPr>
            <a:xfrm>
              <a:off x="10391283" y="2537275"/>
              <a:ext cx="1538050" cy="4388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200" b="1" dirty="0"/>
                <a:t>POPULATION: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CE9F0A7E-4D6A-41C4-94B4-652D1A0A8AEF}"/>
                </a:ext>
              </a:extLst>
            </p:cNvPr>
            <p:cNvSpPr/>
            <p:nvPr/>
          </p:nvSpPr>
          <p:spPr>
            <a:xfrm>
              <a:off x="10391283" y="2976136"/>
              <a:ext cx="1538050" cy="7075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350" b="1" dirty="0">
                  <a:solidFill>
                    <a:schemeClr val="tx1"/>
                  </a:solidFill>
                </a:rPr>
                <a:t>327,167,434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E723375C-C586-4DEA-8ADD-21E97685CFD0}"/>
              </a:ext>
            </a:extLst>
          </p:cNvPr>
          <p:cNvSpPr txBox="1"/>
          <p:nvPr/>
        </p:nvSpPr>
        <p:spPr>
          <a:xfrm>
            <a:off x="170188" y="1005221"/>
            <a:ext cx="3184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The population pyramid below shows USA’s ageing population in 2018: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0D93A2D-D2DB-41CA-8840-34B10CB5DD7C}"/>
              </a:ext>
            </a:extLst>
          </p:cNvPr>
          <p:cNvSpPr/>
          <p:nvPr/>
        </p:nvSpPr>
        <p:spPr>
          <a:xfrm>
            <a:off x="2133162" y="1867238"/>
            <a:ext cx="1153538" cy="32914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/>
              <a:t>MALE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212087F-46B9-44D5-B564-16E10781B217}"/>
              </a:ext>
            </a:extLst>
          </p:cNvPr>
          <p:cNvSpPr/>
          <p:nvPr/>
        </p:nvSpPr>
        <p:spPr>
          <a:xfrm>
            <a:off x="5857300" y="1870596"/>
            <a:ext cx="1153538" cy="329146"/>
          </a:xfrm>
          <a:prstGeom prst="rect">
            <a:avLst/>
          </a:prstGeom>
          <a:solidFill>
            <a:srgbClr val="DF36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/>
              <a:t>FEMALE</a:t>
            </a:r>
          </a:p>
        </p:txBody>
      </p:sp>
    </p:spTree>
    <p:extLst>
      <p:ext uri="{BB962C8B-B14F-4D97-AF65-F5344CB8AC3E}">
        <p14:creationId xmlns:p14="http://schemas.microsoft.com/office/powerpoint/2010/main" val="2703022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A24F7-7F5E-4ABA-8034-DCD8D6912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/>
          <a:p>
            <a:r>
              <a:rPr lang="en-US" dirty="0"/>
              <a:t>Population Pyramid – Slide Template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4B0C873-0983-41F3-AC29-F13EE27D661A}"/>
              </a:ext>
            </a:extLst>
          </p:cNvPr>
          <p:cNvSpPr/>
          <p:nvPr/>
        </p:nvSpPr>
        <p:spPr>
          <a:xfrm>
            <a:off x="7736312" y="2703056"/>
            <a:ext cx="1267838" cy="97408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9F20B03-A386-4250-B4D4-7ED8795C8383}"/>
              </a:ext>
            </a:extLst>
          </p:cNvPr>
          <p:cNvGrpSpPr/>
          <p:nvPr/>
        </p:nvGrpSpPr>
        <p:grpSpPr>
          <a:xfrm>
            <a:off x="7793462" y="2760206"/>
            <a:ext cx="1153538" cy="859785"/>
            <a:chOff x="10391283" y="2537275"/>
            <a:chExt cx="1538050" cy="114638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30E7927-E72C-4169-A9E9-A29B113570BB}"/>
                </a:ext>
              </a:extLst>
            </p:cNvPr>
            <p:cNvSpPr/>
            <p:nvPr/>
          </p:nvSpPr>
          <p:spPr>
            <a:xfrm>
              <a:off x="10391283" y="2537275"/>
              <a:ext cx="1538050" cy="4388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200" b="1" dirty="0"/>
                <a:t>POPULATION: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B61ECE7-B51F-475D-BF2A-BCF7C4DC50A0}"/>
                </a:ext>
              </a:extLst>
            </p:cNvPr>
            <p:cNvSpPr/>
            <p:nvPr/>
          </p:nvSpPr>
          <p:spPr>
            <a:xfrm>
              <a:off x="10391283" y="2976136"/>
              <a:ext cx="1538050" cy="7075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350" b="1" dirty="0">
                  <a:solidFill>
                    <a:schemeClr val="tx1"/>
                  </a:solidFill>
                </a:rPr>
                <a:t>327,167,434</a:t>
              </a:r>
            </a:p>
          </p:txBody>
        </p:sp>
      </p:grp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6EB0124A-07DB-45DE-87E0-EBB6DE7160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0050140"/>
              </p:ext>
            </p:extLst>
          </p:nvPr>
        </p:nvGraphicFramePr>
        <p:xfrm>
          <a:off x="400622" y="1396653"/>
          <a:ext cx="7125462" cy="4891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E546CDEC-0AEC-4B2A-9DE8-B249D90E41D6}"/>
              </a:ext>
            </a:extLst>
          </p:cNvPr>
          <p:cNvSpPr txBox="1"/>
          <p:nvPr/>
        </p:nvSpPr>
        <p:spPr>
          <a:xfrm>
            <a:off x="102359" y="6038561"/>
            <a:ext cx="194155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/>
              <a:t>Data source: census.gov - </a:t>
            </a:r>
            <a:r>
              <a:rPr lang="en-US" sz="600" dirty="0">
                <a:hlinkClick r:id="rId3"/>
              </a:rPr>
              <a:t>https://factfinder.census.gov/</a:t>
            </a:r>
            <a:endParaRPr lang="en-US" sz="6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CB2CE5-0640-46BE-80EB-B99D57E760E4}"/>
              </a:ext>
            </a:extLst>
          </p:cNvPr>
          <p:cNvSpPr txBox="1"/>
          <p:nvPr/>
        </p:nvSpPr>
        <p:spPr>
          <a:xfrm>
            <a:off x="170188" y="1005221"/>
            <a:ext cx="3184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The population pyramid below shows USA’s ageing population in 2018: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1742ED7-D1A9-4989-88D6-4A943FFFC195}"/>
              </a:ext>
            </a:extLst>
          </p:cNvPr>
          <p:cNvSpPr/>
          <p:nvPr/>
        </p:nvSpPr>
        <p:spPr>
          <a:xfrm>
            <a:off x="2133162" y="1867238"/>
            <a:ext cx="1153538" cy="32914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/>
              <a:t>MALE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D89867F-2766-45CF-9BDA-49163599AACB}"/>
              </a:ext>
            </a:extLst>
          </p:cNvPr>
          <p:cNvSpPr/>
          <p:nvPr/>
        </p:nvSpPr>
        <p:spPr>
          <a:xfrm>
            <a:off x="5857300" y="1870596"/>
            <a:ext cx="1153538" cy="329146"/>
          </a:xfrm>
          <a:prstGeom prst="rect">
            <a:avLst/>
          </a:prstGeom>
          <a:solidFill>
            <a:srgbClr val="DF36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/>
              <a:t>FEMALE</a:t>
            </a:r>
          </a:p>
        </p:txBody>
      </p:sp>
    </p:spTree>
    <p:extLst>
      <p:ext uri="{BB962C8B-B14F-4D97-AF65-F5344CB8AC3E}">
        <p14:creationId xmlns:p14="http://schemas.microsoft.com/office/powerpoint/2010/main" val="674725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112</Words>
  <PresentationFormat>On-screen Show (4:3)</PresentationFormat>
  <Paragraphs>24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Population Pyramid – Slide Template</vt:lpstr>
      <vt:lpstr>Population Pyramid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 Pyramid</dc:title>
  <dc:creator>PresentationGO.com</dc:creator>
  <dc:description>© Copyright PresentationGO.com</dc:description>
  <dcterms:created xsi:type="dcterms:W3CDTF">2014-11-26T05:14:11Z</dcterms:created>
  <dcterms:modified xsi:type="dcterms:W3CDTF">2019-11-08T02:33:01Z</dcterms:modified>
  <cp:category>Charts &amp; Diagrams</cp:category>
</cp:coreProperties>
</file>