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722" y="13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8642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0059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Porter’s 5 Force Model – Slide Template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8C3871D-EE05-4AC6-93CB-402A974B5C0F}"/>
              </a:ext>
            </a:extLst>
          </p:cNvPr>
          <p:cNvGrpSpPr/>
          <p:nvPr/>
        </p:nvGrpSpPr>
        <p:grpSpPr>
          <a:xfrm>
            <a:off x="4603104" y="2069647"/>
            <a:ext cx="2985792" cy="2985792"/>
            <a:chOff x="4603104" y="2002974"/>
            <a:chExt cx="2985792" cy="2985792"/>
          </a:xfrm>
        </p:grpSpPr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89C7CE0E-1581-4E25-A2E6-955F9DFC7F42}"/>
                </a:ext>
              </a:extLst>
            </p:cNvPr>
            <p:cNvSpPr/>
            <p:nvPr/>
          </p:nvSpPr>
          <p:spPr>
            <a:xfrm>
              <a:off x="4603104" y="2002974"/>
              <a:ext cx="2985792" cy="298579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1BC47695-666B-4840-8216-E3F0A5621415}"/>
                </a:ext>
              </a:extLst>
            </p:cNvPr>
            <p:cNvSpPr/>
            <p:nvPr/>
          </p:nvSpPr>
          <p:spPr>
            <a:xfrm>
              <a:off x="4823927" y="2223797"/>
              <a:ext cx="2544146" cy="254414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B63A9875-2E9C-4E93-B491-65A278627656}"/>
                </a:ext>
              </a:extLst>
            </p:cNvPr>
            <p:cNvSpPr/>
            <p:nvPr/>
          </p:nvSpPr>
          <p:spPr>
            <a:xfrm>
              <a:off x="5044751" y="2444621"/>
              <a:ext cx="2102498" cy="210249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000" b="1" cap="all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Competitive Rivalry</a:t>
              </a:r>
            </a:p>
          </p:txBody>
        </p:sp>
      </p:grp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473EA9D6-F5DD-4F0E-B75A-6C52A060215D}"/>
              </a:ext>
            </a:extLst>
          </p:cNvPr>
          <p:cNvSpPr/>
          <p:nvPr/>
        </p:nvSpPr>
        <p:spPr>
          <a:xfrm>
            <a:off x="8515738" y="2866722"/>
            <a:ext cx="2985792" cy="3020172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1200"/>
              </a:spcAft>
            </a:pPr>
            <a:endParaRPr lang="en-US" sz="2000" b="1" cap="all" noProof="1">
              <a:solidFill>
                <a:schemeClr val="bg2">
                  <a:lumMod val="25000"/>
                </a:schemeClr>
              </a:solidFill>
            </a:endParaRPr>
          </a:p>
          <a:p>
            <a:pPr algn="r">
              <a:spcAft>
                <a:spcPts val="1200"/>
              </a:spcAft>
            </a:pPr>
            <a:r>
              <a:rPr lang="en-US" sz="2000" b="1" cap="all" noProof="1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  <a:p>
            <a:pPr>
              <a:spcAft>
                <a:spcPts val="1200"/>
              </a:spcAft>
            </a:pPr>
            <a:r>
              <a:rPr lang="en-US" sz="1400" noProof="1">
                <a:solidFill>
                  <a:schemeClr val="bg2">
                    <a:lumMod val="25000"/>
                  </a:schemeClr>
                </a:solidFill>
              </a:rPr>
              <a:t>Lorem ipsum dolor sit amet, consectetur adipiscing elit, sed do eiusmod tempor incididunt ut labore et dolore magna aliqua.</a:t>
            </a:r>
          </a:p>
          <a:p>
            <a:pPr>
              <a:spcAft>
                <a:spcPts val="1200"/>
              </a:spcAft>
            </a:pPr>
            <a:r>
              <a:rPr lang="en-US" sz="1400" noProof="1">
                <a:solidFill>
                  <a:schemeClr val="bg2">
                    <a:lumMod val="25000"/>
                  </a:schemeClr>
                </a:solidFill>
              </a:rPr>
              <a:t>Nibh praesent tristique magna sit amet purus gravida.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89A01566-3682-4514-8BA9-5C969AA25260}"/>
              </a:ext>
            </a:extLst>
          </p:cNvPr>
          <p:cNvSpPr/>
          <p:nvPr/>
        </p:nvSpPr>
        <p:spPr>
          <a:xfrm>
            <a:off x="690470" y="1228174"/>
            <a:ext cx="2985792" cy="288301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1200"/>
              </a:spcAft>
            </a:pPr>
            <a:r>
              <a:rPr lang="en-US" sz="2000" b="1" cap="all" noProof="1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  <a:p>
            <a:pPr>
              <a:spcAft>
                <a:spcPts val="1200"/>
              </a:spcAft>
            </a:pPr>
            <a:r>
              <a:rPr lang="en-US" sz="1400" noProof="1">
                <a:solidFill>
                  <a:schemeClr val="bg2">
                    <a:lumMod val="25000"/>
                  </a:schemeClr>
                </a:solidFill>
              </a:rPr>
              <a:t>Lorem ipsum dolor sit amet, consectetur adipiscing elit, sed do eiusmod tempor incididunt ut labore et dolore magna aliqua.</a:t>
            </a:r>
          </a:p>
          <a:p>
            <a:pPr>
              <a:spcAft>
                <a:spcPts val="1200"/>
              </a:spcAft>
            </a:pPr>
            <a:r>
              <a:rPr lang="en-US" sz="1400" noProof="1">
                <a:solidFill>
                  <a:schemeClr val="bg2">
                    <a:lumMod val="25000"/>
                  </a:schemeClr>
                </a:solidFill>
              </a:rPr>
              <a:t>Nibh praesent tristique magna sit amet purus gravida.</a:t>
            </a:r>
          </a:p>
        </p:txBody>
      </p:sp>
      <p:sp>
        <p:nvSpPr>
          <p:cNvPr id="70" name="Rectangle: Rounded Corners 69">
            <a:extLst>
              <a:ext uri="{FF2B5EF4-FFF2-40B4-BE49-F238E27FC236}">
                <a16:creationId xmlns:a16="http://schemas.microsoft.com/office/drawing/2014/main" id="{8DAD152A-E3F1-4B8E-9375-7F24D56AC932}"/>
              </a:ext>
            </a:extLst>
          </p:cNvPr>
          <p:cNvSpPr/>
          <p:nvPr/>
        </p:nvSpPr>
        <p:spPr>
          <a:xfrm>
            <a:off x="690470" y="4478718"/>
            <a:ext cx="4161450" cy="140817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1200"/>
              </a:spcAft>
            </a:pPr>
            <a:r>
              <a:rPr lang="en-US" sz="2000" b="1" cap="all" noProof="1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  <a:p>
            <a:pPr>
              <a:spcAft>
                <a:spcPts val="1200"/>
              </a:spcAft>
            </a:pPr>
            <a:r>
              <a:rPr lang="en-US" sz="1400" noProof="1">
                <a:solidFill>
                  <a:schemeClr val="bg2">
                    <a:lumMod val="25000"/>
                  </a:schemeClr>
                </a:solidFill>
              </a:rPr>
              <a:t>Lorem ipsum dolor sit amet, consectetur adipiscing elit, sed do eiusmod tempor incididunt ut labore et dolore magna aliqua.</a:t>
            </a:r>
          </a:p>
        </p:txBody>
      </p:sp>
      <p:sp>
        <p:nvSpPr>
          <p:cNvPr id="73" name="Rectangle: Rounded Corners 72">
            <a:extLst>
              <a:ext uri="{FF2B5EF4-FFF2-40B4-BE49-F238E27FC236}">
                <a16:creationId xmlns:a16="http://schemas.microsoft.com/office/drawing/2014/main" id="{C772037C-1EAF-491B-85EA-DCB94041A299}"/>
              </a:ext>
            </a:extLst>
          </p:cNvPr>
          <p:cNvSpPr/>
          <p:nvPr/>
        </p:nvSpPr>
        <p:spPr>
          <a:xfrm>
            <a:off x="7340080" y="1228174"/>
            <a:ext cx="4161450" cy="1408632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762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1200"/>
              </a:spcAft>
            </a:pPr>
            <a:r>
              <a:rPr lang="en-US" sz="2000" b="1" cap="all" noProof="1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  <a:p>
            <a:pPr>
              <a:spcAft>
                <a:spcPts val="1200"/>
              </a:spcAft>
            </a:pPr>
            <a:r>
              <a:rPr lang="en-US" sz="1400" noProof="1">
                <a:solidFill>
                  <a:schemeClr val="bg2">
                    <a:lumMod val="25000"/>
                  </a:schemeClr>
                </a:solidFill>
              </a:rPr>
              <a:t>Lorem ipsum dolor sit amet, consectetur adipiscing elit, sed do eiusmod tempor incididunt ut labore et dolore magna aliqua.</a:t>
            </a: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EFA99CC0-8977-4884-8396-862D80849840}"/>
              </a:ext>
            </a:extLst>
          </p:cNvPr>
          <p:cNvSpPr/>
          <p:nvPr/>
        </p:nvSpPr>
        <p:spPr>
          <a:xfrm>
            <a:off x="2845075" y="2876744"/>
            <a:ext cx="2298146" cy="1237861"/>
          </a:xfrm>
          <a:prstGeom prst="rightArrow">
            <a:avLst>
              <a:gd name="adj1" fmla="val 50000"/>
              <a:gd name="adj2" fmla="val 87333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r"/>
            <a:r>
              <a:rPr lang="en-US" b="1" cap="all" dirty="0">
                <a:solidFill>
                  <a:schemeClr val="bg2">
                    <a:lumMod val="25000"/>
                  </a:schemeClr>
                </a:solidFill>
              </a:rPr>
              <a:t>Supplier Power</a:t>
            </a:r>
          </a:p>
        </p:txBody>
      </p:sp>
      <p:sp>
        <p:nvSpPr>
          <p:cNvPr id="42" name="Arrow: Right 41">
            <a:extLst>
              <a:ext uri="{FF2B5EF4-FFF2-40B4-BE49-F238E27FC236}">
                <a16:creationId xmlns:a16="http://schemas.microsoft.com/office/drawing/2014/main" id="{4A847FAD-1BC8-4771-930E-3CB346DA01EA}"/>
              </a:ext>
            </a:extLst>
          </p:cNvPr>
          <p:cNvSpPr/>
          <p:nvPr/>
        </p:nvSpPr>
        <p:spPr>
          <a:xfrm rot="5400000">
            <a:off x="5149124" y="1605883"/>
            <a:ext cx="1893752" cy="1138334"/>
          </a:xfrm>
          <a:prstGeom prst="rightArrow">
            <a:avLst>
              <a:gd name="adj1" fmla="val 50000"/>
              <a:gd name="adj2" fmla="val 96623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Left 13">
            <a:extLst>
              <a:ext uri="{FF2B5EF4-FFF2-40B4-BE49-F238E27FC236}">
                <a16:creationId xmlns:a16="http://schemas.microsoft.com/office/drawing/2014/main" id="{6A722123-C235-4401-AB20-B0293AAE8834}"/>
              </a:ext>
            </a:extLst>
          </p:cNvPr>
          <p:cNvSpPr/>
          <p:nvPr/>
        </p:nvSpPr>
        <p:spPr>
          <a:xfrm>
            <a:off x="7051781" y="2876744"/>
            <a:ext cx="2295144" cy="1234440"/>
          </a:xfrm>
          <a:prstGeom prst="leftArrow">
            <a:avLst>
              <a:gd name="adj1" fmla="val 50000"/>
              <a:gd name="adj2" fmla="val 87793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b="1" cap="all" dirty="0">
                <a:solidFill>
                  <a:schemeClr val="bg2">
                    <a:lumMod val="25000"/>
                  </a:schemeClr>
                </a:solidFill>
              </a:rPr>
              <a:t>Buyer Power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5346A345-A4CB-4CE9-862C-886F4C85B767}"/>
              </a:ext>
            </a:extLst>
          </p:cNvPr>
          <p:cNvSpPr/>
          <p:nvPr/>
        </p:nvSpPr>
        <p:spPr>
          <a:xfrm rot="16200000">
            <a:off x="5342648" y="1637073"/>
            <a:ext cx="15067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cap="all" dirty="0">
                <a:solidFill>
                  <a:schemeClr val="bg1"/>
                </a:solidFill>
              </a:rPr>
              <a:t>Threat of New Entry</a:t>
            </a:r>
          </a:p>
        </p:txBody>
      </p:sp>
      <p:sp>
        <p:nvSpPr>
          <p:cNvPr id="74" name="Arrow: Right 73">
            <a:extLst>
              <a:ext uri="{FF2B5EF4-FFF2-40B4-BE49-F238E27FC236}">
                <a16:creationId xmlns:a16="http://schemas.microsoft.com/office/drawing/2014/main" id="{24F30DCD-41FA-4C12-B1BB-48920CDD7A08}"/>
              </a:ext>
            </a:extLst>
          </p:cNvPr>
          <p:cNvSpPr/>
          <p:nvPr/>
        </p:nvSpPr>
        <p:spPr>
          <a:xfrm rot="16200000">
            <a:off x="5154137" y="4385888"/>
            <a:ext cx="1883727" cy="1138334"/>
          </a:xfrm>
          <a:prstGeom prst="rightArrow">
            <a:avLst>
              <a:gd name="adj1" fmla="val 50000"/>
              <a:gd name="adj2" fmla="val 96623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D1266B9-6841-4789-8BBC-77ACAF48DECC}"/>
              </a:ext>
            </a:extLst>
          </p:cNvPr>
          <p:cNvSpPr/>
          <p:nvPr/>
        </p:nvSpPr>
        <p:spPr>
          <a:xfrm rot="5400000">
            <a:off x="5342648" y="4841154"/>
            <a:ext cx="15067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cap="all" dirty="0">
                <a:solidFill>
                  <a:schemeClr val="bg1"/>
                </a:solidFill>
              </a:rPr>
              <a:t>Threat of Substitution</a:t>
            </a:r>
          </a:p>
        </p:txBody>
      </p:sp>
    </p:spTree>
    <p:extLst>
      <p:ext uri="{BB962C8B-B14F-4D97-AF65-F5344CB8AC3E}">
        <p14:creationId xmlns:p14="http://schemas.microsoft.com/office/powerpoint/2010/main" val="651392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Porter’s 5 Force Model – Slide Template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8C3871D-EE05-4AC6-93CB-402A974B5C0F}"/>
              </a:ext>
            </a:extLst>
          </p:cNvPr>
          <p:cNvGrpSpPr/>
          <p:nvPr/>
        </p:nvGrpSpPr>
        <p:grpSpPr>
          <a:xfrm>
            <a:off x="4603104" y="2069647"/>
            <a:ext cx="2985792" cy="2985792"/>
            <a:chOff x="4603104" y="2002974"/>
            <a:chExt cx="2985792" cy="2985792"/>
          </a:xfrm>
        </p:grpSpPr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89C7CE0E-1581-4E25-A2E6-955F9DFC7F42}"/>
                </a:ext>
              </a:extLst>
            </p:cNvPr>
            <p:cNvSpPr/>
            <p:nvPr/>
          </p:nvSpPr>
          <p:spPr>
            <a:xfrm>
              <a:off x="4603104" y="2002974"/>
              <a:ext cx="2985792" cy="2985792"/>
            </a:xfrm>
            <a:prstGeom prst="ellipse">
              <a:avLst/>
            </a:prstGeom>
            <a:solidFill>
              <a:schemeClr val="accent4">
                <a:lumMod val="40000"/>
                <a:lumOff val="6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1BC47695-666B-4840-8216-E3F0A5621415}"/>
                </a:ext>
              </a:extLst>
            </p:cNvPr>
            <p:cNvSpPr/>
            <p:nvPr/>
          </p:nvSpPr>
          <p:spPr>
            <a:xfrm>
              <a:off x="4823927" y="2223797"/>
              <a:ext cx="2544146" cy="254414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B63A9875-2E9C-4E93-B491-65A278627656}"/>
                </a:ext>
              </a:extLst>
            </p:cNvPr>
            <p:cNvSpPr/>
            <p:nvPr/>
          </p:nvSpPr>
          <p:spPr>
            <a:xfrm>
              <a:off x="5044751" y="2444621"/>
              <a:ext cx="2102498" cy="210249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000" b="1" cap="all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Competitive Rivalry</a:t>
              </a:r>
            </a:p>
          </p:txBody>
        </p:sp>
      </p:grp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473EA9D6-F5DD-4F0E-B75A-6C52A060215D}"/>
              </a:ext>
            </a:extLst>
          </p:cNvPr>
          <p:cNvSpPr/>
          <p:nvPr/>
        </p:nvSpPr>
        <p:spPr>
          <a:xfrm>
            <a:off x="8515738" y="2866722"/>
            <a:ext cx="2985792" cy="3020172"/>
          </a:xfrm>
          <a:prstGeom prst="roundRect">
            <a:avLst/>
          </a:prstGeom>
          <a:solidFill>
            <a:schemeClr val="bg1">
              <a:lumMod val="95000"/>
              <a:alpha val="90000"/>
            </a:schemeClr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1200"/>
              </a:spcAft>
            </a:pPr>
            <a:endParaRPr lang="en-US" sz="2000" b="1" cap="all" noProof="1">
              <a:solidFill>
                <a:schemeClr val="bg2">
                  <a:lumMod val="25000"/>
                </a:schemeClr>
              </a:solidFill>
            </a:endParaRPr>
          </a:p>
          <a:p>
            <a:pPr algn="r">
              <a:spcAft>
                <a:spcPts val="1200"/>
              </a:spcAft>
            </a:pPr>
            <a:r>
              <a:rPr lang="en-US" sz="2000" b="1" cap="all" noProof="1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  <a:p>
            <a:pPr>
              <a:spcAft>
                <a:spcPts val="1200"/>
              </a:spcAft>
            </a:pPr>
            <a:r>
              <a:rPr lang="en-US" sz="1400" noProof="1">
                <a:solidFill>
                  <a:schemeClr val="bg2">
                    <a:lumMod val="25000"/>
                  </a:schemeClr>
                </a:solidFill>
              </a:rPr>
              <a:t>Lorem ipsum dolor sit amet, consectetur adipiscing elit, sed do eiusmod tempor incididunt ut labore et dolore magna aliqua.</a:t>
            </a:r>
          </a:p>
          <a:p>
            <a:pPr>
              <a:spcAft>
                <a:spcPts val="1200"/>
              </a:spcAft>
            </a:pPr>
            <a:r>
              <a:rPr lang="en-US" sz="1400" noProof="1">
                <a:solidFill>
                  <a:schemeClr val="bg2">
                    <a:lumMod val="25000"/>
                  </a:schemeClr>
                </a:solidFill>
              </a:rPr>
              <a:t>Nibh praesent tristique magna sit amet purus gravida.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89A01566-3682-4514-8BA9-5C969AA25260}"/>
              </a:ext>
            </a:extLst>
          </p:cNvPr>
          <p:cNvSpPr/>
          <p:nvPr/>
        </p:nvSpPr>
        <p:spPr>
          <a:xfrm>
            <a:off x="690470" y="1228174"/>
            <a:ext cx="2985792" cy="2883013"/>
          </a:xfrm>
          <a:prstGeom prst="roundRect">
            <a:avLst/>
          </a:prstGeom>
          <a:solidFill>
            <a:schemeClr val="bg1">
              <a:lumMod val="95000"/>
              <a:alpha val="90000"/>
            </a:schemeClr>
          </a:solidFill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1200"/>
              </a:spcAft>
            </a:pPr>
            <a:r>
              <a:rPr lang="en-US" sz="2000" b="1" cap="all" noProof="1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  <a:p>
            <a:pPr>
              <a:spcAft>
                <a:spcPts val="1200"/>
              </a:spcAft>
            </a:pPr>
            <a:r>
              <a:rPr lang="en-US" sz="1400" noProof="1">
                <a:solidFill>
                  <a:schemeClr val="bg2">
                    <a:lumMod val="25000"/>
                  </a:schemeClr>
                </a:solidFill>
              </a:rPr>
              <a:t>Lorem ipsum dolor sit amet, consectetur adipiscing elit, sed do eiusmod tempor incididunt ut labore et dolore magna aliqua.</a:t>
            </a:r>
          </a:p>
          <a:p>
            <a:pPr>
              <a:spcAft>
                <a:spcPts val="1200"/>
              </a:spcAft>
            </a:pPr>
            <a:r>
              <a:rPr lang="en-US" sz="1400" noProof="1">
                <a:solidFill>
                  <a:schemeClr val="bg2">
                    <a:lumMod val="25000"/>
                  </a:schemeClr>
                </a:solidFill>
              </a:rPr>
              <a:t>Nibh praesent tristique magna sit amet purus gravida.</a:t>
            </a:r>
          </a:p>
        </p:txBody>
      </p:sp>
      <p:sp>
        <p:nvSpPr>
          <p:cNvPr id="70" name="Rectangle: Rounded Corners 69">
            <a:extLst>
              <a:ext uri="{FF2B5EF4-FFF2-40B4-BE49-F238E27FC236}">
                <a16:creationId xmlns:a16="http://schemas.microsoft.com/office/drawing/2014/main" id="{8DAD152A-E3F1-4B8E-9375-7F24D56AC932}"/>
              </a:ext>
            </a:extLst>
          </p:cNvPr>
          <p:cNvSpPr/>
          <p:nvPr/>
        </p:nvSpPr>
        <p:spPr>
          <a:xfrm>
            <a:off x="690470" y="4478718"/>
            <a:ext cx="4161450" cy="1408176"/>
          </a:xfrm>
          <a:prstGeom prst="roundRect">
            <a:avLst/>
          </a:prstGeom>
          <a:solidFill>
            <a:schemeClr val="bg1">
              <a:lumMod val="95000"/>
              <a:alpha val="90000"/>
            </a:schemeClr>
          </a:solidFill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1200"/>
              </a:spcAft>
            </a:pPr>
            <a:r>
              <a:rPr lang="en-US" sz="2000" b="1" cap="all" noProof="1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  <a:p>
            <a:pPr>
              <a:spcAft>
                <a:spcPts val="1200"/>
              </a:spcAft>
            </a:pPr>
            <a:r>
              <a:rPr lang="en-US" sz="1400" noProof="1">
                <a:solidFill>
                  <a:schemeClr val="bg2">
                    <a:lumMod val="25000"/>
                  </a:schemeClr>
                </a:solidFill>
              </a:rPr>
              <a:t>Lorem ipsum dolor sit amet, consectetur adipiscing elit, sed do eiusmod tempor incididunt ut labore et dolore magna aliqua.</a:t>
            </a:r>
          </a:p>
        </p:txBody>
      </p:sp>
      <p:sp>
        <p:nvSpPr>
          <p:cNvPr id="73" name="Rectangle: Rounded Corners 72">
            <a:extLst>
              <a:ext uri="{FF2B5EF4-FFF2-40B4-BE49-F238E27FC236}">
                <a16:creationId xmlns:a16="http://schemas.microsoft.com/office/drawing/2014/main" id="{C772037C-1EAF-491B-85EA-DCB94041A299}"/>
              </a:ext>
            </a:extLst>
          </p:cNvPr>
          <p:cNvSpPr/>
          <p:nvPr/>
        </p:nvSpPr>
        <p:spPr>
          <a:xfrm>
            <a:off x="7340080" y="1228174"/>
            <a:ext cx="4161450" cy="1408632"/>
          </a:xfrm>
          <a:prstGeom prst="roundRect">
            <a:avLst/>
          </a:prstGeom>
          <a:solidFill>
            <a:schemeClr val="bg1">
              <a:lumMod val="95000"/>
              <a:alpha val="90000"/>
            </a:schemeClr>
          </a:solidFill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1200"/>
              </a:spcAft>
            </a:pPr>
            <a:r>
              <a:rPr lang="en-US" sz="2000" b="1" cap="all" noProof="1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  <a:p>
            <a:pPr>
              <a:spcAft>
                <a:spcPts val="1200"/>
              </a:spcAft>
            </a:pPr>
            <a:r>
              <a:rPr lang="en-US" sz="1400" noProof="1">
                <a:solidFill>
                  <a:schemeClr val="bg2">
                    <a:lumMod val="25000"/>
                  </a:schemeClr>
                </a:solidFill>
              </a:rPr>
              <a:t>Lorem ipsum dolor sit amet, consectetur adipiscing elit, sed do eiusmod tempor incididunt ut labore et dolore magna aliqua.</a:t>
            </a: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EFA99CC0-8977-4884-8396-862D80849840}"/>
              </a:ext>
            </a:extLst>
          </p:cNvPr>
          <p:cNvSpPr/>
          <p:nvPr/>
        </p:nvSpPr>
        <p:spPr>
          <a:xfrm>
            <a:off x="2845075" y="2876744"/>
            <a:ext cx="2298146" cy="1237861"/>
          </a:xfrm>
          <a:prstGeom prst="rightArrow">
            <a:avLst>
              <a:gd name="adj1" fmla="val 50000"/>
              <a:gd name="adj2" fmla="val 87333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r"/>
            <a:r>
              <a:rPr lang="en-US" b="1" cap="all" dirty="0">
                <a:solidFill>
                  <a:schemeClr val="bg2">
                    <a:lumMod val="25000"/>
                  </a:schemeClr>
                </a:solidFill>
              </a:rPr>
              <a:t>Supplier Power</a:t>
            </a:r>
          </a:p>
        </p:txBody>
      </p:sp>
      <p:sp>
        <p:nvSpPr>
          <p:cNvPr id="42" name="Arrow: Right 41">
            <a:extLst>
              <a:ext uri="{FF2B5EF4-FFF2-40B4-BE49-F238E27FC236}">
                <a16:creationId xmlns:a16="http://schemas.microsoft.com/office/drawing/2014/main" id="{4A847FAD-1BC8-4771-930E-3CB346DA01EA}"/>
              </a:ext>
            </a:extLst>
          </p:cNvPr>
          <p:cNvSpPr/>
          <p:nvPr/>
        </p:nvSpPr>
        <p:spPr>
          <a:xfrm rot="5400000">
            <a:off x="5149124" y="1605883"/>
            <a:ext cx="1893752" cy="1138334"/>
          </a:xfrm>
          <a:prstGeom prst="rightArrow">
            <a:avLst>
              <a:gd name="adj1" fmla="val 50000"/>
              <a:gd name="adj2" fmla="val 96623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Left 13">
            <a:extLst>
              <a:ext uri="{FF2B5EF4-FFF2-40B4-BE49-F238E27FC236}">
                <a16:creationId xmlns:a16="http://schemas.microsoft.com/office/drawing/2014/main" id="{6A722123-C235-4401-AB20-B0293AAE8834}"/>
              </a:ext>
            </a:extLst>
          </p:cNvPr>
          <p:cNvSpPr/>
          <p:nvPr/>
        </p:nvSpPr>
        <p:spPr>
          <a:xfrm>
            <a:off x="7051781" y="2876744"/>
            <a:ext cx="2295144" cy="1234440"/>
          </a:xfrm>
          <a:prstGeom prst="leftArrow">
            <a:avLst>
              <a:gd name="adj1" fmla="val 50000"/>
              <a:gd name="adj2" fmla="val 87793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b="1" cap="all" dirty="0">
                <a:solidFill>
                  <a:schemeClr val="bg2">
                    <a:lumMod val="25000"/>
                  </a:schemeClr>
                </a:solidFill>
              </a:rPr>
              <a:t>Buyer Power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5346A345-A4CB-4CE9-862C-886F4C85B767}"/>
              </a:ext>
            </a:extLst>
          </p:cNvPr>
          <p:cNvSpPr/>
          <p:nvPr/>
        </p:nvSpPr>
        <p:spPr>
          <a:xfrm rot="16200000">
            <a:off x="5342648" y="1637073"/>
            <a:ext cx="15067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cap="all" dirty="0">
                <a:solidFill>
                  <a:schemeClr val="bg2">
                    <a:lumMod val="25000"/>
                  </a:schemeClr>
                </a:solidFill>
              </a:rPr>
              <a:t>Threat of New Entry</a:t>
            </a:r>
          </a:p>
        </p:txBody>
      </p:sp>
      <p:sp>
        <p:nvSpPr>
          <p:cNvPr id="74" name="Arrow: Right 73">
            <a:extLst>
              <a:ext uri="{FF2B5EF4-FFF2-40B4-BE49-F238E27FC236}">
                <a16:creationId xmlns:a16="http://schemas.microsoft.com/office/drawing/2014/main" id="{24F30DCD-41FA-4C12-B1BB-48920CDD7A08}"/>
              </a:ext>
            </a:extLst>
          </p:cNvPr>
          <p:cNvSpPr/>
          <p:nvPr/>
        </p:nvSpPr>
        <p:spPr>
          <a:xfrm rot="16200000">
            <a:off x="5154137" y="4385888"/>
            <a:ext cx="1883727" cy="1138334"/>
          </a:xfrm>
          <a:prstGeom prst="rightArrow">
            <a:avLst>
              <a:gd name="adj1" fmla="val 50000"/>
              <a:gd name="adj2" fmla="val 96623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D1266B9-6841-4789-8BBC-77ACAF48DECC}"/>
              </a:ext>
            </a:extLst>
          </p:cNvPr>
          <p:cNvSpPr/>
          <p:nvPr/>
        </p:nvSpPr>
        <p:spPr>
          <a:xfrm rot="5400000">
            <a:off x="5342648" y="4841154"/>
            <a:ext cx="15067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cap="all" dirty="0">
                <a:solidFill>
                  <a:schemeClr val="bg1"/>
                </a:solidFill>
              </a:rPr>
              <a:t>Threat of Substitution</a:t>
            </a:r>
          </a:p>
        </p:txBody>
      </p:sp>
    </p:spTree>
    <p:extLst>
      <p:ext uri="{BB962C8B-B14F-4D97-AF65-F5344CB8AC3E}">
        <p14:creationId xmlns:p14="http://schemas.microsoft.com/office/powerpoint/2010/main" val="1932760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8484</TotalTime>
  <Words>304</Words>
  <PresentationFormat>Widescreen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Porter’s 5 Force Model – Slide Template</vt:lpstr>
      <vt:lpstr>Porter’s 5 Force Model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Porter’s 5 Force Model</dc:title>
  <dc:creator>PresentationGO.com</dc:creator>
  <dc:description>© Copyright PresentationGO.com</dc:description>
  <dcterms:created xsi:type="dcterms:W3CDTF">2014-11-26T05:14:11Z</dcterms:created>
  <dcterms:modified xsi:type="dcterms:W3CDTF">2019-06-04T19:11:02Z</dcterms:modified>
  <cp:category>Charts &amp; Diagrams</cp:category>
</cp:coreProperties>
</file>