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2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0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53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1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20.png"/><Relationship Id="rId10" Type="http://schemas.openxmlformats.org/officeDocument/2006/relationships/image" Target="../media/image9.svg"/><Relationship Id="rId4" Type="http://schemas.openxmlformats.org/officeDocument/2006/relationships/image" Target="../media/image19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23.svg"/><Relationship Id="rId4" Type="http://schemas.openxmlformats.org/officeDocument/2006/relationships/image" Target="../media/image3.svg"/><Relationship Id="rId9" Type="http://schemas.openxmlformats.org/officeDocument/2006/relationships/image" Target="../media/image22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Vs. Negative Ideas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41BD9B4-E1A7-854F-AB20-3A251979FFF1}"/>
              </a:ext>
            </a:extLst>
          </p:cNvPr>
          <p:cNvSpPr/>
          <p:nvPr/>
        </p:nvSpPr>
        <p:spPr>
          <a:xfrm>
            <a:off x="6184505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2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86A76C-8729-874B-9421-09C65EC35467}"/>
              </a:ext>
            </a:extLst>
          </p:cNvPr>
          <p:cNvSpPr/>
          <p:nvPr/>
        </p:nvSpPr>
        <p:spPr>
          <a:xfrm>
            <a:off x="8001386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2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32DDD7C-BE73-A44B-AFF8-BE9D3FC9A822}"/>
              </a:ext>
            </a:extLst>
          </p:cNvPr>
          <p:cNvSpPr/>
          <p:nvPr/>
        </p:nvSpPr>
        <p:spPr>
          <a:xfrm>
            <a:off x="4367624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F3B8389-A2F0-8D43-B448-C75FFD0016D3}"/>
              </a:ext>
            </a:extLst>
          </p:cNvPr>
          <p:cNvSpPr/>
          <p:nvPr/>
        </p:nvSpPr>
        <p:spPr>
          <a:xfrm>
            <a:off x="2550743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20697BC-F214-2A47-8C06-06FC16E1E7FD}"/>
              </a:ext>
            </a:extLst>
          </p:cNvPr>
          <p:cNvSpPr/>
          <p:nvPr/>
        </p:nvSpPr>
        <p:spPr>
          <a:xfrm>
            <a:off x="4285604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33" y="1512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C624F31-360C-7E48-9F97-1AAA0F18FBBD}"/>
              </a:ext>
            </a:extLst>
          </p:cNvPr>
          <p:cNvSpPr/>
          <p:nvPr/>
        </p:nvSpPr>
        <p:spPr>
          <a:xfrm>
            <a:off x="6102485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8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9FC58F6-1965-764B-9D84-2F3BB67610DD}"/>
              </a:ext>
            </a:extLst>
          </p:cNvPr>
          <p:cNvSpPr/>
          <p:nvPr/>
        </p:nvSpPr>
        <p:spPr>
          <a:xfrm>
            <a:off x="7919366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13" y="15121"/>
                </a:moveTo>
                <a:lnTo>
                  <a:pt x="3458" y="15121"/>
                </a:lnTo>
                <a:cubicBezTo>
                  <a:pt x="3182" y="15121"/>
                  <a:pt x="2964" y="14962"/>
                  <a:pt x="2964" y="14758"/>
                </a:cubicBezTo>
                <a:lnTo>
                  <a:pt x="2964" y="14758"/>
                </a:lnTo>
                <a:cubicBezTo>
                  <a:pt x="2964" y="14555"/>
                  <a:pt x="3182" y="14395"/>
                  <a:pt x="3458" y="14395"/>
                </a:cubicBezTo>
                <a:lnTo>
                  <a:pt x="18813" y="14395"/>
                </a:lnTo>
                <a:cubicBezTo>
                  <a:pt x="19782" y="14395"/>
                  <a:pt x="20572" y="13814"/>
                  <a:pt x="20572" y="13102"/>
                </a:cubicBezTo>
                <a:lnTo>
                  <a:pt x="20572" y="1206"/>
                </a:lnTo>
                <a:cubicBezTo>
                  <a:pt x="20572" y="944"/>
                  <a:pt x="20276" y="726"/>
                  <a:pt x="1992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13" y="15121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1692202-3E64-8641-AFBA-4775CF1333B2}"/>
              </a:ext>
            </a:extLst>
          </p:cNvPr>
          <p:cNvSpPr/>
          <p:nvPr/>
        </p:nvSpPr>
        <p:spPr>
          <a:xfrm>
            <a:off x="2468723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FAA15C49-8F65-3541-847A-180211756A9F}"/>
              </a:ext>
            </a:extLst>
          </p:cNvPr>
          <p:cNvSpPr txBox="1"/>
          <p:nvPr/>
        </p:nvSpPr>
        <p:spPr>
          <a:xfrm>
            <a:off x="2774352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51AEC65-CEC2-0441-8A5D-8510788766E9}"/>
              </a:ext>
            </a:extLst>
          </p:cNvPr>
          <p:cNvSpPr txBox="1"/>
          <p:nvPr/>
        </p:nvSpPr>
        <p:spPr>
          <a:xfrm>
            <a:off x="2875507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B2518C36-61EE-AF4F-A12D-DD15430A7A13}"/>
              </a:ext>
            </a:extLst>
          </p:cNvPr>
          <p:cNvSpPr txBox="1"/>
          <p:nvPr/>
        </p:nvSpPr>
        <p:spPr>
          <a:xfrm>
            <a:off x="4591233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C0E30864-6895-4841-A547-253CDE9913C0}"/>
              </a:ext>
            </a:extLst>
          </p:cNvPr>
          <p:cNvSpPr txBox="1"/>
          <p:nvPr/>
        </p:nvSpPr>
        <p:spPr>
          <a:xfrm>
            <a:off x="4692388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81AE777E-EC3D-BE42-BB28-4FD4DDC7B1B3}"/>
              </a:ext>
            </a:extLst>
          </p:cNvPr>
          <p:cNvSpPr txBox="1"/>
          <p:nvPr/>
        </p:nvSpPr>
        <p:spPr>
          <a:xfrm>
            <a:off x="6509269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DD8560AE-794A-D140-8717-65FA30EF9118}"/>
              </a:ext>
            </a:extLst>
          </p:cNvPr>
          <p:cNvSpPr txBox="1"/>
          <p:nvPr/>
        </p:nvSpPr>
        <p:spPr>
          <a:xfrm>
            <a:off x="8326150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639A4CA2-57DF-0945-BE3B-45CC8B875FA0}"/>
              </a:ext>
            </a:extLst>
          </p:cNvPr>
          <p:cNvSpPr txBox="1"/>
          <p:nvPr/>
        </p:nvSpPr>
        <p:spPr>
          <a:xfrm>
            <a:off x="6408114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BAC7F3A7-3D41-4D4B-805C-A325B7B8378D}"/>
              </a:ext>
            </a:extLst>
          </p:cNvPr>
          <p:cNvSpPr txBox="1"/>
          <p:nvPr/>
        </p:nvSpPr>
        <p:spPr>
          <a:xfrm>
            <a:off x="8224995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B79CB053-BF80-4B48-9184-317A4B79E05F}"/>
              </a:ext>
            </a:extLst>
          </p:cNvPr>
          <p:cNvSpPr txBox="1"/>
          <p:nvPr/>
        </p:nvSpPr>
        <p:spPr>
          <a:xfrm>
            <a:off x="7849638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7BDD3292-EC82-2E4F-8106-820B74906EAD}"/>
              </a:ext>
            </a:extLst>
          </p:cNvPr>
          <p:cNvSpPr txBox="1"/>
          <p:nvPr/>
        </p:nvSpPr>
        <p:spPr>
          <a:xfrm>
            <a:off x="6010080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4B0B69F4-90A0-6C4A-947E-E2AAFAE046DC}"/>
              </a:ext>
            </a:extLst>
          </p:cNvPr>
          <p:cNvSpPr txBox="1"/>
          <p:nvPr/>
        </p:nvSpPr>
        <p:spPr>
          <a:xfrm>
            <a:off x="4267341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959561F8-C0CD-DA4F-B01E-A82DDFAD76E8}"/>
              </a:ext>
            </a:extLst>
          </p:cNvPr>
          <p:cNvSpPr txBox="1"/>
          <p:nvPr/>
        </p:nvSpPr>
        <p:spPr>
          <a:xfrm>
            <a:off x="2427783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358431CE-A65C-F44E-B75C-F56AED6A4958}"/>
              </a:ext>
            </a:extLst>
          </p:cNvPr>
          <p:cNvSpPr txBox="1"/>
          <p:nvPr/>
        </p:nvSpPr>
        <p:spPr>
          <a:xfrm>
            <a:off x="8165652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850A1AA-F4C9-E34C-885F-E45DE6721E02}"/>
              </a:ext>
            </a:extLst>
          </p:cNvPr>
          <p:cNvSpPr txBox="1"/>
          <p:nvPr/>
        </p:nvSpPr>
        <p:spPr>
          <a:xfrm>
            <a:off x="6326094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851B211D-E080-2A42-BD41-585F4BB35541}"/>
              </a:ext>
            </a:extLst>
          </p:cNvPr>
          <p:cNvSpPr txBox="1"/>
          <p:nvPr/>
        </p:nvSpPr>
        <p:spPr>
          <a:xfrm>
            <a:off x="4583355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7115F511-563C-8B41-8D2E-CB0EF618FDC1}"/>
              </a:ext>
            </a:extLst>
          </p:cNvPr>
          <p:cNvSpPr txBox="1"/>
          <p:nvPr/>
        </p:nvSpPr>
        <p:spPr>
          <a:xfrm>
            <a:off x="2743797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pic>
        <p:nvPicPr>
          <p:cNvPr id="27" name="Graphic 27" descr="Bar graph with downward trend with solid fill">
            <a:extLst>
              <a:ext uri="{FF2B5EF4-FFF2-40B4-BE49-F238E27FC236}">
                <a16:creationId xmlns:a16="http://schemas.microsoft.com/office/drawing/2014/main" id="{7BB14A64-1A17-F541-B8E7-7735C4E864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1601" y="2929565"/>
            <a:ext cx="355401" cy="355401"/>
          </a:xfrm>
          <a:prstGeom prst="rect">
            <a:avLst/>
          </a:prstGeom>
        </p:spPr>
      </p:pic>
      <p:pic>
        <p:nvPicPr>
          <p:cNvPr id="28" name="Graphic 28" descr="Bar graph with downward trend with solid fill">
            <a:extLst>
              <a:ext uri="{FF2B5EF4-FFF2-40B4-BE49-F238E27FC236}">
                <a16:creationId xmlns:a16="http://schemas.microsoft.com/office/drawing/2014/main" id="{4647BFC3-01DF-A343-BC02-B5CA8D5D93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54720" y="2906252"/>
            <a:ext cx="355401" cy="355401"/>
          </a:xfrm>
          <a:prstGeom prst="rect">
            <a:avLst/>
          </a:prstGeom>
        </p:spPr>
      </p:pic>
      <p:pic>
        <p:nvPicPr>
          <p:cNvPr id="29" name="Graphic 29" descr="Board Of Directors with solid fill">
            <a:extLst>
              <a:ext uri="{FF2B5EF4-FFF2-40B4-BE49-F238E27FC236}">
                <a16:creationId xmlns:a16="http://schemas.microsoft.com/office/drawing/2014/main" id="{9F98C787-2AA8-6E40-96BD-418F354275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36089" y="3599107"/>
            <a:ext cx="355401" cy="355401"/>
          </a:xfrm>
          <a:prstGeom prst="rect">
            <a:avLst/>
          </a:prstGeom>
        </p:spPr>
      </p:pic>
      <p:pic>
        <p:nvPicPr>
          <p:cNvPr id="30" name="Graphic 30" descr="Briefcase with solid fill">
            <a:extLst>
              <a:ext uri="{FF2B5EF4-FFF2-40B4-BE49-F238E27FC236}">
                <a16:creationId xmlns:a16="http://schemas.microsoft.com/office/drawing/2014/main" id="{4FB276D2-FC21-034F-A8CB-92E8F177F4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19208" y="3602581"/>
            <a:ext cx="355401" cy="355401"/>
          </a:xfrm>
          <a:prstGeom prst="rect">
            <a:avLst/>
          </a:prstGeom>
        </p:spPr>
      </p:pic>
      <p:pic>
        <p:nvPicPr>
          <p:cNvPr id="31" name="Graphic 31" descr="Customer review with solid fill">
            <a:extLst>
              <a:ext uri="{FF2B5EF4-FFF2-40B4-BE49-F238E27FC236}">
                <a16:creationId xmlns:a16="http://schemas.microsoft.com/office/drawing/2014/main" id="{20A0CACB-40BE-9746-9440-59388635B12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37839" y="2912353"/>
            <a:ext cx="355401" cy="355401"/>
          </a:xfrm>
          <a:prstGeom prst="rect">
            <a:avLst/>
          </a:prstGeom>
        </p:spPr>
      </p:pic>
      <p:pic>
        <p:nvPicPr>
          <p:cNvPr id="32" name="Graphic 32" descr="Handshake with solid fill">
            <a:extLst>
              <a:ext uri="{FF2B5EF4-FFF2-40B4-BE49-F238E27FC236}">
                <a16:creationId xmlns:a16="http://schemas.microsoft.com/office/drawing/2014/main" id="{F73719B6-97BE-2244-8295-67D540FA8B1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88482" y="2961937"/>
            <a:ext cx="355401" cy="355401"/>
          </a:xfrm>
          <a:prstGeom prst="rect">
            <a:avLst/>
          </a:prstGeom>
        </p:spPr>
      </p:pic>
      <p:pic>
        <p:nvPicPr>
          <p:cNvPr id="33" name="Graphic 33" descr="Postit Notes with solid fill">
            <a:extLst>
              <a:ext uri="{FF2B5EF4-FFF2-40B4-BE49-F238E27FC236}">
                <a16:creationId xmlns:a16="http://schemas.microsoft.com/office/drawing/2014/main" id="{B56CE6A3-5A64-F540-9F1C-7BB55F677D6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69851" y="3606106"/>
            <a:ext cx="355401" cy="355401"/>
          </a:xfrm>
          <a:prstGeom prst="rect">
            <a:avLst/>
          </a:prstGeom>
        </p:spPr>
      </p:pic>
      <p:pic>
        <p:nvPicPr>
          <p:cNvPr id="34" name="Graphic 34" descr="Target Audience with solid fill">
            <a:extLst>
              <a:ext uri="{FF2B5EF4-FFF2-40B4-BE49-F238E27FC236}">
                <a16:creationId xmlns:a16="http://schemas.microsoft.com/office/drawing/2014/main" id="{D6C18ADC-C2AB-AA42-AAC0-40C8574325F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52970" y="3578757"/>
            <a:ext cx="355401" cy="355401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8BF4095-8541-60E7-00EB-6FD7F4F63F01}"/>
              </a:ext>
            </a:extLst>
          </p:cNvPr>
          <p:cNvSpPr txBox="1"/>
          <p:nvPr/>
        </p:nvSpPr>
        <p:spPr>
          <a:xfrm>
            <a:off x="340731" y="2130940"/>
            <a:ext cx="178969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/>
              <a:t>GOOD / POSITIVE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9BC63B-FB07-460F-947C-4268CDD3A2C8}"/>
              </a:ext>
            </a:extLst>
          </p:cNvPr>
          <p:cNvSpPr txBox="1"/>
          <p:nvPr/>
        </p:nvSpPr>
        <p:spPr>
          <a:xfrm>
            <a:off x="340731" y="3945086"/>
            <a:ext cx="178969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/>
              <a:t>BAD / </a:t>
            </a:r>
          </a:p>
          <a:p>
            <a:pPr algn="r"/>
            <a:r>
              <a:rPr lang="en-US" sz="2400" b="1" noProof="1"/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167604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Vs. Negative Ideas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41BD9B4-E1A7-854F-AB20-3A251979FFF1}"/>
              </a:ext>
            </a:extLst>
          </p:cNvPr>
          <p:cNvSpPr/>
          <p:nvPr/>
        </p:nvSpPr>
        <p:spPr>
          <a:xfrm>
            <a:off x="6184505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2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86A76C-8729-874B-9421-09C65EC35467}"/>
              </a:ext>
            </a:extLst>
          </p:cNvPr>
          <p:cNvSpPr/>
          <p:nvPr/>
        </p:nvSpPr>
        <p:spPr>
          <a:xfrm>
            <a:off x="8001386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2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32DDD7C-BE73-A44B-AFF8-BE9D3FC9A822}"/>
              </a:ext>
            </a:extLst>
          </p:cNvPr>
          <p:cNvSpPr/>
          <p:nvPr/>
        </p:nvSpPr>
        <p:spPr>
          <a:xfrm>
            <a:off x="4367624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F3B8389-A2F0-8D43-B448-C75FFD0016D3}"/>
              </a:ext>
            </a:extLst>
          </p:cNvPr>
          <p:cNvSpPr/>
          <p:nvPr/>
        </p:nvSpPr>
        <p:spPr>
          <a:xfrm>
            <a:off x="2550743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20697BC-F214-2A47-8C06-06FC16E1E7FD}"/>
              </a:ext>
            </a:extLst>
          </p:cNvPr>
          <p:cNvSpPr/>
          <p:nvPr/>
        </p:nvSpPr>
        <p:spPr>
          <a:xfrm>
            <a:off x="4285604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33" y="15121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C624F31-360C-7E48-9F97-1AAA0F18FBBD}"/>
              </a:ext>
            </a:extLst>
          </p:cNvPr>
          <p:cNvSpPr/>
          <p:nvPr/>
        </p:nvSpPr>
        <p:spPr>
          <a:xfrm>
            <a:off x="6102485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8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9FC58F6-1965-764B-9D84-2F3BB67610DD}"/>
              </a:ext>
            </a:extLst>
          </p:cNvPr>
          <p:cNvSpPr/>
          <p:nvPr/>
        </p:nvSpPr>
        <p:spPr>
          <a:xfrm>
            <a:off x="7919366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13" y="15121"/>
                </a:moveTo>
                <a:lnTo>
                  <a:pt x="3458" y="15121"/>
                </a:lnTo>
                <a:cubicBezTo>
                  <a:pt x="3182" y="15121"/>
                  <a:pt x="2964" y="14962"/>
                  <a:pt x="2964" y="14758"/>
                </a:cubicBezTo>
                <a:lnTo>
                  <a:pt x="2964" y="14758"/>
                </a:lnTo>
                <a:cubicBezTo>
                  <a:pt x="2964" y="14555"/>
                  <a:pt x="3182" y="14395"/>
                  <a:pt x="3458" y="14395"/>
                </a:cubicBezTo>
                <a:lnTo>
                  <a:pt x="18813" y="14395"/>
                </a:lnTo>
                <a:cubicBezTo>
                  <a:pt x="19782" y="14395"/>
                  <a:pt x="20572" y="13814"/>
                  <a:pt x="20572" y="13102"/>
                </a:cubicBezTo>
                <a:lnTo>
                  <a:pt x="20572" y="1206"/>
                </a:lnTo>
                <a:cubicBezTo>
                  <a:pt x="20572" y="944"/>
                  <a:pt x="20276" y="726"/>
                  <a:pt x="1992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13" y="1512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1692202-3E64-8641-AFBA-4775CF1333B2}"/>
              </a:ext>
            </a:extLst>
          </p:cNvPr>
          <p:cNvSpPr/>
          <p:nvPr/>
        </p:nvSpPr>
        <p:spPr>
          <a:xfrm>
            <a:off x="2468723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FAA15C49-8F65-3541-847A-180211756A9F}"/>
              </a:ext>
            </a:extLst>
          </p:cNvPr>
          <p:cNvSpPr txBox="1"/>
          <p:nvPr/>
        </p:nvSpPr>
        <p:spPr>
          <a:xfrm>
            <a:off x="2774352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51AEC65-CEC2-0441-8A5D-8510788766E9}"/>
              </a:ext>
            </a:extLst>
          </p:cNvPr>
          <p:cNvSpPr txBox="1"/>
          <p:nvPr/>
        </p:nvSpPr>
        <p:spPr>
          <a:xfrm>
            <a:off x="2875507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B2518C36-61EE-AF4F-A12D-DD15430A7A13}"/>
              </a:ext>
            </a:extLst>
          </p:cNvPr>
          <p:cNvSpPr txBox="1"/>
          <p:nvPr/>
        </p:nvSpPr>
        <p:spPr>
          <a:xfrm>
            <a:off x="4591233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C0E30864-6895-4841-A547-253CDE9913C0}"/>
              </a:ext>
            </a:extLst>
          </p:cNvPr>
          <p:cNvSpPr txBox="1"/>
          <p:nvPr/>
        </p:nvSpPr>
        <p:spPr>
          <a:xfrm>
            <a:off x="4692388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81AE777E-EC3D-BE42-BB28-4FD4DDC7B1B3}"/>
              </a:ext>
            </a:extLst>
          </p:cNvPr>
          <p:cNvSpPr txBox="1"/>
          <p:nvPr/>
        </p:nvSpPr>
        <p:spPr>
          <a:xfrm>
            <a:off x="6509269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DD8560AE-794A-D140-8717-65FA30EF9118}"/>
              </a:ext>
            </a:extLst>
          </p:cNvPr>
          <p:cNvSpPr txBox="1"/>
          <p:nvPr/>
        </p:nvSpPr>
        <p:spPr>
          <a:xfrm>
            <a:off x="8326150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639A4CA2-57DF-0945-BE3B-45CC8B875FA0}"/>
              </a:ext>
            </a:extLst>
          </p:cNvPr>
          <p:cNvSpPr txBox="1"/>
          <p:nvPr/>
        </p:nvSpPr>
        <p:spPr>
          <a:xfrm>
            <a:off x="6408114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BAC7F3A7-3D41-4D4B-805C-A325B7B8378D}"/>
              </a:ext>
            </a:extLst>
          </p:cNvPr>
          <p:cNvSpPr txBox="1"/>
          <p:nvPr/>
        </p:nvSpPr>
        <p:spPr>
          <a:xfrm>
            <a:off x="8224995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B79CB053-BF80-4B48-9184-317A4B79E05F}"/>
              </a:ext>
            </a:extLst>
          </p:cNvPr>
          <p:cNvSpPr txBox="1"/>
          <p:nvPr/>
        </p:nvSpPr>
        <p:spPr>
          <a:xfrm>
            <a:off x="7849638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7BDD3292-EC82-2E4F-8106-820B74906EAD}"/>
              </a:ext>
            </a:extLst>
          </p:cNvPr>
          <p:cNvSpPr txBox="1"/>
          <p:nvPr/>
        </p:nvSpPr>
        <p:spPr>
          <a:xfrm>
            <a:off x="6010080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4B0B69F4-90A0-6C4A-947E-E2AAFAE046DC}"/>
              </a:ext>
            </a:extLst>
          </p:cNvPr>
          <p:cNvSpPr txBox="1"/>
          <p:nvPr/>
        </p:nvSpPr>
        <p:spPr>
          <a:xfrm>
            <a:off x="4267341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959561F8-C0CD-DA4F-B01E-A82DDFAD76E8}"/>
              </a:ext>
            </a:extLst>
          </p:cNvPr>
          <p:cNvSpPr txBox="1"/>
          <p:nvPr/>
        </p:nvSpPr>
        <p:spPr>
          <a:xfrm>
            <a:off x="2427783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/>
              <a:t>Lorem Ipsum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358431CE-A65C-F44E-B75C-F56AED6A4958}"/>
              </a:ext>
            </a:extLst>
          </p:cNvPr>
          <p:cNvSpPr txBox="1"/>
          <p:nvPr/>
        </p:nvSpPr>
        <p:spPr>
          <a:xfrm>
            <a:off x="8165652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850A1AA-F4C9-E34C-885F-E45DE6721E02}"/>
              </a:ext>
            </a:extLst>
          </p:cNvPr>
          <p:cNvSpPr txBox="1"/>
          <p:nvPr/>
        </p:nvSpPr>
        <p:spPr>
          <a:xfrm>
            <a:off x="6326094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851B211D-E080-2A42-BD41-585F4BB35541}"/>
              </a:ext>
            </a:extLst>
          </p:cNvPr>
          <p:cNvSpPr txBox="1"/>
          <p:nvPr/>
        </p:nvSpPr>
        <p:spPr>
          <a:xfrm>
            <a:off x="4583355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7115F511-563C-8B41-8D2E-CB0EF618FDC1}"/>
              </a:ext>
            </a:extLst>
          </p:cNvPr>
          <p:cNvSpPr txBox="1"/>
          <p:nvPr/>
        </p:nvSpPr>
        <p:spPr>
          <a:xfrm>
            <a:off x="2743797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/>
              <a:t>Lorem Ipsum</a:t>
            </a:r>
          </a:p>
        </p:txBody>
      </p:sp>
      <p:pic>
        <p:nvPicPr>
          <p:cNvPr id="27" name="Graphic 27" descr="Bar graph with downward trend with solid fill">
            <a:extLst>
              <a:ext uri="{FF2B5EF4-FFF2-40B4-BE49-F238E27FC236}">
                <a16:creationId xmlns:a16="http://schemas.microsoft.com/office/drawing/2014/main" id="{7BB14A64-1A17-F541-B8E7-7735C4E864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1601" y="2929565"/>
            <a:ext cx="355401" cy="355401"/>
          </a:xfrm>
          <a:prstGeom prst="rect">
            <a:avLst/>
          </a:prstGeom>
        </p:spPr>
      </p:pic>
      <p:pic>
        <p:nvPicPr>
          <p:cNvPr id="28" name="Graphic 28" descr="Bar graph with downward trend with solid fill">
            <a:extLst>
              <a:ext uri="{FF2B5EF4-FFF2-40B4-BE49-F238E27FC236}">
                <a16:creationId xmlns:a16="http://schemas.microsoft.com/office/drawing/2014/main" id="{4647BFC3-01DF-A343-BC02-B5CA8D5D93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54720" y="2906252"/>
            <a:ext cx="355401" cy="355401"/>
          </a:xfrm>
          <a:prstGeom prst="rect">
            <a:avLst/>
          </a:prstGeom>
        </p:spPr>
      </p:pic>
      <p:pic>
        <p:nvPicPr>
          <p:cNvPr id="29" name="Graphic 29" descr="Board Of Directors with solid fill">
            <a:extLst>
              <a:ext uri="{FF2B5EF4-FFF2-40B4-BE49-F238E27FC236}">
                <a16:creationId xmlns:a16="http://schemas.microsoft.com/office/drawing/2014/main" id="{9F98C787-2AA8-6E40-96BD-418F354275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36089" y="3599107"/>
            <a:ext cx="355401" cy="355401"/>
          </a:xfrm>
          <a:prstGeom prst="rect">
            <a:avLst/>
          </a:prstGeom>
        </p:spPr>
      </p:pic>
      <p:pic>
        <p:nvPicPr>
          <p:cNvPr id="30" name="Graphic 30" descr="Briefcase with solid fill">
            <a:extLst>
              <a:ext uri="{FF2B5EF4-FFF2-40B4-BE49-F238E27FC236}">
                <a16:creationId xmlns:a16="http://schemas.microsoft.com/office/drawing/2014/main" id="{4FB276D2-FC21-034F-A8CB-92E8F177F4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19208" y="3602581"/>
            <a:ext cx="355401" cy="355401"/>
          </a:xfrm>
          <a:prstGeom prst="rect">
            <a:avLst/>
          </a:prstGeom>
        </p:spPr>
      </p:pic>
      <p:pic>
        <p:nvPicPr>
          <p:cNvPr id="31" name="Graphic 31" descr="Customer review with solid fill">
            <a:extLst>
              <a:ext uri="{FF2B5EF4-FFF2-40B4-BE49-F238E27FC236}">
                <a16:creationId xmlns:a16="http://schemas.microsoft.com/office/drawing/2014/main" id="{20A0CACB-40BE-9746-9440-59388635B12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37839" y="2912353"/>
            <a:ext cx="355401" cy="355401"/>
          </a:xfrm>
          <a:prstGeom prst="rect">
            <a:avLst/>
          </a:prstGeom>
        </p:spPr>
      </p:pic>
      <p:pic>
        <p:nvPicPr>
          <p:cNvPr id="32" name="Graphic 32" descr="Handshake with solid fill">
            <a:extLst>
              <a:ext uri="{FF2B5EF4-FFF2-40B4-BE49-F238E27FC236}">
                <a16:creationId xmlns:a16="http://schemas.microsoft.com/office/drawing/2014/main" id="{F73719B6-97BE-2244-8295-67D540FA8B1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88482" y="2961937"/>
            <a:ext cx="355401" cy="355401"/>
          </a:xfrm>
          <a:prstGeom prst="rect">
            <a:avLst/>
          </a:prstGeom>
        </p:spPr>
      </p:pic>
      <p:pic>
        <p:nvPicPr>
          <p:cNvPr id="33" name="Graphic 33" descr="Postit Notes with solid fill">
            <a:extLst>
              <a:ext uri="{FF2B5EF4-FFF2-40B4-BE49-F238E27FC236}">
                <a16:creationId xmlns:a16="http://schemas.microsoft.com/office/drawing/2014/main" id="{B56CE6A3-5A64-F540-9F1C-7BB55F677D6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69851" y="3606106"/>
            <a:ext cx="355401" cy="355401"/>
          </a:xfrm>
          <a:prstGeom prst="rect">
            <a:avLst/>
          </a:prstGeom>
        </p:spPr>
      </p:pic>
      <p:pic>
        <p:nvPicPr>
          <p:cNvPr id="34" name="Graphic 34" descr="Target Audience with solid fill">
            <a:extLst>
              <a:ext uri="{FF2B5EF4-FFF2-40B4-BE49-F238E27FC236}">
                <a16:creationId xmlns:a16="http://schemas.microsoft.com/office/drawing/2014/main" id="{D6C18ADC-C2AB-AA42-AAC0-40C8574325F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52970" y="3578757"/>
            <a:ext cx="355401" cy="355401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8BF4095-8541-60E7-00EB-6FD7F4F63F01}"/>
              </a:ext>
            </a:extLst>
          </p:cNvPr>
          <p:cNvSpPr txBox="1"/>
          <p:nvPr/>
        </p:nvSpPr>
        <p:spPr>
          <a:xfrm>
            <a:off x="340731" y="2130940"/>
            <a:ext cx="178969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/>
              <a:t>GOOD / POSITIVE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9BC63B-FB07-460F-947C-4268CDD3A2C8}"/>
              </a:ext>
            </a:extLst>
          </p:cNvPr>
          <p:cNvSpPr txBox="1"/>
          <p:nvPr/>
        </p:nvSpPr>
        <p:spPr>
          <a:xfrm>
            <a:off x="340731" y="3945086"/>
            <a:ext cx="178969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/>
              <a:t>BAD / </a:t>
            </a:r>
          </a:p>
          <a:p>
            <a:pPr algn="r"/>
            <a:r>
              <a:rPr lang="en-US" sz="2400" b="1" noProof="1"/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Vs. Negative Ideas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41BD9B4-E1A7-854F-AB20-3A251979FFF1}"/>
              </a:ext>
            </a:extLst>
          </p:cNvPr>
          <p:cNvSpPr/>
          <p:nvPr/>
        </p:nvSpPr>
        <p:spPr>
          <a:xfrm>
            <a:off x="6184505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2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86A76C-8729-874B-9421-09C65EC35467}"/>
              </a:ext>
            </a:extLst>
          </p:cNvPr>
          <p:cNvSpPr/>
          <p:nvPr/>
        </p:nvSpPr>
        <p:spPr>
          <a:xfrm>
            <a:off x="8001386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2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32DDD7C-BE73-A44B-AFF8-BE9D3FC9A822}"/>
              </a:ext>
            </a:extLst>
          </p:cNvPr>
          <p:cNvSpPr/>
          <p:nvPr/>
        </p:nvSpPr>
        <p:spPr>
          <a:xfrm>
            <a:off x="4367624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2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F3B8389-A2F0-8D43-B448-C75FFD0016D3}"/>
              </a:ext>
            </a:extLst>
          </p:cNvPr>
          <p:cNvSpPr/>
          <p:nvPr/>
        </p:nvSpPr>
        <p:spPr>
          <a:xfrm>
            <a:off x="2550743" y="1038923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2747" y="6479"/>
                </a:moveTo>
                <a:lnTo>
                  <a:pt x="18102" y="6479"/>
                </a:lnTo>
                <a:cubicBezTo>
                  <a:pt x="18379" y="6479"/>
                  <a:pt x="18596" y="6638"/>
                  <a:pt x="18596" y="6842"/>
                </a:cubicBezTo>
                <a:lnTo>
                  <a:pt x="18596" y="6842"/>
                </a:lnTo>
                <a:cubicBezTo>
                  <a:pt x="18596" y="7045"/>
                  <a:pt x="18379" y="7205"/>
                  <a:pt x="18102" y="7205"/>
                </a:cubicBezTo>
                <a:lnTo>
                  <a:pt x="2747" y="7205"/>
                </a:lnTo>
                <a:cubicBezTo>
                  <a:pt x="1779" y="7205"/>
                  <a:pt x="988" y="7786"/>
                  <a:pt x="988" y="8498"/>
                </a:cubicBezTo>
                <a:lnTo>
                  <a:pt x="988" y="20394"/>
                </a:lnTo>
                <a:cubicBezTo>
                  <a:pt x="988" y="20656"/>
                  <a:pt x="1285" y="20874"/>
                  <a:pt x="1640" y="20874"/>
                </a:cubicBezTo>
                <a:lnTo>
                  <a:pt x="4565" y="20874"/>
                </a:lnTo>
                <a:cubicBezTo>
                  <a:pt x="8557" y="20874"/>
                  <a:pt x="12371" y="19712"/>
                  <a:pt x="15177" y="17634"/>
                </a:cubicBezTo>
                <a:cubicBezTo>
                  <a:pt x="17984" y="15572"/>
                  <a:pt x="19584" y="12754"/>
                  <a:pt x="19584" y="9834"/>
                </a:cubicBezTo>
                <a:lnTo>
                  <a:pt x="19584" y="7655"/>
                </a:lnTo>
                <a:lnTo>
                  <a:pt x="19584" y="1569"/>
                </a:lnTo>
                <a:cubicBezTo>
                  <a:pt x="19584" y="1351"/>
                  <a:pt x="19347" y="1177"/>
                  <a:pt x="19051" y="1177"/>
                </a:cubicBezTo>
                <a:lnTo>
                  <a:pt x="18655" y="1177"/>
                </a:lnTo>
                <a:cubicBezTo>
                  <a:pt x="18596" y="1177"/>
                  <a:pt x="18557" y="1118"/>
                  <a:pt x="18596" y="1089"/>
                </a:cubicBezTo>
                <a:lnTo>
                  <a:pt x="20078" y="0"/>
                </a:lnTo>
                <a:lnTo>
                  <a:pt x="21560" y="1089"/>
                </a:lnTo>
                <a:cubicBezTo>
                  <a:pt x="21600" y="1118"/>
                  <a:pt x="21580" y="1177"/>
                  <a:pt x="21501" y="1177"/>
                </a:cubicBezTo>
                <a:lnTo>
                  <a:pt x="21106" y="1177"/>
                </a:lnTo>
                <a:cubicBezTo>
                  <a:pt x="20810" y="1177"/>
                  <a:pt x="20572" y="1351"/>
                  <a:pt x="20572" y="1569"/>
                </a:cubicBezTo>
                <a:lnTo>
                  <a:pt x="20572" y="6493"/>
                </a:lnTo>
                <a:lnTo>
                  <a:pt x="20572" y="7655"/>
                </a:lnTo>
                <a:lnTo>
                  <a:pt x="20572" y="20612"/>
                </a:lnTo>
                <a:cubicBezTo>
                  <a:pt x="20572" y="21150"/>
                  <a:pt x="19980" y="21600"/>
                  <a:pt x="19229" y="21600"/>
                </a:cubicBezTo>
                <a:lnTo>
                  <a:pt x="1601" y="21600"/>
                </a:lnTo>
                <a:cubicBezTo>
                  <a:pt x="711" y="21600"/>
                  <a:pt x="0" y="21077"/>
                  <a:pt x="0" y="20423"/>
                </a:cubicBezTo>
                <a:lnTo>
                  <a:pt x="0" y="8498"/>
                </a:lnTo>
                <a:cubicBezTo>
                  <a:pt x="0" y="7379"/>
                  <a:pt x="1245" y="6479"/>
                  <a:pt x="2747" y="6479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20697BC-F214-2A47-8C06-06FC16E1E7FD}"/>
              </a:ext>
            </a:extLst>
          </p:cNvPr>
          <p:cNvSpPr/>
          <p:nvPr/>
        </p:nvSpPr>
        <p:spPr>
          <a:xfrm>
            <a:off x="4285604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33" y="1512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C624F31-360C-7E48-9F97-1AAA0F18FBBD}"/>
              </a:ext>
            </a:extLst>
          </p:cNvPr>
          <p:cNvSpPr/>
          <p:nvPr/>
        </p:nvSpPr>
        <p:spPr>
          <a:xfrm>
            <a:off x="6102485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8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9FC58F6-1965-764B-9D84-2F3BB67610DD}"/>
              </a:ext>
            </a:extLst>
          </p:cNvPr>
          <p:cNvSpPr/>
          <p:nvPr/>
        </p:nvSpPr>
        <p:spPr>
          <a:xfrm>
            <a:off x="7919366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13" y="15121"/>
                </a:moveTo>
                <a:lnTo>
                  <a:pt x="3458" y="15121"/>
                </a:lnTo>
                <a:cubicBezTo>
                  <a:pt x="3182" y="15121"/>
                  <a:pt x="2964" y="14962"/>
                  <a:pt x="2964" y="14758"/>
                </a:cubicBezTo>
                <a:lnTo>
                  <a:pt x="2964" y="14758"/>
                </a:lnTo>
                <a:cubicBezTo>
                  <a:pt x="2964" y="14555"/>
                  <a:pt x="3182" y="14395"/>
                  <a:pt x="3458" y="14395"/>
                </a:cubicBezTo>
                <a:lnTo>
                  <a:pt x="18813" y="14395"/>
                </a:lnTo>
                <a:cubicBezTo>
                  <a:pt x="19782" y="14395"/>
                  <a:pt x="20572" y="13814"/>
                  <a:pt x="20572" y="13102"/>
                </a:cubicBezTo>
                <a:lnTo>
                  <a:pt x="20572" y="1206"/>
                </a:lnTo>
                <a:cubicBezTo>
                  <a:pt x="20572" y="944"/>
                  <a:pt x="20276" y="726"/>
                  <a:pt x="1992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60" y="14221"/>
                  <a:pt x="20335" y="15121"/>
                  <a:pt x="18813" y="151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1692202-3E64-8641-AFBA-4775CF1333B2}"/>
              </a:ext>
            </a:extLst>
          </p:cNvPr>
          <p:cNvSpPr/>
          <p:nvPr/>
        </p:nvSpPr>
        <p:spPr>
          <a:xfrm>
            <a:off x="2468723" y="3523445"/>
            <a:ext cx="1690941" cy="2302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600" extrusionOk="0">
                <a:moveTo>
                  <a:pt x="18833" y="15121"/>
                </a:moveTo>
                <a:lnTo>
                  <a:pt x="3478" y="15121"/>
                </a:lnTo>
                <a:cubicBezTo>
                  <a:pt x="3201" y="15121"/>
                  <a:pt x="2984" y="14962"/>
                  <a:pt x="2984" y="14758"/>
                </a:cubicBezTo>
                <a:lnTo>
                  <a:pt x="2984" y="14758"/>
                </a:lnTo>
                <a:cubicBezTo>
                  <a:pt x="2984" y="14555"/>
                  <a:pt x="3201" y="14395"/>
                  <a:pt x="3478" y="14395"/>
                </a:cubicBezTo>
                <a:lnTo>
                  <a:pt x="18833" y="14395"/>
                </a:lnTo>
                <a:cubicBezTo>
                  <a:pt x="19801" y="14395"/>
                  <a:pt x="20592" y="13814"/>
                  <a:pt x="20592" y="13102"/>
                </a:cubicBezTo>
                <a:lnTo>
                  <a:pt x="20592" y="1206"/>
                </a:lnTo>
                <a:cubicBezTo>
                  <a:pt x="20592" y="944"/>
                  <a:pt x="20295" y="726"/>
                  <a:pt x="19940" y="726"/>
                </a:cubicBezTo>
                <a:lnTo>
                  <a:pt x="17015" y="726"/>
                </a:lnTo>
                <a:cubicBezTo>
                  <a:pt x="13023" y="726"/>
                  <a:pt x="9209" y="1888"/>
                  <a:pt x="6403" y="3966"/>
                </a:cubicBezTo>
                <a:cubicBezTo>
                  <a:pt x="3596" y="6028"/>
                  <a:pt x="1996" y="8846"/>
                  <a:pt x="1996" y="11766"/>
                </a:cubicBezTo>
                <a:lnTo>
                  <a:pt x="1996" y="13945"/>
                </a:lnTo>
                <a:lnTo>
                  <a:pt x="1996" y="20031"/>
                </a:lnTo>
                <a:cubicBezTo>
                  <a:pt x="1996" y="20249"/>
                  <a:pt x="2233" y="20423"/>
                  <a:pt x="2529" y="20423"/>
                </a:cubicBezTo>
                <a:lnTo>
                  <a:pt x="2925" y="20423"/>
                </a:lnTo>
                <a:cubicBezTo>
                  <a:pt x="2984" y="20423"/>
                  <a:pt x="3023" y="20482"/>
                  <a:pt x="2984" y="20511"/>
                </a:cubicBezTo>
                <a:lnTo>
                  <a:pt x="1502" y="21600"/>
                </a:lnTo>
                <a:lnTo>
                  <a:pt x="20" y="20511"/>
                </a:lnTo>
                <a:cubicBezTo>
                  <a:pt x="-20" y="20482"/>
                  <a:pt x="0" y="20423"/>
                  <a:pt x="79" y="20423"/>
                </a:cubicBezTo>
                <a:lnTo>
                  <a:pt x="474" y="20423"/>
                </a:lnTo>
                <a:cubicBezTo>
                  <a:pt x="770" y="20423"/>
                  <a:pt x="1008" y="20249"/>
                  <a:pt x="1008" y="20031"/>
                </a:cubicBezTo>
                <a:lnTo>
                  <a:pt x="1008" y="15107"/>
                </a:lnTo>
                <a:lnTo>
                  <a:pt x="1008" y="13945"/>
                </a:lnTo>
                <a:lnTo>
                  <a:pt x="1008" y="988"/>
                </a:lnTo>
                <a:cubicBezTo>
                  <a:pt x="1008" y="450"/>
                  <a:pt x="1600" y="0"/>
                  <a:pt x="2351" y="0"/>
                </a:cubicBezTo>
                <a:lnTo>
                  <a:pt x="19979" y="0"/>
                </a:lnTo>
                <a:cubicBezTo>
                  <a:pt x="20869" y="0"/>
                  <a:pt x="21580" y="523"/>
                  <a:pt x="21580" y="1177"/>
                </a:cubicBezTo>
                <a:lnTo>
                  <a:pt x="21580" y="13102"/>
                </a:lnTo>
                <a:cubicBezTo>
                  <a:pt x="21580" y="14221"/>
                  <a:pt x="20355" y="15121"/>
                  <a:pt x="18833" y="15121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FAA15C49-8F65-3541-847A-180211756A9F}"/>
              </a:ext>
            </a:extLst>
          </p:cNvPr>
          <p:cNvSpPr txBox="1"/>
          <p:nvPr/>
        </p:nvSpPr>
        <p:spPr>
          <a:xfrm>
            <a:off x="2774352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E51AEC65-CEC2-0441-8A5D-8510788766E9}"/>
              </a:ext>
            </a:extLst>
          </p:cNvPr>
          <p:cNvSpPr txBox="1"/>
          <p:nvPr/>
        </p:nvSpPr>
        <p:spPr>
          <a:xfrm>
            <a:off x="2875507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B2518C36-61EE-AF4F-A12D-DD15430A7A13}"/>
              </a:ext>
            </a:extLst>
          </p:cNvPr>
          <p:cNvSpPr txBox="1"/>
          <p:nvPr/>
        </p:nvSpPr>
        <p:spPr>
          <a:xfrm>
            <a:off x="4591233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C0E30864-6895-4841-A547-253CDE9913C0}"/>
              </a:ext>
            </a:extLst>
          </p:cNvPr>
          <p:cNvSpPr txBox="1"/>
          <p:nvPr/>
        </p:nvSpPr>
        <p:spPr>
          <a:xfrm>
            <a:off x="4692388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81AE777E-EC3D-BE42-BB28-4FD4DDC7B1B3}"/>
              </a:ext>
            </a:extLst>
          </p:cNvPr>
          <p:cNvSpPr txBox="1"/>
          <p:nvPr/>
        </p:nvSpPr>
        <p:spPr>
          <a:xfrm>
            <a:off x="6509269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DD8560AE-794A-D140-8717-65FA30EF9118}"/>
              </a:ext>
            </a:extLst>
          </p:cNvPr>
          <p:cNvSpPr txBox="1"/>
          <p:nvPr/>
        </p:nvSpPr>
        <p:spPr>
          <a:xfrm>
            <a:off x="8326150" y="375437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639A4CA2-57DF-0945-BE3B-45CC8B875FA0}"/>
              </a:ext>
            </a:extLst>
          </p:cNvPr>
          <p:cNvSpPr txBox="1"/>
          <p:nvPr/>
        </p:nvSpPr>
        <p:spPr>
          <a:xfrm>
            <a:off x="6408114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BAC7F3A7-3D41-4D4B-805C-A325B7B8378D}"/>
              </a:ext>
            </a:extLst>
          </p:cNvPr>
          <p:cNvSpPr txBox="1"/>
          <p:nvPr/>
        </p:nvSpPr>
        <p:spPr>
          <a:xfrm>
            <a:off x="8224995" y="1886347"/>
            <a:ext cx="1087398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B79CB053-BF80-4B48-9184-317A4B79E05F}"/>
              </a:ext>
            </a:extLst>
          </p:cNvPr>
          <p:cNvSpPr txBox="1"/>
          <p:nvPr/>
        </p:nvSpPr>
        <p:spPr>
          <a:xfrm>
            <a:off x="7849638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7BDD3292-EC82-2E4F-8106-820B74906EAD}"/>
              </a:ext>
            </a:extLst>
          </p:cNvPr>
          <p:cNvSpPr txBox="1"/>
          <p:nvPr/>
        </p:nvSpPr>
        <p:spPr>
          <a:xfrm>
            <a:off x="6010080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4B0B69F4-90A0-6C4A-947E-E2AAFAE046DC}"/>
              </a:ext>
            </a:extLst>
          </p:cNvPr>
          <p:cNvSpPr txBox="1"/>
          <p:nvPr/>
        </p:nvSpPr>
        <p:spPr>
          <a:xfrm>
            <a:off x="4267341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959561F8-C0CD-DA4F-B01E-A82DDFAD76E8}"/>
              </a:ext>
            </a:extLst>
          </p:cNvPr>
          <p:cNvSpPr txBox="1"/>
          <p:nvPr/>
        </p:nvSpPr>
        <p:spPr>
          <a:xfrm>
            <a:off x="2427783" y="1259377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358431CE-A65C-F44E-B75C-F56AED6A4958}"/>
              </a:ext>
            </a:extLst>
          </p:cNvPr>
          <p:cNvSpPr txBox="1"/>
          <p:nvPr/>
        </p:nvSpPr>
        <p:spPr>
          <a:xfrm>
            <a:off x="8165652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850A1AA-F4C9-E34C-885F-E45DE6721E02}"/>
              </a:ext>
            </a:extLst>
          </p:cNvPr>
          <p:cNvSpPr txBox="1"/>
          <p:nvPr/>
        </p:nvSpPr>
        <p:spPr>
          <a:xfrm>
            <a:off x="6326094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851B211D-E080-2A42-BD41-585F4BB35541}"/>
              </a:ext>
            </a:extLst>
          </p:cNvPr>
          <p:cNvSpPr txBox="1"/>
          <p:nvPr/>
        </p:nvSpPr>
        <p:spPr>
          <a:xfrm>
            <a:off x="4583355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7115F511-563C-8B41-8D2E-CB0EF618FDC1}"/>
              </a:ext>
            </a:extLst>
          </p:cNvPr>
          <p:cNvSpPr txBox="1"/>
          <p:nvPr/>
        </p:nvSpPr>
        <p:spPr>
          <a:xfrm>
            <a:off x="2743797" y="521439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7" name="Graphic 27" descr="Bar graph with downward trend with solid fill">
            <a:extLst>
              <a:ext uri="{FF2B5EF4-FFF2-40B4-BE49-F238E27FC236}">
                <a16:creationId xmlns:a16="http://schemas.microsoft.com/office/drawing/2014/main" id="{7BB14A64-1A17-F541-B8E7-7735C4E864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1601" y="2929565"/>
            <a:ext cx="355401" cy="355401"/>
          </a:xfrm>
          <a:prstGeom prst="rect">
            <a:avLst/>
          </a:prstGeom>
        </p:spPr>
      </p:pic>
      <p:pic>
        <p:nvPicPr>
          <p:cNvPr id="28" name="Graphic 28" descr="Bar graph with downward trend with solid fill">
            <a:extLst>
              <a:ext uri="{FF2B5EF4-FFF2-40B4-BE49-F238E27FC236}">
                <a16:creationId xmlns:a16="http://schemas.microsoft.com/office/drawing/2014/main" id="{4647BFC3-01DF-A343-BC02-B5CA8D5D93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54720" y="2906252"/>
            <a:ext cx="355401" cy="355401"/>
          </a:xfrm>
          <a:prstGeom prst="rect">
            <a:avLst/>
          </a:prstGeom>
        </p:spPr>
      </p:pic>
      <p:pic>
        <p:nvPicPr>
          <p:cNvPr id="29" name="Graphic 29" descr="Board Of Directors with solid fill">
            <a:extLst>
              <a:ext uri="{FF2B5EF4-FFF2-40B4-BE49-F238E27FC236}">
                <a16:creationId xmlns:a16="http://schemas.microsoft.com/office/drawing/2014/main" id="{9F98C787-2AA8-6E40-96BD-418F3542759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36089" y="3599107"/>
            <a:ext cx="355401" cy="355401"/>
          </a:xfrm>
          <a:prstGeom prst="rect">
            <a:avLst/>
          </a:prstGeom>
        </p:spPr>
      </p:pic>
      <p:pic>
        <p:nvPicPr>
          <p:cNvPr id="30" name="Graphic 30" descr="Briefcase with solid fill">
            <a:extLst>
              <a:ext uri="{FF2B5EF4-FFF2-40B4-BE49-F238E27FC236}">
                <a16:creationId xmlns:a16="http://schemas.microsoft.com/office/drawing/2014/main" id="{4FB276D2-FC21-034F-A8CB-92E8F177F45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19208" y="3602581"/>
            <a:ext cx="355401" cy="355401"/>
          </a:xfrm>
          <a:prstGeom prst="rect">
            <a:avLst/>
          </a:prstGeom>
        </p:spPr>
      </p:pic>
      <p:pic>
        <p:nvPicPr>
          <p:cNvPr id="31" name="Graphic 31" descr="Customer review with solid fill">
            <a:extLst>
              <a:ext uri="{FF2B5EF4-FFF2-40B4-BE49-F238E27FC236}">
                <a16:creationId xmlns:a16="http://schemas.microsoft.com/office/drawing/2014/main" id="{20A0CACB-40BE-9746-9440-59388635B12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37839" y="2912353"/>
            <a:ext cx="355401" cy="355401"/>
          </a:xfrm>
          <a:prstGeom prst="rect">
            <a:avLst/>
          </a:prstGeom>
        </p:spPr>
      </p:pic>
      <p:pic>
        <p:nvPicPr>
          <p:cNvPr id="32" name="Graphic 32" descr="Handshake with solid fill">
            <a:extLst>
              <a:ext uri="{FF2B5EF4-FFF2-40B4-BE49-F238E27FC236}">
                <a16:creationId xmlns:a16="http://schemas.microsoft.com/office/drawing/2014/main" id="{F73719B6-97BE-2244-8295-67D540FA8B1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88482" y="2961937"/>
            <a:ext cx="355401" cy="355401"/>
          </a:xfrm>
          <a:prstGeom prst="rect">
            <a:avLst/>
          </a:prstGeom>
        </p:spPr>
      </p:pic>
      <p:pic>
        <p:nvPicPr>
          <p:cNvPr id="33" name="Graphic 33" descr="Postit Notes with solid fill">
            <a:extLst>
              <a:ext uri="{FF2B5EF4-FFF2-40B4-BE49-F238E27FC236}">
                <a16:creationId xmlns:a16="http://schemas.microsoft.com/office/drawing/2014/main" id="{B56CE6A3-5A64-F540-9F1C-7BB55F677D6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069851" y="3606106"/>
            <a:ext cx="355401" cy="355401"/>
          </a:xfrm>
          <a:prstGeom prst="rect">
            <a:avLst/>
          </a:prstGeom>
        </p:spPr>
      </p:pic>
      <p:pic>
        <p:nvPicPr>
          <p:cNvPr id="34" name="Graphic 34" descr="Target Audience with solid fill">
            <a:extLst>
              <a:ext uri="{FF2B5EF4-FFF2-40B4-BE49-F238E27FC236}">
                <a16:creationId xmlns:a16="http://schemas.microsoft.com/office/drawing/2014/main" id="{D6C18ADC-C2AB-AA42-AAC0-40C8574325F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252970" y="3578757"/>
            <a:ext cx="355401" cy="355401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8BF4095-8541-60E7-00EB-6FD7F4F63F01}"/>
              </a:ext>
            </a:extLst>
          </p:cNvPr>
          <p:cNvSpPr txBox="1"/>
          <p:nvPr/>
        </p:nvSpPr>
        <p:spPr>
          <a:xfrm>
            <a:off x="340731" y="2130940"/>
            <a:ext cx="178969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GOOD / POSITIVE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09BC63B-FB07-460F-947C-4268CDD3A2C8}"/>
              </a:ext>
            </a:extLst>
          </p:cNvPr>
          <p:cNvSpPr txBox="1"/>
          <p:nvPr/>
        </p:nvSpPr>
        <p:spPr>
          <a:xfrm>
            <a:off x="340731" y="3945086"/>
            <a:ext cx="1789696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BAD / </a:t>
            </a:r>
          </a:p>
          <a:p>
            <a:pPr algn="r"/>
            <a:r>
              <a:rPr lang="en-US" sz="2400" b="1" noProof="1">
                <a:solidFill>
                  <a:schemeClr val="bg1"/>
                </a:solidFill>
              </a:rPr>
              <a:t>NEGATIVE</a:t>
            </a:r>
          </a:p>
        </p:txBody>
      </p:sp>
    </p:spTree>
    <p:extLst>
      <p:ext uri="{BB962C8B-B14F-4D97-AF65-F5344CB8AC3E}">
        <p14:creationId xmlns:p14="http://schemas.microsoft.com/office/powerpoint/2010/main" val="429406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510</Words>
  <Application>Microsoft Office PowerPoint</Application>
  <PresentationFormat>Widescreen</PresentationFormat>
  <Paragraphs>68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Positive Vs. Negative Ideas – Slide Template</vt:lpstr>
      <vt:lpstr>Positive Vs. Negative Ideas – Slide Template</vt:lpstr>
      <vt:lpstr>Positive Vs. Negative Ideas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Vs. Negative Ideas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2022-06-29T19:09:38Z</dcterms:modified>
  <cp:category>Text &amp; Tables</cp:category>
</cp:coreProperties>
</file>