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2682" y="6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06696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3/21/2022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Pricing Comparison Table – Slide Template</a:t>
            </a:r>
          </a:p>
        </p:txBody>
      </p:sp>
      <p:sp>
        <p:nvSpPr>
          <p:cNvPr id="3" name="Shape">
            <a:extLst>
              <a:ext uri="{FF2B5EF4-FFF2-40B4-BE49-F238E27FC236}">
                <a16:creationId xmlns:a16="http://schemas.microsoft.com/office/drawing/2014/main" id="{F4E58470-1854-8F40-B6EB-0F7DA4362AA8}"/>
              </a:ext>
            </a:extLst>
          </p:cNvPr>
          <p:cNvSpPr/>
          <p:nvPr/>
        </p:nvSpPr>
        <p:spPr>
          <a:xfrm>
            <a:off x="3742440" y="1952761"/>
            <a:ext cx="1659117" cy="11768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4" name="Shape">
            <a:extLst>
              <a:ext uri="{FF2B5EF4-FFF2-40B4-BE49-F238E27FC236}">
                <a16:creationId xmlns:a16="http://schemas.microsoft.com/office/drawing/2014/main" id="{2AE632B5-252E-644D-8CCD-F8D6AFD3858B}"/>
              </a:ext>
            </a:extLst>
          </p:cNvPr>
          <p:cNvSpPr/>
          <p:nvPr/>
        </p:nvSpPr>
        <p:spPr>
          <a:xfrm>
            <a:off x="3633188" y="1843504"/>
            <a:ext cx="1877626" cy="3827045"/>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2" name="TextBox 12">
            <a:extLst>
              <a:ext uri="{FF2B5EF4-FFF2-40B4-BE49-F238E27FC236}">
                <a16:creationId xmlns:a16="http://schemas.microsoft.com/office/drawing/2014/main" id="{D74E045E-441E-D64C-AAE0-21C2AA8983FE}"/>
              </a:ext>
            </a:extLst>
          </p:cNvPr>
          <p:cNvSpPr txBox="1"/>
          <p:nvPr/>
        </p:nvSpPr>
        <p:spPr>
          <a:xfrm>
            <a:off x="3913789" y="3572527"/>
            <a:ext cx="1297341" cy="180818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r>
              <a:rPr lang="en-US" sz="800" noProof="1">
                <a:solidFill>
                  <a:schemeClr val="bg1"/>
                </a:solidFill>
              </a:rPr>
              <a:t>Lorem ipsum dolor sit amet, consectetur adipiscing elit, sed do eiusmod tempor incididunt ut labore et dolore magna aliqua.</a:t>
            </a:r>
          </a:p>
          <a:p>
            <a:pPr>
              <a:spcAft>
                <a:spcPts val="900"/>
              </a:spcAft>
            </a:pPr>
            <a:r>
              <a:rPr lang="en-US" sz="8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15" name="TextBox 2">
            <a:extLst>
              <a:ext uri="{FF2B5EF4-FFF2-40B4-BE49-F238E27FC236}">
                <a16:creationId xmlns:a16="http://schemas.microsoft.com/office/drawing/2014/main" id="{20461769-0DAE-944D-A6ED-2A520088C576}"/>
              </a:ext>
            </a:extLst>
          </p:cNvPr>
          <p:cNvSpPr txBox="1"/>
          <p:nvPr/>
        </p:nvSpPr>
        <p:spPr>
          <a:xfrm>
            <a:off x="4383330" y="1962560"/>
            <a:ext cx="1018227" cy="830997"/>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800" b="1" dirty="0">
                <a:solidFill>
                  <a:schemeClr val="bg1"/>
                </a:solidFill>
              </a:rPr>
              <a:t>49</a:t>
            </a:r>
            <a:r>
              <a:rPr lang="en-US" sz="2800" b="1" dirty="0">
                <a:solidFill>
                  <a:schemeClr val="bg1"/>
                </a:solidFill>
              </a:rPr>
              <a:t>$</a:t>
            </a:r>
          </a:p>
        </p:txBody>
      </p:sp>
      <p:sp>
        <p:nvSpPr>
          <p:cNvPr id="18" name="TextBox 17">
            <a:extLst>
              <a:ext uri="{FF2B5EF4-FFF2-40B4-BE49-F238E27FC236}">
                <a16:creationId xmlns:a16="http://schemas.microsoft.com/office/drawing/2014/main" id="{A6785113-7844-D44A-95A2-8B88BFBEBD87}"/>
              </a:ext>
            </a:extLst>
          </p:cNvPr>
          <p:cNvSpPr txBox="1"/>
          <p:nvPr/>
        </p:nvSpPr>
        <p:spPr>
          <a:xfrm>
            <a:off x="3803220" y="2030521"/>
            <a:ext cx="370614" cy="25391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Pro</a:t>
            </a:r>
          </a:p>
        </p:txBody>
      </p:sp>
      <p:sp>
        <p:nvSpPr>
          <p:cNvPr id="23" name="Shape">
            <a:extLst>
              <a:ext uri="{FF2B5EF4-FFF2-40B4-BE49-F238E27FC236}">
                <a16:creationId xmlns:a16="http://schemas.microsoft.com/office/drawing/2014/main" id="{A6CD4CA2-1016-4438-8A99-AD4D40F9645C}"/>
              </a:ext>
            </a:extLst>
          </p:cNvPr>
          <p:cNvSpPr/>
          <p:nvPr/>
        </p:nvSpPr>
        <p:spPr>
          <a:xfrm>
            <a:off x="1360882" y="1952761"/>
            <a:ext cx="1659117" cy="11768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4" name="Shape">
            <a:extLst>
              <a:ext uri="{FF2B5EF4-FFF2-40B4-BE49-F238E27FC236}">
                <a16:creationId xmlns:a16="http://schemas.microsoft.com/office/drawing/2014/main" id="{08ECED4F-8753-4A65-AFE0-9BAABF93CFB6}"/>
              </a:ext>
            </a:extLst>
          </p:cNvPr>
          <p:cNvSpPr/>
          <p:nvPr/>
        </p:nvSpPr>
        <p:spPr>
          <a:xfrm>
            <a:off x="1251630" y="1843504"/>
            <a:ext cx="1877626" cy="3827045"/>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6" name="TextBox 12">
            <a:extLst>
              <a:ext uri="{FF2B5EF4-FFF2-40B4-BE49-F238E27FC236}">
                <a16:creationId xmlns:a16="http://schemas.microsoft.com/office/drawing/2014/main" id="{F47EC503-B0A5-45AA-8F11-C458F9F81366}"/>
              </a:ext>
            </a:extLst>
          </p:cNvPr>
          <p:cNvSpPr txBox="1"/>
          <p:nvPr/>
        </p:nvSpPr>
        <p:spPr>
          <a:xfrm>
            <a:off x="1532232" y="3572527"/>
            <a:ext cx="1297341" cy="180818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r>
              <a:rPr lang="en-US" sz="800" noProof="1">
                <a:solidFill>
                  <a:schemeClr val="bg1"/>
                </a:solidFill>
              </a:rPr>
              <a:t>Lorem ipsum dolor sit amet, consectetur adipiscing elit, sed do eiusmod tempor incididunt ut labore et dolore magna aliqua.</a:t>
            </a:r>
          </a:p>
          <a:p>
            <a:pPr>
              <a:spcAft>
                <a:spcPts val="900"/>
              </a:spcAft>
            </a:pPr>
            <a:r>
              <a:rPr lang="en-US" sz="8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27" name="TextBox 2">
            <a:extLst>
              <a:ext uri="{FF2B5EF4-FFF2-40B4-BE49-F238E27FC236}">
                <a16:creationId xmlns:a16="http://schemas.microsoft.com/office/drawing/2014/main" id="{32C90B10-4328-4915-94A6-E5AFAD7E4107}"/>
              </a:ext>
            </a:extLst>
          </p:cNvPr>
          <p:cNvSpPr txBox="1"/>
          <p:nvPr/>
        </p:nvSpPr>
        <p:spPr>
          <a:xfrm>
            <a:off x="2001773" y="1962560"/>
            <a:ext cx="1018227" cy="830997"/>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800" b="1" dirty="0">
                <a:solidFill>
                  <a:schemeClr val="bg1"/>
                </a:solidFill>
              </a:rPr>
              <a:t>29</a:t>
            </a:r>
            <a:r>
              <a:rPr lang="en-US" sz="2800" b="1" dirty="0">
                <a:solidFill>
                  <a:schemeClr val="bg1"/>
                </a:solidFill>
              </a:rPr>
              <a:t>$</a:t>
            </a:r>
          </a:p>
        </p:txBody>
      </p:sp>
      <p:sp>
        <p:nvSpPr>
          <p:cNvPr id="28" name="TextBox 27">
            <a:extLst>
              <a:ext uri="{FF2B5EF4-FFF2-40B4-BE49-F238E27FC236}">
                <a16:creationId xmlns:a16="http://schemas.microsoft.com/office/drawing/2014/main" id="{9CB8B9F1-A35F-46F5-A619-A66801037C1D}"/>
              </a:ext>
            </a:extLst>
          </p:cNvPr>
          <p:cNvSpPr txBox="1"/>
          <p:nvPr/>
        </p:nvSpPr>
        <p:spPr>
          <a:xfrm>
            <a:off x="1421662" y="2030521"/>
            <a:ext cx="561372" cy="25391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Starter</a:t>
            </a:r>
          </a:p>
        </p:txBody>
      </p:sp>
      <p:sp>
        <p:nvSpPr>
          <p:cNvPr id="30" name="Shape">
            <a:extLst>
              <a:ext uri="{FF2B5EF4-FFF2-40B4-BE49-F238E27FC236}">
                <a16:creationId xmlns:a16="http://schemas.microsoft.com/office/drawing/2014/main" id="{1CB62CC8-05F0-44FE-93A7-B07F5A3FC133}"/>
              </a:ext>
            </a:extLst>
          </p:cNvPr>
          <p:cNvSpPr/>
          <p:nvPr/>
        </p:nvSpPr>
        <p:spPr>
          <a:xfrm>
            <a:off x="6123998" y="1952761"/>
            <a:ext cx="1659117" cy="11768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1" name="Shape">
            <a:extLst>
              <a:ext uri="{FF2B5EF4-FFF2-40B4-BE49-F238E27FC236}">
                <a16:creationId xmlns:a16="http://schemas.microsoft.com/office/drawing/2014/main" id="{575909F7-D82D-403B-845B-08472843C2E1}"/>
              </a:ext>
            </a:extLst>
          </p:cNvPr>
          <p:cNvSpPr/>
          <p:nvPr/>
        </p:nvSpPr>
        <p:spPr>
          <a:xfrm>
            <a:off x="6014745" y="1843504"/>
            <a:ext cx="1877626" cy="3827045"/>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tx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3" name="TextBox 12">
            <a:extLst>
              <a:ext uri="{FF2B5EF4-FFF2-40B4-BE49-F238E27FC236}">
                <a16:creationId xmlns:a16="http://schemas.microsoft.com/office/drawing/2014/main" id="{A689504B-156A-4F20-A8BC-210DB095299C}"/>
              </a:ext>
            </a:extLst>
          </p:cNvPr>
          <p:cNvSpPr txBox="1"/>
          <p:nvPr/>
        </p:nvSpPr>
        <p:spPr>
          <a:xfrm>
            <a:off x="6295347" y="3572527"/>
            <a:ext cx="1297341" cy="180818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r>
              <a:rPr lang="en-US" sz="800" noProof="1">
                <a:solidFill>
                  <a:schemeClr val="bg1"/>
                </a:solidFill>
              </a:rPr>
              <a:t>Lorem ipsum dolor sit amet, consectetur adipiscing elit, sed do eiusmod tempor incididunt ut labore et dolore magna aliqua.</a:t>
            </a:r>
          </a:p>
          <a:p>
            <a:pPr>
              <a:spcAft>
                <a:spcPts val="900"/>
              </a:spcAft>
            </a:pPr>
            <a:r>
              <a:rPr lang="en-US" sz="8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34" name="TextBox 2">
            <a:extLst>
              <a:ext uri="{FF2B5EF4-FFF2-40B4-BE49-F238E27FC236}">
                <a16:creationId xmlns:a16="http://schemas.microsoft.com/office/drawing/2014/main" id="{2770ADB0-1395-4347-A077-7642FFA2E0D4}"/>
              </a:ext>
            </a:extLst>
          </p:cNvPr>
          <p:cNvSpPr txBox="1"/>
          <p:nvPr/>
        </p:nvSpPr>
        <p:spPr>
          <a:xfrm>
            <a:off x="6764889" y="1962560"/>
            <a:ext cx="1018227" cy="830997"/>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800" b="1" dirty="0">
                <a:solidFill>
                  <a:schemeClr val="bg1"/>
                </a:solidFill>
              </a:rPr>
              <a:t>99</a:t>
            </a:r>
            <a:r>
              <a:rPr lang="en-US" sz="2800" b="1" dirty="0">
                <a:solidFill>
                  <a:schemeClr val="bg1"/>
                </a:solidFill>
              </a:rPr>
              <a:t>$</a:t>
            </a:r>
          </a:p>
        </p:txBody>
      </p:sp>
      <p:sp>
        <p:nvSpPr>
          <p:cNvPr id="35" name="TextBox 34">
            <a:extLst>
              <a:ext uri="{FF2B5EF4-FFF2-40B4-BE49-F238E27FC236}">
                <a16:creationId xmlns:a16="http://schemas.microsoft.com/office/drawing/2014/main" id="{EBABFED4-6B73-4DCC-A3D8-C456AE4DCBD8}"/>
              </a:ext>
            </a:extLst>
          </p:cNvPr>
          <p:cNvSpPr txBox="1"/>
          <p:nvPr/>
        </p:nvSpPr>
        <p:spPr>
          <a:xfrm>
            <a:off x="6184777" y="2030521"/>
            <a:ext cx="681597" cy="25391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Diamond</a:t>
            </a:r>
          </a:p>
        </p:txBody>
      </p:sp>
      <p:pic>
        <p:nvPicPr>
          <p:cNvPr id="38" name="Graphic 37" descr="Diamond outline">
            <a:extLst>
              <a:ext uri="{FF2B5EF4-FFF2-40B4-BE49-F238E27FC236}">
                <a16:creationId xmlns:a16="http://schemas.microsoft.com/office/drawing/2014/main" id="{7EE01F01-3960-4947-B138-3DEBECD0E9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23998" y="2730011"/>
            <a:ext cx="434715" cy="434715"/>
          </a:xfrm>
          <a:prstGeom prst="rect">
            <a:avLst/>
          </a:prstGeom>
        </p:spPr>
      </p:pic>
      <p:pic>
        <p:nvPicPr>
          <p:cNvPr id="40" name="Graphic 39" descr="Mining tools outline">
            <a:extLst>
              <a:ext uri="{FF2B5EF4-FFF2-40B4-BE49-F238E27FC236}">
                <a16:creationId xmlns:a16="http://schemas.microsoft.com/office/drawing/2014/main" id="{75FE8A1C-063C-40D6-9475-CFBB800A51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42441" y="2730011"/>
            <a:ext cx="434715" cy="434715"/>
          </a:xfrm>
          <a:prstGeom prst="rect">
            <a:avLst/>
          </a:prstGeom>
        </p:spPr>
      </p:pic>
      <p:pic>
        <p:nvPicPr>
          <p:cNvPr id="42" name="Graphic 41" descr="Rocket outline">
            <a:extLst>
              <a:ext uri="{FF2B5EF4-FFF2-40B4-BE49-F238E27FC236}">
                <a16:creationId xmlns:a16="http://schemas.microsoft.com/office/drawing/2014/main" id="{8A9D1159-2D7A-43E5-A2A9-83AA56A1138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60883" y="2730011"/>
            <a:ext cx="434715" cy="434715"/>
          </a:xfrm>
          <a:prstGeom prst="rect">
            <a:avLst/>
          </a:prstGeom>
        </p:spPr>
      </p:pic>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Pricing Comparison Table – Slide Template</a:t>
            </a:r>
          </a:p>
        </p:txBody>
      </p:sp>
      <p:sp>
        <p:nvSpPr>
          <p:cNvPr id="3" name="Shape">
            <a:extLst>
              <a:ext uri="{FF2B5EF4-FFF2-40B4-BE49-F238E27FC236}">
                <a16:creationId xmlns:a16="http://schemas.microsoft.com/office/drawing/2014/main" id="{F4E58470-1854-8F40-B6EB-0F7DA4362AA8}"/>
              </a:ext>
            </a:extLst>
          </p:cNvPr>
          <p:cNvSpPr/>
          <p:nvPr/>
        </p:nvSpPr>
        <p:spPr>
          <a:xfrm>
            <a:off x="3742440" y="1952761"/>
            <a:ext cx="1659117" cy="11768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4" name="Shape">
            <a:extLst>
              <a:ext uri="{FF2B5EF4-FFF2-40B4-BE49-F238E27FC236}">
                <a16:creationId xmlns:a16="http://schemas.microsoft.com/office/drawing/2014/main" id="{2AE632B5-252E-644D-8CCD-F8D6AFD3858B}"/>
              </a:ext>
            </a:extLst>
          </p:cNvPr>
          <p:cNvSpPr/>
          <p:nvPr/>
        </p:nvSpPr>
        <p:spPr>
          <a:xfrm>
            <a:off x="3633188" y="1843504"/>
            <a:ext cx="1877626" cy="3827045"/>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bg1">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12" name="TextBox 12">
            <a:extLst>
              <a:ext uri="{FF2B5EF4-FFF2-40B4-BE49-F238E27FC236}">
                <a16:creationId xmlns:a16="http://schemas.microsoft.com/office/drawing/2014/main" id="{D74E045E-441E-D64C-AAE0-21C2AA8983FE}"/>
              </a:ext>
            </a:extLst>
          </p:cNvPr>
          <p:cNvSpPr txBox="1"/>
          <p:nvPr/>
        </p:nvSpPr>
        <p:spPr>
          <a:xfrm>
            <a:off x="3913789" y="3572527"/>
            <a:ext cx="1297341" cy="180818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r>
              <a:rPr lang="en-US" sz="800" noProof="1">
                <a:solidFill>
                  <a:schemeClr val="bg1"/>
                </a:solidFill>
              </a:rPr>
              <a:t>Lorem ipsum dolor sit amet, consectetur adipiscing elit, sed do eiusmod tempor incididunt ut labore et dolore magna aliqua.</a:t>
            </a:r>
          </a:p>
          <a:p>
            <a:pPr>
              <a:spcAft>
                <a:spcPts val="900"/>
              </a:spcAft>
            </a:pPr>
            <a:r>
              <a:rPr lang="en-US" sz="8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15" name="TextBox 2">
            <a:extLst>
              <a:ext uri="{FF2B5EF4-FFF2-40B4-BE49-F238E27FC236}">
                <a16:creationId xmlns:a16="http://schemas.microsoft.com/office/drawing/2014/main" id="{20461769-0DAE-944D-A6ED-2A520088C576}"/>
              </a:ext>
            </a:extLst>
          </p:cNvPr>
          <p:cNvSpPr txBox="1"/>
          <p:nvPr/>
        </p:nvSpPr>
        <p:spPr>
          <a:xfrm>
            <a:off x="4383330" y="1962560"/>
            <a:ext cx="1018227" cy="830997"/>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800" b="1" dirty="0">
                <a:solidFill>
                  <a:schemeClr val="bg1"/>
                </a:solidFill>
              </a:rPr>
              <a:t>49</a:t>
            </a:r>
            <a:r>
              <a:rPr lang="en-US" sz="2800" b="1" dirty="0">
                <a:solidFill>
                  <a:schemeClr val="bg1"/>
                </a:solidFill>
              </a:rPr>
              <a:t>$</a:t>
            </a:r>
          </a:p>
        </p:txBody>
      </p:sp>
      <p:sp>
        <p:nvSpPr>
          <p:cNvPr id="18" name="TextBox 17">
            <a:extLst>
              <a:ext uri="{FF2B5EF4-FFF2-40B4-BE49-F238E27FC236}">
                <a16:creationId xmlns:a16="http://schemas.microsoft.com/office/drawing/2014/main" id="{A6785113-7844-D44A-95A2-8B88BFBEBD87}"/>
              </a:ext>
            </a:extLst>
          </p:cNvPr>
          <p:cNvSpPr txBox="1"/>
          <p:nvPr/>
        </p:nvSpPr>
        <p:spPr>
          <a:xfrm>
            <a:off x="3803220" y="2030521"/>
            <a:ext cx="370614" cy="25391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Pro</a:t>
            </a:r>
          </a:p>
        </p:txBody>
      </p:sp>
      <p:sp>
        <p:nvSpPr>
          <p:cNvPr id="23" name="Shape">
            <a:extLst>
              <a:ext uri="{FF2B5EF4-FFF2-40B4-BE49-F238E27FC236}">
                <a16:creationId xmlns:a16="http://schemas.microsoft.com/office/drawing/2014/main" id="{A6CD4CA2-1016-4438-8A99-AD4D40F9645C}"/>
              </a:ext>
            </a:extLst>
          </p:cNvPr>
          <p:cNvSpPr/>
          <p:nvPr/>
        </p:nvSpPr>
        <p:spPr>
          <a:xfrm>
            <a:off x="1360882" y="1952761"/>
            <a:ext cx="1659117" cy="11768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4" name="Shape">
            <a:extLst>
              <a:ext uri="{FF2B5EF4-FFF2-40B4-BE49-F238E27FC236}">
                <a16:creationId xmlns:a16="http://schemas.microsoft.com/office/drawing/2014/main" id="{08ECED4F-8753-4A65-AFE0-9BAABF93CFB6}"/>
              </a:ext>
            </a:extLst>
          </p:cNvPr>
          <p:cNvSpPr/>
          <p:nvPr/>
        </p:nvSpPr>
        <p:spPr>
          <a:xfrm>
            <a:off x="1251630" y="1843504"/>
            <a:ext cx="1877626" cy="3827045"/>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bg1">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26" name="TextBox 12">
            <a:extLst>
              <a:ext uri="{FF2B5EF4-FFF2-40B4-BE49-F238E27FC236}">
                <a16:creationId xmlns:a16="http://schemas.microsoft.com/office/drawing/2014/main" id="{F47EC503-B0A5-45AA-8F11-C458F9F81366}"/>
              </a:ext>
            </a:extLst>
          </p:cNvPr>
          <p:cNvSpPr txBox="1"/>
          <p:nvPr/>
        </p:nvSpPr>
        <p:spPr>
          <a:xfrm>
            <a:off x="1532232" y="3572527"/>
            <a:ext cx="1297341" cy="180818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r>
              <a:rPr lang="en-US" sz="800" noProof="1">
                <a:solidFill>
                  <a:schemeClr val="bg1"/>
                </a:solidFill>
              </a:rPr>
              <a:t>Lorem ipsum dolor sit amet, consectetur adipiscing elit, sed do eiusmod tempor incididunt ut labore et dolore magna aliqua.</a:t>
            </a:r>
          </a:p>
          <a:p>
            <a:pPr>
              <a:spcAft>
                <a:spcPts val="900"/>
              </a:spcAft>
            </a:pPr>
            <a:r>
              <a:rPr lang="en-US" sz="8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27" name="TextBox 2">
            <a:extLst>
              <a:ext uri="{FF2B5EF4-FFF2-40B4-BE49-F238E27FC236}">
                <a16:creationId xmlns:a16="http://schemas.microsoft.com/office/drawing/2014/main" id="{32C90B10-4328-4915-94A6-E5AFAD7E4107}"/>
              </a:ext>
            </a:extLst>
          </p:cNvPr>
          <p:cNvSpPr txBox="1"/>
          <p:nvPr/>
        </p:nvSpPr>
        <p:spPr>
          <a:xfrm>
            <a:off x="2001773" y="1962560"/>
            <a:ext cx="1018227" cy="830997"/>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800" b="1" dirty="0">
                <a:solidFill>
                  <a:schemeClr val="bg1"/>
                </a:solidFill>
              </a:rPr>
              <a:t>29</a:t>
            </a:r>
            <a:r>
              <a:rPr lang="en-US" sz="2800" b="1" dirty="0">
                <a:solidFill>
                  <a:schemeClr val="bg1"/>
                </a:solidFill>
              </a:rPr>
              <a:t>$</a:t>
            </a:r>
          </a:p>
        </p:txBody>
      </p:sp>
      <p:sp>
        <p:nvSpPr>
          <p:cNvPr id="28" name="TextBox 27">
            <a:extLst>
              <a:ext uri="{FF2B5EF4-FFF2-40B4-BE49-F238E27FC236}">
                <a16:creationId xmlns:a16="http://schemas.microsoft.com/office/drawing/2014/main" id="{9CB8B9F1-A35F-46F5-A619-A66801037C1D}"/>
              </a:ext>
            </a:extLst>
          </p:cNvPr>
          <p:cNvSpPr txBox="1"/>
          <p:nvPr/>
        </p:nvSpPr>
        <p:spPr>
          <a:xfrm>
            <a:off x="1421662" y="2030521"/>
            <a:ext cx="561372" cy="25391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Starter</a:t>
            </a:r>
          </a:p>
        </p:txBody>
      </p:sp>
      <p:sp>
        <p:nvSpPr>
          <p:cNvPr id="30" name="Shape">
            <a:extLst>
              <a:ext uri="{FF2B5EF4-FFF2-40B4-BE49-F238E27FC236}">
                <a16:creationId xmlns:a16="http://schemas.microsoft.com/office/drawing/2014/main" id="{1CB62CC8-05F0-44FE-93A7-B07F5A3FC133}"/>
              </a:ext>
            </a:extLst>
          </p:cNvPr>
          <p:cNvSpPr/>
          <p:nvPr/>
        </p:nvSpPr>
        <p:spPr>
          <a:xfrm>
            <a:off x="6123998" y="1952761"/>
            <a:ext cx="1659117" cy="117683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10055"/>
                </a:lnTo>
                <a:lnTo>
                  <a:pt x="0" y="2836"/>
                </a:lnTo>
                <a:cubicBezTo>
                  <a:pt x="0" y="1260"/>
                  <a:pt x="894" y="0"/>
                  <a:pt x="2012" y="0"/>
                </a:cubicBezTo>
                <a:lnTo>
                  <a:pt x="19588" y="0"/>
                </a:lnTo>
                <a:cubicBezTo>
                  <a:pt x="20706" y="0"/>
                  <a:pt x="21600" y="1260"/>
                  <a:pt x="21600" y="2836"/>
                </a:cubicBezTo>
                <a:lnTo>
                  <a:pt x="21600" y="21600"/>
                </a:ln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1" name="Shape">
            <a:extLst>
              <a:ext uri="{FF2B5EF4-FFF2-40B4-BE49-F238E27FC236}">
                <a16:creationId xmlns:a16="http://schemas.microsoft.com/office/drawing/2014/main" id="{575909F7-D82D-403B-845B-08472843C2E1}"/>
              </a:ext>
            </a:extLst>
          </p:cNvPr>
          <p:cNvSpPr/>
          <p:nvPr/>
        </p:nvSpPr>
        <p:spPr>
          <a:xfrm>
            <a:off x="6014745" y="1843504"/>
            <a:ext cx="1877626" cy="3827045"/>
          </a:xfrm>
          <a:custGeom>
            <a:avLst/>
            <a:gdLst/>
            <a:ahLst/>
            <a:cxnLst>
              <a:cxn ang="0">
                <a:pos x="wd2" y="hd2"/>
              </a:cxn>
              <a:cxn ang="5400000">
                <a:pos x="wd2" y="hd2"/>
              </a:cxn>
              <a:cxn ang="10800000">
                <a:pos x="wd2" y="hd2"/>
              </a:cxn>
              <a:cxn ang="16200000">
                <a:pos x="wd2" y="hd2"/>
              </a:cxn>
            </a:cxnLst>
            <a:rect l="0" t="0" r="r" b="b"/>
            <a:pathLst>
              <a:path w="21600" h="21600" extrusionOk="0">
                <a:moveTo>
                  <a:pt x="1257" y="8792"/>
                </a:moveTo>
                <a:lnTo>
                  <a:pt x="20343" y="5241"/>
                </a:lnTo>
                <a:lnTo>
                  <a:pt x="20343" y="20111"/>
                </a:lnTo>
                <a:cubicBezTo>
                  <a:pt x="20343" y="20596"/>
                  <a:pt x="19553" y="20983"/>
                  <a:pt x="18566" y="20983"/>
                </a:cubicBezTo>
                <a:lnTo>
                  <a:pt x="3034" y="20983"/>
                </a:lnTo>
                <a:cubicBezTo>
                  <a:pt x="2047" y="20983"/>
                  <a:pt x="1257" y="20596"/>
                  <a:pt x="1257" y="20111"/>
                </a:cubicBezTo>
                <a:lnTo>
                  <a:pt x="1257" y="8792"/>
                </a:lnTo>
                <a:close/>
                <a:moveTo>
                  <a:pt x="21600" y="1339"/>
                </a:moveTo>
                <a:lnTo>
                  <a:pt x="21600" y="20261"/>
                </a:lnTo>
                <a:cubicBezTo>
                  <a:pt x="21600" y="21001"/>
                  <a:pt x="20379" y="21600"/>
                  <a:pt x="18871" y="21600"/>
                </a:cubicBezTo>
                <a:lnTo>
                  <a:pt x="2729" y="21600"/>
                </a:lnTo>
                <a:cubicBezTo>
                  <a:pt x="1221" y="21600"/>
                  <a:pt x="0" y="21001"/>
                  <a:pt x="0" y="20261"/>
                </a:cubicBezTo>
                <a:lnTo>
                  <a:pt x="0" y="1339"/>
                </a:lnTo>
                <a:cubicBezTo>
                  <a:pt x="0" y="599"/>
                  <a:pt x="1221" y="0"/>
                  <a:pt x="2729" y="0"/>
                </a:cubicBezTo>
                <a:lnTo>
                  <a:pt x="18871" y="0"/>
                </a:lnTo>
                <a:cubicBezTo>
                  <a:pt x="20379" y="0"/>
                  <a:pt x="21600" y="608"/>
                  <a:pt x="21600" y="1339"/>
                </a:cubicBezTo>
                <a:close/>
                <a:moveTo>
                  <a:pt x="21420" y="1339"/>
                </a:moveTo>
                <a:cubicBezTo>
                  <a:pt x="21420" y="652"/>
                  <a:pt x="20271" y="88"/>
                  <a:pt x="18871" y="88"/>
                </a:cubicBezTo>
                <a:lnTo>
                  <a:pt x="2729" y="88"/>
                </a:lnTo>
                <a:cubicBezTo>
                  <a:pt x="1329" y="88"/>
                  <a:pt x="180" y="652"/>
                  <a:pt x="180" y="1339"/>
                </a:cubicBezTo>
                <a:lnTo>
                  <a:pt x="180" y="20261"/>
                </a:lnTo>
                <a:cubicBezTo>
                  <a:pt x="180" y="20948"/>
                  <a:pt x="1329" y="21512"/>
                  <a:pt x="2729" y="21512"/>
                </a:cubicBezTo>
                <a:lnTo>
                  <a:pt x="18871" y="21512"/>
                </a:lnTo>
                <a:cubicBezTo>
                  <a:pt x="20271" y="21512"/>
                  <a:pt x="21420" y="20948"/>
                  <a:pt x="21420" y="20261"/>
                </a:cubicBezTo>
                <a:lnTo>
                  <a:pt x="21420" y="1339"/>
                </a:lnTo>
                <a:close/>
              </a:path>
            </a:pathLst>
          </a:custGeom>
          <a:solidFill>
            <a:schemeClr val="bg1">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sz="2400"/>
          </a:p>
        </p:txBody>
      </p:sp>
      <p:sp>
        <p:nvSpPr>
          <p:cNvPr id="33" name="TextBox 12">
            <a:extLst>
              <a:ext uri="{FF2B5EF4-FFF2-40B4-BE49-F238E27FC236}">
                <a16:creationId xmlns:a16="http://schemas.microsoft.com/office/drawing/2014/main" id="{A689504B-156A-4F20-A8BC-210DB095299C}"/>
              </a:ext>
            </a:extLst>
          </p:cNvPr>
          <p:cNvSpPr txBox="1"/>
          <p:nvPr/>
        </p:nvSpPr>
        <p:spPr>
          <a:xfrm>
            <a:off x="6295347" y="3572527"/>
            <a:ext cx="1297341" cy="1808188"/>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900"/>
              </a:spcAft>
            </a:pPr>
            <a:r>
              <a:rPr lang="en-US" sz="800" noProof="1">
                <a:solidFill>
                  <a:schemeClr val="bg1"/>
                </a:solidFill>
              </a:rPr>
              <a:t>Lorem ipsum dolor sit amet, consectetur adipiscing elit, sed do eiusmod tempor incididunt ut labore et dolore magna aliqua.</a:t>
            </a:r>
          </a:p>
          <a:p>
            <a:pPr>
              <a:spcAft>
                <a:spcPts val="900"/>
              </a:spcAft>
            </a:pPr>
            <a:r>
              <a:rPr lang="en-US" sz="800" noProof="1">
                <a:solidFill>
                  <a:schemeClr val="bg1"/>
                </a:solidFill>
              </a:rPr>
              <a:t>Duis aute irure dolor in reprehenderit in voluptate velit esse cillum dolore eu fugiat nulla pariatur. Excepteur sint occaecat cupidatat non proident, sunt in culpa qui officia deserunt mollit anim id est laborum.</a:t>
            </a:r>
          </a:p>
        </p:txBody>
      </p:sp>
      <p:sp>
        <p:nvSpPr>
          <p:cNvPr id="34" name="TextBox 2">
            <a:extLst>
              <a:ext uri="{FF2B5EF4-FFF2-40B4-BE49-F238E27FC236}">
                <a16:creationId xmlns:a16="http://schemas.microsoft.com/office/drawing/2014/main" id="{2770ADB0-1395-4347-A077-7642FFA2E0D4}"/>
              </a:ext>
            </a:extLst>
          </p:cNvPr>
          <p:cNvSpPr txBox="1"/>
          <p:nvPr/>
        </p:nvSpPr>
        <p:spPr>
          <a:xfrm>
            <a:off x="6764889" y="1962560"/>
            <a:ext cx="1018227" cy="830997"/>
          </a:xfrm>
          <a:prstGeom prst="rect">
            <a:avLst/>
          </a:prstGeom>
          <a:noFill/>
          <a:effectLst>
            <a:outerShdw blurRad="50800" dist="38100" dir="2700000" algn="tl" rotWithShape="0">
              <a:prstClr val="black">
                <a:alpha val="40000"/>
              </a:prstClr>
            </a:outerShdw>
          </a:effectLst>
        </p:spPr>
        <p:txBody>
          <a:bodyPr wrap="non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4800" b="1" dirty="0">
                <a:solidFill>
                  <a:schemeClr val="bg1"/>
                </a:solidFill>
              </a:rPr>
              <a:t>99</a:t>
            </a:r>
            <a:r>
              <a:rPr lang="en-US" sz="2800" b="1" dirty="0">
                <a:solidFill>
                  <a:schemeClr val="bg1"/>
                </a:solidFill>
              </a:rPr>
              <a:t>$</a:t>
            </a:r>
          </a:p>
        </p:txBody>
      </p:sp>
      <p:sp>
        <p:nvSpPr>
          <p:cNvPr id="35" name="TextBox 34">
            <a:extLst>
              <a:ext uri="{FF2B5EF4-FFF2-40B4-BE49-F238E27FC236}">
                <a16:creationId xmlns:a16="http://schemas.microsoft.com/office/drawing/2014/main" id="{EBABFED4-6B73-4DCC-A3D8-C456AE4DCBD8}"/>
              </a:ext>
            </a:extLst>
          </p:cNvPr>
          <p:cNvSpPr txBox="1"/>
          <p:nvPr/>
        </p:nvSpPr>
        <p:spPr>
          <a:xfrm>
            <a:off x="6184777" y="2030521"/>
            <a:ext cx="681597" cy="25391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t>Diamond</a:t>
            </a:r>
          </a:p>
        </p:txBody>
      </p:sp>
      <p:pic>
        <p:nvPicPr>
          <p:cNvPr id="38" name="Graphic 37" descr="Diamond outline">
            <a:extLst>
              <a:ext uri="{FF2B5EF4-FFF2-40B4-BE49-F238E27FC236}">
                <a16:creationId xmlns:a16="http://schemas.microsoft.com/office/drawing/2014/main" id="{7EE01F01-3960-4947-B138-3DEBECD0E9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23998" y="2730011"/>
            <a:ext cx="434715" cy="434715"/>
          </a:xfrm>
          <a:prstGeom prst="rect">
            <a:avLst/>
          </a:prstGeom>
        </p:spPr>
      </p:pic>
      <p:pic>
        <p:nvPicPr>
          <p:cNvPr id="40" name="Graphic 39" descr="Mining tools outline">
            <a:extLst>
              <a:ext uri="{FF2B5EF4-FFF2-40B4-BE49-F238E27FC236}">
                <a16:creationId xmlns:a16="http://schemas.microsoft.com/office/drawing/2014/main" id="{75FE8A1C-063C-40D6-9475-CFBB800A51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42441" y="2730011"/>
            <a:ext cx="434715" cy="434715"/>
          </a:xfrm>
          <a:prstGeom prst="rect">
            <a:avLst/>
          </a:prstGeom>
        </p:spPr>
      </p:pic>
      <p:pic>
        <p:nvPicPr>
          <p:cNvPr id="42" name="Graphic 41" descr="Rocket outline">
            <a:extLst>
              <a:ext uri="{FF2B5EF4-FFF2-40B4-BE49-F238E27FC236}">
                <a16:creationId xmlns:a16="http://schemas.microsoft.com/office/drawing/2014/main" id="{8A9D1159-2D7A-43E5-A2A9-83AA56A1138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60883" y="2730011"/>
            <a:ext cx="434715" cy="434715"/>
          </a:xfrm>
          <a:prstGeom prst="rect">
            <a:avLst/>
          </a:prstGeom>
        </p:spPr>
      </p:pic>
    </p:spTree>
    <p:extLst>
      <p:ext uri="{BB962C8B-B14F-4D97-AF65-F5344CB8AC3E}">
        <p14:creationId xmlns:p14="http://schemas.microsoft.com/office/powerpoint/2010/main" val="1877789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10395</TotalTime>
  <Words>423</Words>
  <Application>Microsoft Office PowerPoint</Application>
  <PresentationFormat>On-screen Show (4:3)</PresentationFormat>
  <Paragraphs>32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Pricing Comparison Table – Slide Template</vt:lpstr>
      <vt:lpstr>Pricing Comparison Table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Comparison Table</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2022-03-21T19:40:22Z</dcterms:modified>
  <cp:category>Text &amp; Tables</cp:category>
</cp:coreProperties>
</file>