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2346" y="11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254474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3/21/2022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Pricing Comparison Table – Slide Template</a:t>
            </a:r>
          </a:p>
        </p:txBody>
      </p:sp>
      <p:sp>
        <p:nvSpPr>
          <p:cNvPr id="3" name="Shape">
            <a:extLst>
              <a:ext uri="{FF2B5EF4-FFF2-40B4-BE49-F238E27FC236}">
                <a16:creationId xmlns:a16="http://schemas.microsoft.com/office/drawing/2014/main" id="{F4E58470-1854-8F40-B6EB-0F7DA4362AA8}"/>
              </a:ext>
            </a:extLst>
          </p:cNvPr>
          <p:cNvSpPr/>
          <p:nvPr/>
        </p:nvSpPr>
        <p:spPr>
          <a:xfrm>
            <a:off x="5105458" y="1487798"/>
            <a:ext cx="1981082" cy="14052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0055"/>
                </a:lnTo>
                <a:lnTo>
                  <a:pt x="0" y="2836"/>
                </a:lnTo>
                <a:cubicBezTo>
                  <a:pt x="0" y="1260"/>
                  <a:pt x="894" y="0"/>
                  <a:pt x="2012" y="0"/>
                </a:cubicBezTo>
                <a:lnTo>
                  <a:pt x="19588" y="0"/>
                </a:lnTo>
                <a:cubicBezTo>
                  <a:pt x="20706" y="0"/>
                  <a:pt x="21600" y="1260"/>
                  <a:pt x="21600" y="2836"/>
                </a:cubicBezTo>
                <a:lnTo>
                  <a:pt x="21600" y="21600"/>
                </a:ln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 name="Shape">
            <a:extLst>
              <a:ext uri="{FF2B5EF4-FFF2-40B4-BE49-F238E27FC236}">
                <a16:creationId xmlns:a16="http://schemas.microsoft.com/office/drawing/2014/main" id="{2AE632B5-252E-644D-8CCD-F8D6AFD3858B}"/>
              </a:ext>
            </a:extLst>
          </p:cNvPr>
          <p:cNvSpPr/>
          <p:nvPr/>
        </p:nvSpPr>
        <p:spPr>
          <a:xfrm>
            <a:off x="4975003" y="1357340"/>
            <a:ext cx="2241995" cy="4569714"/>
          </a:xfrm>
          <a:custGeom>
            <a:avLst/>
            <a:gdLst/>
            <a:ahLst/>
            <a:cxnLst>
              <a:cxn ang="0">
                <a:pos x="wd2" y="hd2"/>
              </a:cxn>
              <a:cxn ang="5400000">
                <a:pos x="wd2" y="hd2"/>
              </a:cxn>
              <a:cxn ang="10800000">
                <a:pos x="wd2" y="hd2"/>
              </a:cxn>
              <a:cxn ang="16200000">
                <a:pos x="wd2" y="hd2"/>
              </a:cxn>
            </a:cxnLst>
            <a:rect l="0" t="0" r="r" b="b"/>
            <a:pathLst>
              <a:path w="21600" h="21600" extrusionOk="0">
                <a:moveTo>
                  <a:pt x="1257" y="8792"/>
                </a:moveTo>
                <a:lnTo>
                  <a:pt x="20343" y="5241"/>
                </a:lnTo>
                <a:lnTo>
                  <a:pt x="20343" y="20111"/>
                </a:lnTo>
                <a:cubicBezTo>
                  <a:pt x="20343" y="20596"/>
                  <a:pt x="19553" y="20983"/>
                  <a:pt x="18566" y="20983"/>
                </a:cubicBezTo>
                <a:lnTo>
                  <a:pt x="3034" y="20983"/>
                </a:lnTo>
                <a:cubicBezTo>
                  <a:pt x="2047" y="20983"/>
                  <a:pt x="1257" y="20596"/>
                  <a:pt x="1257" y="20111"/>
                </a:cubicBezTo>
                <a:lnTo>
                  <a:pt x="1257" y="8792"/>
                </a:lnTo>
                <a:close/>
                <a:moveTo>
                  <a:pt x="21600" y="1339"/>
                </a:moveTo>
                <a:lnTo>
                  <a:pt x="21600" y="20261"/>
                </a:lnTo>
                <a:cubicBezTo>
                  <a:pt x="21600" y="21001"/>
                  <a:pt x="20379" y="21600"/>
                  <a:pt x="18871" y="21600"/>
                </a:cubicBezTo>
                <a:lnTo>
                  <a:pt x="2729" y="21600"/>
                </a:lnTo>
                <a:cubicBezTo>
                  <a:pt x="1221" y="21600"/>
                  <a:pt x="0" y="21001"/>
                  <a:pt x="0" y="20261"/>
                </a:cubicBezTo>
                <a:lnTo>
                  <a:pt x="0" y="1339"/>
                </a:lnTo>
                <a:cubicBezTo>
                  <a:pt x="0" y="599"/>
                  <a:pt x="1221" y="0"/>
                  <a:pt x="2729" y="0"/>
                </a:cubicBezTo>
                <a:lnTo>
                  <a:pt x="18871" y="0"/>
                </a:lnTo>
                <a:cubicBezTo>
                  <a:pt x="20379" y="0"/>
                  <a:pt x="21600" y="608"/>
                  <a:pt x="21600" y="1339"/>
                </a:cubicBezTo>
                <a:close/>
                <a:moveTo>
                  <a:pt x="21420" y="1339"/>
                </a:moveTo>
                <a:cubicBezTo>
                  <a:pt x="21420" y="652"/>
                  <a:pt x="20271" y="88"/>
                  <a:pt x="18871" y="88"/>
                </a:cubicBezTo>
                <a:lnTo>
                  <a:pt x="2729" y="88"/>
                </a:lnTo>
                <a:cubicBezTo>
                  <a:pt x="1329" y="88"/>
                  <a:pt x="180" y="652"/>
                  <a:pt x="180" y="1339"/>
                </a:cubicBezTo>
                <a:lnTo>
                  <a:pt x="180" y="20261"/>
                </a:lnTo>
                <a:cubicBezTo>
                  <a:pt x="180" y="20948"/>
                  <a:pt x="1329" y="21512"/>
                  <a:pt x="2729" y="21512"/>
                </a:cubicBezTo>
                <a:lnTo>
                  <a:pt x="18871" y="21512"/>
                </a:lnTo>
                <a:cubicBezTo>
                  <a:pt x="20271" y="21512"/>
                  <a:pt x="21420" y="20948"/>
                  <a:pt x="21420" y="20261"/>
                </a:cubicBezTo>
                <a:lnTo>
                  <a:pt x="21420" y="1339"/>
                </a:lnTo>
                <a:close/>
              </a:path>
            </a:pathLst>
          </a:cu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2" name="TextBox 12">
            <a:extLst>
              <a:ext uri="{FF2B5EF4-FFF2-40B4-BE49-F238E27FC236}">
                <a16:creationId xmlns:a16="http://schemas.microsoft.com/office/drawing/2014/main" id="{D74E045E-441E-D64C-AAE0-21C2AA8983FE}"/>
              </a:ext>
            </a:extLst>
          </p:cNvPr>
          <p:cNvSpPr txBox="1"/>
          <p:nvPr/>
        </p:nvSpPr>
        <p:spPr>
          <a:xfrm>
            <a:off x="5310058" y="3421894"/>
            <a:ext cx="1549101" cy="2246769"/>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1200"/>
              </a:spcAft>
            </a:pPr>
            <a:r>
              <a:rPr lang="en-US" sz="1000" noProof="1">
                <a:solidFill>
                  <a:schemeClr val="bg1"/>
                </a:solidFill>
              </a:rPr>
              <a:t>Lorem ipsum dolor sit amet, consectetur adipiscing elit, sed do eiusmod tempor incididunt ut labore et dolore magna aliqua.</a:t>
            </a:r>
          </a:p>
          <a:p>
            <a:pPr>
              <a:spcAft>
                <a:spcPts val="1200"/>
              </a:spcAft>
            </a:pPr>
            <a:r>
              <a:rPr lang="en-US" sz="10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sp>
        <p:nvSpPr>
          <p:cNvPr id="15" name="TextBox 2">
            <a:extLst>
              <a:ext uri="{FF2B5EF4-FFF2-40B4-BE49-F238E27FC236}">
                <a16:creationId xmlns:a16="http://schemas.microsoft.com/office/drawing/2014/main" id="{20461769-0DAE-944D-A6ED-2A520088C576}"/>
              </a:ext>
            </a:extLst>
          </p:cNvPr>
          <p:cNvSpPr txBox="1"/>
          <p:nvPr/>
        </p:nvSpPr>
        <p:spPr>
          <a:xfrm>
            <a:off x="5888776" y="1487798"/>
            <a:ext cx="1197764" cy="1015663"/>
          </a:xfrm>
          <a:prstGeom prst="rect">
            <a:avLst/>
          </a:prstGeom>
          <a:noFill/>
          <a:effectLst>
            <a:outerShdw blurRad="50800" dist="38100" dir="2700000" algn="tl" rotWithShape="0">
              <a:prstClr val="black">
                <a:alpha val="40000"/>
              </a:prstClr>
            </a:outerShdw>
          </a:effectLst>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0" b="1" dirty="0">
                <a:solidFill>
                  <a:schemeClr val="bg1"/>
                </a:solidFill>
              </a:rPr>
              <a:t>49</a:t>
            </a:r>
            <a:r>
              <a:rPr lang="en-US" sz="3600" b="1" dirty="0">
                <a:solidFill>
                  <a:schemeClr val="bg1"/>
                </a:solidFill>
              </a:rPr>
              <a:t>$</a:t>
            </a:r>
          </a:p>
        </p:txBody>
      </p:sp>
      <p:sp>
        <p:nvSpPr>
          <p:cNvPr id="18" name="TextBox 17">
            <a:extLst>
              <a:ext uri="{FF2B5EF4-FFF2-40B4-BE49-F238E27FC236}">
                <a16:creationId xmlns:a16="http://schemas.microsoft.com/office/drawing/2014/main" id="{A6785113-7844-D44A-95A2-8B88BFBEBD87}"/>
              </a:ext>
            </a:extLst>
          </p:cNvPr>
          <p:cNvSpPr txBox="1"/>
          <p:nvPr/>
        </p:nvSpPr>
        <p:spPr>
          <a:xfrm>
            <a:off x="5178032" y="1580649"/>
            <a:ext cx="396968"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Pro</a:t>
            </a:r>
          </a:p>
        </p:txBody>
      </p:sp>
      <p:sp>
        <p:nvSpPr>
          <p:cNvPr id="23" name="Shape">
            <a:extLst>
              <a:ext uri="{FF2B5EF4-FFF2-40B4-BE49-F238E27FC236}">
                <a16:creationId xmlns:a16="http://schemas.microsoft.com/office/drawing/2014/main" id="{A6CD4CA2-1016-4438-8A99-AD4D40F9645C}"/>
              </a:ext>
            </a:extLst>
          </p:cNvPr>
          <p:cNvSpPr/>
          <p:nvPr/>
        </p:nvSpPr>
        <p:spPr>
          <a:xfrm>
            <a:off x="2261739" y="1487798"/>
            <a:ext cx="1981082" cy="14052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0055"/>
                </a:lnTo>
                <a:lnTo>
                  <a:pt x="0" y="2836"/>
                </a:lnTo>
                <a:cubicBezTo>
                  <a:pt x="0" y="1260"/>
                  <a:pt x="894" y="0"/>
                  <a:pt x="2012" y="0"/>
                </a:cubicBezTo>
                <a:lnTo>
                  <a:pt x="19588" y="0"/>
                </a:lnTo>
                <a:cubicBezTo>
                  <a:pt x="20706" y="0"/>
                  <a:pt x="21600" y="1260"/>
                  <a:pt x="21600" y="2836"/>
                </a:cubicBezTo>
                <a:lnTo>
                  <a:pt x="21600" y="21600"/>
                </a:ln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4" name="Shape">
            <a:extLst>
              <a:ext uri="{FF2B5EF4-FFF2-40B4-BE49-F238E27FC236}">
                <a16:creationId xmlns:a16="http://schemas.microsoft.com/office/drawing/2014/main" id="{08ECED4F-8753-4A65-AFE0-9BAABF93CFB6}"/>
              </a:ext>
            </a:extLst>
          </p:cNvPr>
          <p:cNvSpPr/>
          <p:nvPr/>
        </p:nvSpPr>
        <p:spPr>
          <a:xfrm>
            <a:off x="2131284" y="1357340"/>
            <a:ext cx="2241995" cy="4569714"/>
          </a:xfrm>
          <a:custGeom>
            <a:avLst/>
            <a:gdLst/>
            <a:ahLst/>
            <a:cxnLst>
              <a:cxn ang="0">
                <a:pos x="wd2" y="hd2"/>
              </a:cxn>
              <a:cxn ang="5400000">
                <a:pos x="wd2" y="hd2"/>
              </a:cxn>
              <a:cxn ang="10800000">
                <a:pos x="wd2" y="hd2"/>
              </a:cxn>
              <a:cxn ang="16200000">
                <a:pos x="wd2" y="hd2"/>
              </a:cxn>
            </a:cxnLst>
            <a:rect l="0" t="0" r="r" b="b"/>
            <a:pathLst>
              <a:path w="21600" h="21600" extrusionOk="0">
                <a:moveTo>
                  <a:pt x="1257" y="8792"/>
                </a:moveTo>
                <a:lnTo>
                  <a:pt x="20343" y="5241"/>
                </a:lnTo>
                <a:lnTo>
                  <a:pt x="20343" y="20111"/>
                </a:lnTo>
                <a:cubicBezTo>
                  <a:pt x="20343" y="20596"/>
                  <a:pt x="19553" y="20983"/>
                  <a:pt x="18566" y="20983"/>
                </a:cubicBezTo>
                <a:lnTo>
                  <a:pt x="3034" y="20983"/>
                </a:lnTo>
                <a:cubicBezTo>
                  <a:pt x="2047" y="20983"/>
                  <a:pt x="1257" y="20596"/>
                  <a:pt x="1257" y="20111"/>
                </a:cubicBezTo>
                <a:lnTo>
                  <a:pt x="1257" y="8792"/>
                </a:lnTo>
                <a:close/>
                <a:moveTo>
                  <a:pt x="21600" y="1339"/>
                </a:moveTo>
                <a:lnTo>
                  <a:pt x="21600" y="20261"/>
                </a:lnTo>
                <a:cubicBezTo>
                  <a:pt x="21600" y="21001"/>
                  <a:pt x="20379" y="21600"/>
                  <a:pt x="18871" y="21600"/>
                </a:cubicBezTo>
                <a:lnTo>
                  <a:pt x="2729" y="21600"/>
                </a:lnTo>
                <a:cubicBezTo>
                  <a:pt x="1221" y="21600"/>
                  <a:pt x="0" y="21001"/>
                  <a:pt x="0" y="20261"/>
                </a:cubicBezTo>
                <a:lnTo>
                  <a:pt x="0" y="1339"/>
                </a:lnTo>
                <a:cubicBezTo>
                  <a:pt x="0" y="599"/>
                  <a:pt x="1221" y="0"/>
                  <a:pt x="2729" y="0"/>
                </a:cubicBezTo>
                <a:lnTo>
                  <a:pt x="18871" y="0"/>
                </a:lnTo>
                <a:cubicBezTo>
                  <a:pt x="20379" y="0"/>
                  <a:pt x="21600" y="608"/>
                  <a:pt x="21600" y="1339"/>
                </a:cubicBezTo>
                <a:close/>
                <a:moveTo>
                  <a:pt x="21420" y="1339"/>
                </a:moveTo>
                <a:cubicBezTo>
                  <a:pt x="21420" y="652"/>
                  <a:pt x="20271" y="88"/>
                  <a:pt x="18871" y="88"/>
                </a:cubicBezTo>
                <a:lnTo>
                  <a:pt x="2729" y="88"/>
                </a:lnTo>
                <a:cubicBezTo>
                  <a:pt x="1329" y="88"/>
                  <a:pt x="180" y="652"/>
                  <a:pt x="180" y="1339"/>
                </a:cubicBezTo>
                <a:lnTo>
                  <a:pt x="180" y="20261"/>
                </a:lnTo>
                <a:cubicBezTo>
                  <a:pt x="180" y="20948"/>
                  <a:pt x="1329" y="21512"/>
                  <a:pt x="2729" y="21512"/>
                </a:cubicBezTo>
                <a:lnTo>
                  <a:pt x="18871" y="21512"/>
                </a:lnTo>
                <a:cubicBezTo>
                  <a:pt x="20271" y="21512"/>
                  <a:pt x="21420" y="20948"/>
                  <a:pt x="21420" y="20261"/>
                </a:cubicBezTo>
                <a:lnTo>
                  <a:pt x="21420" y="1339"/>
                </a:lnTo>
                <a:close/>
              </a:path>
            </a:pathLst>
          </a:cu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6" name="TextBox 12">
            <a:extLst>
              <a:ext uri="{FF2B5EF4-FFF2-40B4-BE49-F238E27FC236}">
                <a16:creationId xmlns:a16="http://schemas.microsoft.com/office/drawing/2014/main" id="{F47EC503-B0A5-45AA-8F11-C458F9F81366}"/>
              </a:ext>
            </a:extLst>
          </p:cNvPr>
          <p:cNvSpPr txBox="1"/>
          <p:nvPr/>
        </p:nvSpPr>
        <p:spPr>
          <a:xfrm>
            <a:off x="2466339" y="3421894"/>
            <a:ext cx="1549101" cy="2246769"/>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1200"/>
              </a:spcAft>
            </a:pPr>
            <a:r>
              <a:rPr lang="en-US" sz="1000" noProof="1">
                <a:solidFill>
                  <a:schemeClr val="bg1"/>
                </a:solidFill>
              </a:rPr>
              <a:t>Lorem ipsum dolor sit amet, consectetur adipiscing elit, sed do eiusmod tempor incididunt ut labore et dolore magna aliqua.</a:t>
            </a:r>
          </a:p>
          <a:p>
            <a:pPr>
              <a:spcAft>
                <a:spcPts val="1200"/>
              </a:spcAft>
            </a:pPr>
            <a:r>
              <a:rPr lang="en-US" sz="10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sp>
        <p:nvSpPr>
          <p:cNvPr id="27" name="TextBox 2">
            <a:extLst>
              <a:ext uri="{FF2B5EF4-FFF2-40B4-BE49-F238E27FC236}">
                <a16:creationId xmlns:a16="http://schemas.microsoft.com/office/drawing/2014/main" id="{32C90B10-4328-4915-94A6-E5AFAD7E4107}"/>
              </a:ext>
            </a:extLst>
          </p:cNvPr>
          <p:cNvSpPr txBox="1"/>
          <p:nvPr/>
        </p:nvSpPr>
        <p:spPr>
          <a:xfrm>
            <a:off x="3045057" y="1487798"/>
            <a:ext cx="1197764" cy="1015663"/>
          </a:xfrm>
          <a:prstGeom prst="rect">
            <a:avLst/>
          </a:prstGeom>
          <a:noFill/>
          <a:effectLst>
            <a:outerShdw blurRad="50800" dist="38100" dir="2700000" algn="tl" rotWithShape="0">
              <a:prstClr val="black">
                <a:alpha val="40000"/>
              </a:prstClr>
            </a:outerShdw>
          </a:effectLst>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0" b="1" dirty="0">
                <a:solidFill>
                  <a:schemeClr val="bg1"/>
                </a:solidFill>
              </a:rPr>
              <a:t>29</a:t>
            </a:r>
            <a:r>
              <a:rPr lang="en-US" sz="3600" b="1" dirty="0">
                <a:solidFill>
                  <a:schemeClr val="bg1"/>
                </a:solidFill>
              </a:rPr>
              <a:t>$</a:t>
            </a:r>
          </a:p>
        </p:txBody>
      </p:sp>
      <p:sp>
        <p:nvSpPr>
          <p:cNvPr id="28" name="TextBox 27">
            <a:extLst>
              <a:ext uri="{FF2B5EF4-FFF2-40B4-BE49-F238E27FC236}">
                <a16:creationId xmlns:a16="http://schemas.microsoft.com/office/drawing/2014/main" id="{9CB8B9F1-A35F-46F5-A619-A66801037C1D}"/>
              </a:ext>
            </a:extLst>
          </p:cNvPr>
          <p:cNvSpPr txBox="1"/>
          <p:nvPr/>
        </p:nvSpPr>
        <p:spPr>
          <a:xfrm>
            <a:off x="2334313" y="1580649"/>
            <a:ext cx="610745"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Starter</a:t>
            </a:r>
          </a:p>
        </p:txBody>
      </p:sp>
      <p:sp>
        <p:nvSpPr>
          <p:cNvPr id="30" name="Shape">
            <a:extLst>
              <a:ext uri="{FF2B5EF4-FFF2-40B4-BE49-F238E27FC236}">
                <a16:creationId xmlns:a16="http://schemas.microsoft.com/office/drawing/2014/main" id="{1CB62CC8-05F0-44FE-93A7-B07F5A3FC133}"/>
              </a:ext>
            </a:extLst>
          </p:cNvPr>
          <p:cNvSpPr/>
          <p:nvPr/>
        </p:nvSpPr>
        <p:spPr>
          <a:xfrm>
            <a:off x="7949177" y="1487798"/>
            <a:ext cx="1981082" cy="14052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0055"/>
                </a:lnTo>
                <a:lnTo>
                  <a:pt x="0" y="2836"/>
                </a:lnTo>
                <a:cubicBezTo>
                  <a:pt x="0" y="1260"/>
                  <a:pt x="894" y="0"/>
                  <a:pt x="2012" y="0"/>
                </a:cubicBezTo>
                <a:lnTo>
                  <a:pt x="19588" y="0"/>
                </a:lnTo>
                <a:cubicBezTo>
                  <a:pt x="20706" y="0"/>
                  <a:pt x="21600" y="1260"/>
                  <a:pt x="21600" y="2836"/>
                </a:cubicBezTo>
                <a:lnTo>
                  <a:pt x="21600" y="21600"/>
                </a:ln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1" name="Shape">
            <a:extLst>
              <a:ext uri="{FF2B5EF4-FFF2-40B4-BE49-F238E27FC236}">
                <a16:creationId xmlns:a16="http://schemas.microsoft.com/office/drawing/2014/main" id="{575909F7-D82D-403B-845B-08472843C2E1}"/>
              </a:ext>
            </a:extLst>
          </p:cNvPr>
          <p:cNvSpPr/>
          <p:nvPr/>
        </p:nvSpPr>
        <p:spPr>
          <a:xfrm>
            <a:off x="7818722" y="1357340"/>
            <a:ext cx="2241995" cy="4569714"/>
          </a:xfrm>
          <a:custGeom>
            <a:avLst/>
            <a:gdLst/>
            <a:ahLst/>
            <a:cxnLst>
              <a:cxn ang="0">
                <a:pos x="wd2" y="hd2"/>
              </a:cxn>
              <a:cxn ang="5400000">
                <a:pos x="wd2" y="hd2"/>
              </a:cxn>
              <a:cxn ang="10800000">
                <a:pos x="wd2" y="hd2"/>
              </a:cxn>
              <a:cxn ang="16200000">
                <a:pos x="wd2" y="hd2"/>
              </a:cxn>
            </a:cxnLst>
            <a:rect l="0" t="0" r="r" b="b"/>
            <a:pathLst>
              <a:path w="21600" h="21600" extrusionOk="0">
                <a:moveTo>
                  <a:pt x="1257" y="8792"/>
                </a:moveTo>
                <a:lnTo>
                  <a:pt x="20343" y="5241"/>
                </a:lnTo>
                <a:lnTo>
                  <a:pt x="20343" y="20111"/>
                </a:lnTo>
                <a:cubicBezTo>
                  <a:pt x="20343" y="20596"/>
                  <a:pt x="19553" y="20983"/>
                  <a:pt x="18566" y="20983"/>
                </a:cubicBezTo>
                <a:lnTo>
                  <a:pt x="3034" y="20983"/>
                </a:lnTo>
                <a:cubicBezTo>
                  <a:pt x="2047" y="20983"/>
                  <a:pt x="1257" y="20596"/>
                  <a:pt x="1257" y="20111"/>
                </a:cubicBezTo>
                <a:lnTo>
                  <a:pt x="1257" y="8792"/>
                </a:lnTo>
                <a:close/>
                <a:moveTo>
                  <a:pt x="21600" y="1339"/>
                </a:moveTo>
                <a:lnTo>
                  <a:pt x="21600" y="20261"/>
                </a:lnTo>
                <a:cubicBezTo>
                  <a:pt x="21600" y="21001"/>
                  <a:pt x="20379" y="21600"/>
                  <a:pt x="18871" y="21600"/>
                </a:cubicBezTo>
                <a:lnTo>
                  <a:pt x="2729" y="21600"/>
                </a:lnTo>
                <a:cubicBezTo>
                  <a:pt x="1221" y="21600"/>
                  <a:pt x="0" y="21001"/>
                  <a:pt x="0" y="20261"/>
                </a:cubicBezTo>
                <a:lnTo>
                  <a:pt x="0" y="1339"/>
                </a:lnTo>
                <a:cubicBezTo>
                  <a:pt x="0" y="599"/>
                  <a:pt x="1221" y="0"/>
                  <a:pt x="2729" y="0"/>
                </a:cubicBezTo>
                <a:lnTo>
                  <a:pt x="18871" y="0"/>
                </a:lnTo>
                <a:cubicBezTo>
                  <a:pt x="20379" y="0"/>
                  <a:pt x="21600" y="608"/>
                  <a:pt x="21600" y="1339"/>
                </a:cubicBezTo>
                <a:close/>
                <a:moveTo>
                  <a:pt x="21420" y="1339"/>
                </a:moveTo>
                <a:cubicBezTo>
                  <a:pt x="21420" y="652"/>
                  <a:pt x="20271" y="88"/>
                  <a:pt x="18871" y="88"/>
                </a:cubicBezTo>
                <a:lnTo>
                  <a:pt x="2729" y="88"/>
                </a:lnTo>
                <a:cubicBezTo>
                  <a:pt x="1329" y="88"/>
                  <a:pt x="180" y="652"/>
                  <a:pt x="180" y="1339"/>
                </a:cubicBezTo>
                <a:lnTo>
                  <a:pt x="180" y="20261"/>
                </a:lnTo>
                <a:cubicBezTo>
                  <a:pt x="180" y="20948"/>
                  <a:pt x="1329" y="21512"/>
                  <a:pt x="2729" y="21512"/>
                </a:cubicBezTo>
                <a:lnTo>
                  <a:pt x="18871" y="21512"/>
                </a:lnTo>
                <a:cubicBezTo>
                  <a:pt x="20271" y="21512"/>
                  <a:pt x="21420" y="20948"/>
                  <a:pt x="21420" y="20261"/>
                </a:cubicBezTo>
                <a:lnTo>
                  <a:pt x="21420" y="1339"/>
                </a:lnTo>
                <a:close/>
              </a:path>
            </a:pathLst>
          </a:cu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3" name="TextBox 12">
            <a:extLst>
              <a:ext uri="{FF2B5EF4-FFF2-40B4-BE49-F238E27FC236}">
                <a16:creationId xmlns:a16="http://schemas.microsoft.com/office/drawing/2014/main" id="{A689504B-156A-4F20-A8BC-210DB095299C}"/>
              </a:ext>
            </a:extLst>
          </p:cNvPr>
          <p:cNvSpPr txBox="1"/>
          <p:nvPr/>
        </p:nvSpPr>
        <p:spPr>
          <a:xfrm>
            <a:off x="8153777" y="3421894"/>
            <a:ext cx="1549101" cy="2246769"/>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1200"/>
              </a:spcAft>
            </a:pPr>
            <a:r>
              <a:rPr lang="en-US" sz="1000" noProof="1">
                <a:solidFill>
                  <a:schemeClr val="bg1"/>
                </a:solidFill>
              </a:rPr>
              <a:t>Lorem ipsum dolor sit amet, consectetur adipiscing elit, sed do eiusmod tempor incididunt ut labore et dolore magna aliqua.</a:t>
            </a:r>
          </a:p>
          <a:p>
            <a:pPr>
              <a:spcAft>
                <a:spcPts val="1200"/>
              </a:spcAft>
            </a:pPr>
            <a:r>
              <a:rPr lang="en-US" sz="10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sp>
        <p:nvSpPr>
          <p:cNvPr id="34" name="TextBox 2">
            <a:extLst>
              <a:ext uri="{FF2B5EF4-FFF2-40B4-BE49-F238E27FC236}">
                <a16:creationId xmlns:a16="http://schemas.microsoft.com/office/drawing/2014/main" id="{2770ADB0-1395-4347-A077-7642FFA2E0D4}"/>
              </a:ext>
            </a:extLst>
          </p:cNvPr>
          <p:cNvSpPr txBox="1"/>
          <p:nvPr/>
        </p:nvSpPr>
        <p:spPr>
          <a:xfrm>
            <a:off x="8732495" y="1487798"/>
            <a:ext cx="1197764" cy="1015663"/>
          </a:xfrm>
          <a:prstGeom prst="rect">
            <a:avLst/>
          </a:prstGeom>
          <a:noFill/>
          <a:effectLst>
            <a:outerShdw blurRad="50800" dist="38100" dir="2700000" algn="tl" rotWithShape="0">
              <a:prstClr val="black">
                <a:alpha val="40000"/>
              </a:prstClr>
            </a:outerShdw>
          </a:effectLst>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0" b="1" dirty="0">
                <a:solidFill>
                  <a:schemeClr val="bg1"/>
                </a:solidFill>
              </a:rPr>
              <a:t>99</a:t>
            </a:r>
            <a:r>
              <a:rPr lang="en-US" sz="3600" b="1" dirty="0">
                <a:solidFill>
                  <a:schemeClr val="bg1"/>
                </a:solidFill>
              </a:rPr>
              <a:t>$</a:t>
            </a:r>
          </a:p>
        </p:txBody>
      </p:sp>
      <p:sp>
        <p:nvSpPr>
          <p:cNvPr id="35" name="TextBox 34">
            <a:extLst>
              <a:ext uri="{FF2B5EF4-FFF2-40B4-BE49-F238E27FC236}">
                <a16:creationId xmlns:a16="http://schemas.microsoft.com/office/drawing/2014/main" id="{EBABFED4-6B73-4DCC-A3D8-C456AE4DCBD8}"/>
              </a:ext>
            </a:extLst>
          </p:cNvPr>
          <p:cNvSpPr txBox="1"/>
          <p:nvPr/>
        </p:nvSpPr>
        <p:spPr>
          <a:xfrm>
            <a:off x="8021751" y="1580649"/>
            <a:ext cx="753732"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Diamond</a:t>
            </a:r>
          </a:p>
        </p:txBody>
      </p:sp>
      <p:pic>
        <p:nvPicPr>
          <p:cNvPr id="38" name="Graphic 37" descr="Diamond outline">
            <a:extLst>
              <a:ext uri="{FF2B5EF4-FFF2-40B4-BE49-F238E27FC236}">
                <a16:creationId xmlns:a16="http://schemas.microsoft.com/office/drawing/2014/main" id="{7EE01F01-3960-4947-B138-3DEBECD0E9E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49177" y="2415880"/>
            <a:ext cx="519075" cy="519075"/>
          </a:xfrm>
          <a:prstGeom prst="rect">
            <a:avLst/>
          </a:prstGeom>
        </p:spPr>
      </p:pic>
      <p:pic>
        <p:nvPicPr>
          <p:cNvPr id="40" name="Graphic 39" descr="Mining tools outline">
            <a:extLst>
              <a:ext uri="{FF2B5EF4-FFF2-40B4-BE49-F238E27FC236}">
                <a16:creationId xmlns:a16="http://schemas.microsoft.com/office/drawing/2014/main" id="{75FE8A1C-063C-40D6-9475-CFBB800A51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05458" y="2415880"/>
            <a:ext cx="519075" cy="519075"/>
          </a:xfrm>
          <a:prstGeom prst="rect">
            <a:avLst/>
          </a:prstGeom>
        </p:spPr>
      </p:pic>
      <p:pic>
        <p:nvPicPr>
          <p:cNvPr id="42" name="Graphic 41" descr="Rocket outline">
            <a:extLst>
              <a:ext uri="{FF2B5EF4-FFF2-40B4-BE49-F238E27FC236}">
                <a16:creationId xmlns:a16="http://schemas.microsoft.com/office/drawing/2014/main" id="{8A9D1159-2D7A-43E5-A2A9-83AA56A1138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261739" y="2415880"/>
            <a:ext cx="519075" cy="519075"/>
          </a:xfrm>
          <a:prstGeom prst="rect">
            <a:avLst/>
          </a:prstGeom>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Pricing Comparison Table – Slide Template</a:t>
            </a:r>
          </a:p>
        </p:txBody>
      </p:sp>
      <p:sp>
        <p:nvSpPr>
          <p:cNvPr id="3" name="Shape">
            <a:extLst>
              <a:ext uri="{FF2B5EF4-FFF2-40B4-BE49-F238E27FC236}">
                <a16:creationId xmlns:a16="http://schemas.microsoft.com/office/drawing/2014/main" id="{F4E58470-1854-8F40-B6EB-0F7DA4362AA8}"/>
              </a:ext>
            </a:extLst>
          </p:cNvPr>
          <p:cNvSpPr/>
          <p:nvPr/>
        </p:nvSpPr>
        <p:spPr>
          <a:xfrm>
            <a:off x="5105458" y="1487798"/>
            <a:ext cx="1981082" cy="14052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0055"/>
                </a:lnTo>
                <a:lnTo>
                  <a:pt x="0" y="2836"/>
                </a:lnTo>
                <a:cubicBezTo>
                  <a:pt x="0" y="1260"/>
                  <a:pt x="894" y="0"/>
                  <a:pt x="2012" y="0"/>
                </a:cubicBezTo>
                <a:lnTo>
                  <a:pt x="19588" y="0"/>
                </a:lnTo>
                <a:cubicBezTo>
                  <a:pt x="20706" y="0"/>
                  <a:pt x="21600" y="1260"/>
                  <a:pt x="21600" y="2836"/>
                </a:cubicBezTo>
                <a:lnTo>
                  <a:pt x="21600" y="21600"/>
                </a:ln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4" name="Shape">
            <a:extLst>
              <a:ext uri="{FF2B5EF4-FFF2-40B4-BE49-F238E27FC236}">
                <a16:creationId xmlns:a16="http://schemas.microsoft.com/office/drawing/2014/main" id="{2AE632B5-252E-644D-8CCD-F8D6AFD3858B}"/>
              </a:ext>
            </a:extLst>
          </p:cNvPr>
          <p:cNvSpPr/>
          <p:nvPr/>
        </p:nvSpPr>
        <p:spPr>
          <a:xfrm>
            <a:off x="4975003" y="1357340"/>
            <a:ext cx="2241995" cy="4569714"/>
          </a:xfrm>
          <a:custGeom>
            <a:avLst/>
            <a:gdLst/>
            <a:ahLst/>
            <a:cxnLst>
              <a:cxn ang="0">
                <a:pos x="wd2" y="hd2"/>
              </a:cxn>
              <a:cxn ang="5400000">
                <a:pos x="wd2" y="hd2"/>
              </a:cxn>
              <a:cxn ang="10800000">
                <a:pos x="wd2" y="hd2"/>
              </a:cxn>
              <a:cxn ang="16200000">
                <a:pos x="wd2" y="hd2"/>
              </a:cxn>
            </a:cxnLst>
            <a:rect l="0" t="0" r="r" b="b"/>
            <a:pathLst>
              <a:path w="21600" h="21600" extrusionOk="0">
                <a:moveTo>
                  <a:pt x="1257" y="8792"/>
                </a:moveTo>
                <a:lnTo>
                  <a:pt x="20343" y="5241"/>
                </a:lnTo>
                <a:lnTo>
                  <a:pt x="20343" y="20111"/>
                </a:lnTo>
                <a:cubicBezTo>
                  <a:pt x="20343" y="20596"/>
                  <a:pt x="19553" y="20983"/>
                  <a:pt x="18566" y="20983"/>
                </a:cubicBezTo>
                <a:lnTo>
                  <a:pt x="3034" y="20983"/>
                </a:lnTo>
                <a:cubicBezTo>
                  <a:pt x="2047" y="20983"/>
                  <a:pt x="1257" y="20596"/>
                  <a:pt x="1257" y="20111"/>
                </a:cubicBezTo>
                <a:lnTo>
                  <a:pt x="1257" y="8792"/>
                </a:lnTo>
                <a:close/>
                <a:moveTo>
                  <a:pt x="21600" y="1339"/>
                </a:moveTo>
                <a:lnTo>
                  <a:pt x="21600" y="20261"/>
                </a:lnTo>
                <a:cubicBezTo>
                  <a:pt x="21600" y="21001"/>
                  <a:pt x="20379" y="21600"/>
                  <a:pt x="18871" y="21600"/>
                </a:cubicBezTo>
                <a:lnTo>
                  <a:pt x="2729" y="21600"/>
                </a:lnTo>
                <a:cubicBezTo>
                  <a:pt x="1221" y="21600"/>
                  <a:pt x="0" y="21001"/>
                  <a:pt x="0" y="20261"/>
                </a:cubicBezTo>
                <a:lnTo>
                  <a:pt x="0" y="1339"/>
                </a:lnTo>
                <a:cubicBezTo>
                  <a:pt x="0" y="599"/>
                  <a:pt x="1221" y="0"/>
                  <a:pt x="2729" y="0"/>
                </a:cubicBezTo>
                <a:lnTo>
                  <a:pt x="18871" y="0"/>
                </a:lnTo>
                <a:cubicBezTo>
                  <a:pt x="20379" y="0"/>
                  <a:pt x="21600" y="608"/>
                  <a:pt x="21600" y="1339"/>
                </a:cubicBezTo>
                <a:close/>
                <a:moveTo>
                  <a:pt x="21420" y="1339"/>
                </a:moveTo>
                <a:cubicBezTo>
                  <a:pt x="21420" y="652"/>
                  <a:pt x="20271" y="88"/>
                  <a:pt x="18871" y="88"/>
                </a:cubicBezTo>
                <a:lnTo>
                  <a:pt x="2729" y="88"/>
                </a:lnTo>
                <a:cubicBezTo>
                  <a:pt x="1329" y="88"/>
                  <a:pt x="180" y="652"/>
                  <a:pt x="180" y="1339"/>
                </a:cubicBezTo>
                <a:lnTo>
                  <a:pt x="180" y="20261"/>
                </a:lnTo>
                <a:cubicBezTo>
                  <a:pt x="180" y="20948"/>
                  <a:pt x="1329" y="21512"/>
                  <a:pt x="2729" y="21512"/>
                </a:cubicBezTo>
                <a:lnTo>
                  <a:pt x="18871" y="21512"/>
                </a:lnTo>
                <a:cubicBezTo>
                  <a:pt x="20271" y="21512"/>
                  <a:pt x="21420" y="20948"/>
                  <a:pt x="21420" y="20261"/>
                </a:cubicBezTo>
                <a:lnTo>
                  <a:pt x="21420" y="1339"/>
                </a:lnTo>
                <a:close/>
              </a:path>
            </a:pathLst>
          </a:custGeom>
          <a:solidFill>
            <a:schemeClr val="bg1">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12" name="TextBox 12">
            <a:extLst>
              <a:ext uri="{FF2B5EF4-FFF2-40B4-BE49-F238E27FC236}">
                <a16:creationId xmlns:a16="http://schemas.microsoft.com/office/drawing/2014/main" id="{D74E045E-441E-D64C-AAE0-21C2AA8983FE}"/>
              </a:ext>
            </a:extLst>
          </p:cNvPr>
          <p:cNvSpPr txBox="1"/>
          <p:nvPr/>
        </p:nvSpPr>
        <p:spPr>
          <a:xfrm>
            <a:off x="5310058" y="3421894"/>
            <a:ext cx="1549101" cy="2246769"/>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1200"/>
              </a:spcAft>
            </a:pPr>
            <a:r>
              <a:rPr lang="en-US" sz="1000" noProof="1">
                <a:solidFill>
                  <a:schemeClr val="bg1"/>
                </a:solidFill>
              </a:rPr>
              <a:t>Lorem ipsum dolor sit amet, consectetur adipiscing elit, sed do eiusmod tempor incididunt ut labore et dolore magna aliqua.</a:t>
            </a:r>
          </a:p>
          <a:p>
            <a:pPr>
              <a:spcAft>
                <a:spcPts val="1200"/>
              </a:spcAft>
            </a:pPr>
            <a:r>
              <a:rPr lang="en-US" sz="10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sp>
        <p:nvSpPr>
          <p:cNvPr id="15" name="TextBox 2">
            <a:extLst>
              <a:ext uri="{FF2B5EF4-FFF2-40B4-BE49-F238E27FC236}">
                <a16:creationId xmlns:a16="http://schemas.microsoft.com/office/drawing/2014/main" id="{20461769-0DAE-944D-A6ED-2A520088C576}"/>
              </a:ext>
            </a:extLst>
          </p:cNvPr>
          <p:cNvSpPr txBox="1"/>
          <p:nvPr/>
        </p:nvSpPr>
        <p:spPr>
          <a:xfrm>
            <a:off x="5888776" y="1487798"/>
            <a:ext cx="1197764" cy="1015663"/>
          </a:xfrm>
          <a:prstGeom prst="rect">
            <a:avLst/>
          </a:prstGeom>
          <a:noFill/>
          <a:effectLst>
            <a:outerShdw blurRad="50800" dist="38100" dir="2700000" algn="tl" rotWithShape="0">
              <a:prstClr val="black">
                <a:alpha val="40000"/>
              </a:prstClr>
            </a:outerShdw>
          </a:effectLst>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0" b="1" dirty="0">
                <a:solidFill>
                  <a:schemeClr val="bg1"/>
                </a:solidFill>
              </a:rPr>
              <a:t>49</a:t>
            </a:r>
            <a:r>
              <a:rPr lang="en-US" sz="3600" b="1" dirty="0">
                <a:solidFill>
                  <a:schemeClr val="bg1"/>
                </a:solidFill>
              </a:rPr>
              <a:t>$</a:t>
            </a:r>
          </a:p>
        </p:txBody>
      </p:sp>
      <p:sp>
        <p:nvSpPr>
          <p:cNvPr id="18" name="TextBox 17">
            <a:extLst>
              <a:ext uri="{FF2B5EF4-FFF2-40B4-BE49-F238E27FC236}">
                <a16:creationId xmlns:a16="http://schemas.microsoft.com/office/drawing/2014/main" id="{A6785113-7844-D44A-95A2-8B88BFBEBD87}"/>
              </a:ext>
            </a:extLst>
          </p:cNvPr>
          <p:cNvSpPr txBox="1"/>
          <p:nvPr/>
        </p:nvSpPr>
        <p:spPr>
          <a:xfrm>
            <a:off x="5178032" y="1580649"/>
            <a:ext cx="396968"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Pro</a:t>
            </a:r>
          </a:p>
        </p:txBody>
      </p:sp>
      <p:sp>
        <p:nvSpPr>
          <p:cNvPr id="23" name="Shape">
            <a:extLst>
              <a:ext uri="{FF2B5EF4-FFF2-40B4-BE49-F238E27FC236}">
                <a16:creationId xmlns:a16="http://schemas.microsoft.com/office/drawing/2014/main" id="{A6CD4CA2-1016-4438-8A99-AD4D40F9645C}"/>
              </a:ext>
            </a:extLst>
          </p:cNvPr>
          <p:cNvSpPr/>
          <p:nvPr/>
        </p:nvSpPr>
        <p:spPr>
          <a:xfrm>
            <a:off x="2261739" y="1487798"/>
            <a:ext cx="1981082" cy="14052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0055"/>
                </a:lnTo>
                <a:lnTo>
                  <a:pt x="0" y="2836"/>
                </a:lnTo>
                <a:cubicBezTo>
                  <a:pt x="0" y="1260"/>
                  <a:pt x="894" y="0"/>
                  <a:pt x="2012" y="0"/>
                </a:cubicBezTo>
                <a:lnTo>
                  <a:pt x="19588" y="0"/>
                </a:lnTo>
                <a:cubicBezTo>
                  <a:pt x="20706" y="0"/>
                  <a:pt x="21600" y="1260"/>
                  <a:pt x="21600" y="2836"/>
                </a:cubicBezTo>
                <a:lnTo>
                  <a:pt x="21600" y="21600"/>
                </a:ln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4" name="Shape">
            <a:extLst>
              <a:ext uri="{FF2B5EF4-FFF2-40B4-BE49-F238E27FC236}">
                <a16:creationId xmlns:a16="http://schemas.microsoft.com/office/drawing/2014/main" id="{08ECED4F-8753-4A65-AFE0-9BAABF93CFB6}"/>
              </a:ext>
            </a:extLst>
          </p:cNvPr>
          <p:cNvSpPr/>
          <p:nvPr/>
        </p:nvSpPr>
        <p:spPr>
          <a:xfrm>
            <a:off x="2131284" y="1357340"/>
            <a:ext cx="2241995" cy="4569714"/>
          </a:xfrm>
          <a:custGeom>
            <a:avLst/>
            <a:gdLst/>
            <a:ahLst/>
            <a:cxnLst>
              <a:cxn ang="0">
                <a:pos x="wd2" y="hd2"/>
              </a:cxn>
              <a:cxn ang="5400000">
                <a:pos x="wd2" y="hd2"/>
              </a:cxn>
              <a:cxn ang="10800000">
                <a:pos x="wd2" y="hd2"/>
              </a:cxn>
              <a:cxn ang="16200000">
                <a:pos x="wd2" y="hd2"/>
              </a:cxn>
            </a:cxnLst>
            <a:rect l="0" t="0" r="r" b="b"/>
            <a:pathLst>
              <a:path w="21600" h="21600" extrusionOk="0">
                <a:moveTo>
                  <a:pt x="1257" y="8792"/>
                </a:moveTo>
                <a:lnTo>
                  <a:pt x="20343" y="5241"/>
                </a:lnTo>
                <a:lnTo>
                  <a:pt x="20343" y="20111"/>
                </a:lnTo>
                <a:cubicBezTo>
                  <a:pt x="20343" y="20596"/>
                  <a:pt x="19553" y="20983"/>
                  <a:pt x="18566" y="20983"/>
                </a:cubicBezTo>
                <a:lnTo>
                  <a:pt x="3034" y="20983"/>
                </a:lnTo>
                <a:cubicBezTo>
                  <a:pt x="2047" y="20983"/>
                  <a:pt x="1257" y="20596"/>
                  <a:pt x="1257" y="20111"/>
                </a:cubicBezTo>
                <a:lnTo>
                  <a:pt x="1257" y="8792"/>
                </a:lnTo>
                <a:close/>
                <a:moveTo>
                  <a:pt x="21600" y="1339"/>
                </a:moveTo>
                <a:lnTo>
                  <a:pt x="21600" y="20261"/>
                </a:lnTo>
                <a:cubicBezTo>
                  <a:pt x="21600" y="21001"/>
                  <a:pt x="20379" y="21600"/>
                  <a:pt x="18871" y="21600"/>
                </a:cubicBezTo>
                <a:lnTo>
                  <a:pt x="2729" y="21600"/>
                </a:lnTo>
                <a:cubicBezTo>
                  <a:pt x="1221" y="21600"/>
                  <a:pt x="0" y="21001"/>
                  <a:pt x="0" y="20261"/>
                </a:cubicBezTo>
                <a:lnTo>
                  <a:pt x="0" y="1339"/>
                </a:lnTo>
                <a:cubicBezTo>
                  <a:pt x="0" y="599"/>
                  <a:pt x="1221" y="0"/>
                  <a:pt x="2729" y="0"/>
                </a:cubicBezTo>
                <a:lnTo>
                  <a:pt x="18871" y="0"/>
                </a:lnTo>
                <a:cubicBezTo>
                  <a:pt x="20379" y="0"/>
                  <a:pt x="21600" y="608"/>
                  <a:pt x="21600" y="1339"/>
                </a:cubicBezTo>
                <a:close/>
                <a:moveTo>
                  <a:pt x="21420" y="1339"/>
                </a:moveTo>
                <a:cubicBezTo>
                  <a:pt x="21420" y="652"/>
                  <a:pt x="20271" y="88"/>
                  <a:pt x="18871" y="88"/>
                </a:cubicBezTo>
                <a:lnTo>
                  <a:pt x="2729" y="88"/>
                </a:lnTo>
                <a:cubicBezTo>
                  <a:pt x="1329" y="88"/>
                  <a:pt x="180" y="652"/>
                  <a:pt x="180" y="1339"/>
                </a:cubicBezTo>
                <a:lnTo>
                  <a:pt x="180" y="20261"/>
                </a:lnTo>
                <a:cubicBezTo>
                  <a:pt x="180" y="20948"/>
                  <a:pt x="1329" y="21512"/>
                  <a:pt x="2729" y="21512"/>
                </a:cubicBezTo>
                <a:lnTo>
                  <a:pt x="18871" y="21512"/>
                </a:lnTo>
                <a:cubicBezTo>
                  <a:pt x="20271" y="21512"/>
                  <a:pt x="21420" y="20948"/>
                  <a:pt x="21420" y="20261"/>
                </a:cubicBezTo>
                <a:lnTo>
                  <a:pt x="21420" y="1339"/>
                </a:lnTo>
                <a:close/>
              </a:path>
            </a:pathLst>
          </a:custGeom>
          <a:solidFill>
            <a:schemeClr val="bg1">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26" name="TextBox 12">
            <a:extLst>
              <a:ext uri="{FF2B5EF4-FFF2-40B4-BE49-F238E27FC236}">
                <a16:creationId xmlns:a16="http://schemas.microsoft.com/office/drawing/2014/main" id="{F47EC503-B0A5-45AA-8F11-C458F9F81366}"/>
              </a:ext>
            </a:extLst>
          </p:cNvPr>
          <p:cNvSpPr txBox="1"/>
          <p:nvPr/>
        </p:nvSpPr>
        <p:spPr>
          <a:xfrm>
            <a:off x="2466339" y="3421894"/>
            <a:ext cx="1549101" cy="2246769"/>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1200"/>
              </a:spcAft>
            </a:pPr>
            <a:r>
              <a:rPr lang="en-US" sz="1000" noProof="1">
                <a:solidFill>
                  <a:schemeClr val="bg1"/>
                </a:solidFill>
              </a:rPr>
              <a:t>Lorem ipsum dolor sit amet, consectetur adipiscing elit, sed do eiusmod tempor incididunt ut labore et dolore magna aliqua.</a:t>
            </a:r>
          </a:p>
          <a:p>
            <a:pPr>
              <a:spcAft>
                <a:spcPts val="1200"/>
              </a:spcAft>
            </a:pPr>
            <a:r>
              <a:rPr lang="en-US" sz="10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sp>
        <p:nvSpPr>
          <p:cNvPr id="27" name="TextBox 2">
            <a:extLst>
              <a:ext uri="{FF2B5EF4-FFF2-40B4-BE49-F238E27FC236}">
                <a16:creationId xmlns:a16="http://schemas.microsoft.com/office/drawing/2014/main" id="{32C90B10-4328-4915-94A6-E5AFAD7E4107}"/>
              </a:ext>
            </a:extLst>
          </p:cNvPr>
          <p:cNvSpPr txBox="1"/>
          <p:nvPr/>
        </p:nvSpPr>
        <p:spPr>
          <a:xfrm>
            <a:off x="3045057" y="1487798"/>
            <a:ext cx="1197764" cy="1015663"/>
          </a:xfrm>
          <a:prstGeom prst="rect">
            <a:avLst/>
          </a:prstGeom>
          <a:noFill/>
          <a:effectLst>
            <a:outerShdw blurRad="50800" dist="38100" dir="2700000" algn="tl" rotWithShape="0">
              <a:prstClr val="black">
                <a:alpha val="40000"/>
              </a:prstClr>
            </a:outerShdw>
          </a:effectLst>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0" b="1" dirty="0">
                <a:solidFill>
                  <a:schemeClr val="bg1"/>
                </a:solidFill>
              </a:rPr>
              <a:t>29</a:t>
            </a:r>
            <a:r>
              <a:rPr lang="en-US" sz="3600" b="1" dirty="0">
                <a:solidFill>
                  <a:schemeClr val="bg1"/>
                </a:solidFill>
              </a:rPr>
              <a:t>$</a:t>
            </a:r>
          </a:p>
        </p:txBody>
      </p:sp>
      <p:sp>
        <p:nvSpPr>
          <p:cNvPr id="28" name="TextBox 27">
            <a:extLst>
              <a:ext uri="{FF2B5EF4-FFF2-40B4-BE49-F238E27FC236}">
                <a16:creationId xmlns:a16="http://schemas.microsoft.com/office/drawing/2014/main" id="{9CB8B9F1-A35F-46F5-A619-A66801037C1D}"/>
              </a:ext>
            </a:extLst>
          </p:cNvPr>
          <p:cNvSpPr txBox="1"/>
          <p:nvPr/>
        </p:nvSpPr>
        <p:spPr>
          <a:xfrm>
            <a:off x="2334313" y="1580649"/>
            <a:ext cx="610745"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Starter</a:t>
            </a:r>
          </a:p>
        </p:txBody>
      </p:sp>
      <p:sp>
        <p:nvSpPr>
          <p:cNvPr id="30" name="Shape">
            <a:extLst>
              <a:ext uri="{FF2B5EF4-FFF2-40B4-BE49-F238E27FC236}">
                <a16:creationId xmlns:a16="http://schemas.microsoft.com/office/drawing/2014/main" id="{1CB62CC8-05F0-44FE-93A7-B07F5A3FC133}"/>
              </a:ext>
            </a:extLst>
          </p:cNvPr>
          <p:cNvSpPr/>
          <p:nvPr/>
        </p:nvSpPr>
        <p:spPr>
          <a:xfrm>
            <a:off x="7949177" y="1487798"/>
            <a:ext cx="1981082" cy="14052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0055"/>
                </a:lnTo>
                <a:lnTo>
                  <a:pt x="0" y="2836"/>
                </a:lnTo>
                <a:cubicBezTo>
                  <a:pt x="0" y="1260"/>
                  <a:pt x="894" y="0"/>
                  <a:pt x="2012" y="0"/>
                </a:cubicBezTo>
                <a:lnTo>
                  <a:pt x="19588" y="0"/>
                </a:lnTo>
                <a:cubicBezTo>
                  <a:pt x="20706" y="0"/>
                  <a:pt x="21600" y="1260"/>
                  <a:pt x="21600" y="2836"/>
                </a:cubicBezTo>
                <a:lnTo>
                  <a:pt x="21600" y="21600"/>
                </a:ln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1" name="Shape">
            <a:extLst>
              <a:ext uri="{FF2B5EF4-FFF2-40B4-BE49-F238E27FC236}">
                <a16:creationId xmlns:a16="http://schemas.microsoft.com/office/drawing/2014/main" id="{575909F7-D82D-403B-845B-08472843C2E1}"/>
              </a:ext>
            </a:extLst>
          </p:cNvPr>
          <p:cNvSpPr/>
          <p:nvPr/>
        </p:nvSpPr>
        <p:spPr>
          <a:xfrm>
            <a:off x="7818722" y="1357340"/>
            <a:ext cx="2241995" cy="4569714"/>
          </a:xfrm>
          <a:custGeom>
            <a:avLst/>
            <a:gdLst/>
            <a:ahLst/>
            <a:cxnLst>
              <a:cxn ang="0">
                <a:pos x="wd2" y="hd2"/>
              </a:cxn>
              <a:cxn ang="5400000">
                <a:pos x="wd2" y="hd2"/>
              </a:cxn>
              <a:cxn ang="10800000">
                <a:pos x="wd2" y="hd2"/>
              </a:cxn>
              <a:cxn ang="16200000">
                <a:pos x="wd2" y="hd2"/>
              </a:cxn>
            </a:cxnLst>
            <a:rect l="0" t="0" r="r" b="b"/>
            <a:pathLst>
              <a:path w="21600" h="21600" extrusionOk="0">
                <a:moveTo>
                  <a:pt x="1257" y="8792"/>
                </a:moveTo>
                <a:lnTo>
                  <a:pt x="20343" y="5241"/>
                </a:lnTo>
                <a:lnTo>
                  <a:pt x="20343" y="20111"/>
                </a:lnTo>
                <a:cubicBezTo>
                  <a:pt x="20343" y="20596"/>
                  <a:pt x="19553" y="20983"/>
                  <a:pt x="18566" y="20983"/>
                </a:cubicBezTo>
                <a:lnTo>
                  <a:pt x="3034" y="20983"/>
                </a:lnTo>
                <a:cubicBezTo>
                  <a:pt x="2047" y="20983"/>
                  <a:pt x="1257" y="20596"/>
                  <a:pt x="1257" y="20111"/>
                </a:cubicBezTo>
                <a:lnTo>
                  <a:pt x="1257" y="8792"/>
                </a:lnTo>
                <a:close/>
                <a:moveTo>
                  <a:pt x="21600" y="1339"/>
                </a:moveTo>
                <a:lnTo>
                  <a:pt x="21600" y="20261"/>
                </a:lnTo>
                <a:cubicBezTo>
                  <a:pt x="21600" y="21001"/>
                  <a:pt x="20379" y="21600"/>
                  <a:pt x="18871" y="21600"/>
                </a:cubicBezTo>
                <a:lnTo>
                  <a:pt x="2729" y="21600"/>
                </a:lnTo>
                <a:cubicBezTo>
                  <a:pt x="1221" y="21600"/>
                  <a:pt x="0" y="21001"/>
                  <a:pt x="0" y="20261"/>
                </a:cubicBezTo>
                <a:lnTo>
                  <a:pt x="0" y="1339"/>
                </a:lnTo>
                <a:cubicBezTo>
                  <a:pt x="0" y="599"/>
                  <a:pt x="1221" y="0"/>
                  <a:pt x="2729" y="0"/>
                </a:cubicBezTo>
                <a:lnTo>
                  <a:pt x="18871" y="0"/>
                </a:lnTo>
                <a:cubicBezTo>
                  <a:pt x="20379" y="0"/>
                  <a:pt x="21600" y="608"/>
                  <a:pt x="21600" y="1339"/>
                </a:cubicBezTo>
                <a:close/>
                <a:moveTo>
                  <a:pt x="21420" y="1339"/>
                </a:moveTo>
                <a:cubicBezTo>
                  <a:pt x="21420" y="652"/>
                  <a:pt x="20271" y="88"/>
                  <a:pt x="18871" y="88"/>
                </a:cubicBezTo>
                <a:lnTo>
                  <a:pt x="2729" y="88"/>
                </a:lnTo>
                <a:cubicBezTo>
                  <a:pt x="1329" y="88"/>
                  <a:pt x="180" y="652"/>
                  <a:pt x="180" y="1339"/>
                </a:cubicBezTo>
                <a:lnTo>
                  <a:pt x="180" y="20261"/>
                </a:lnTo>
                <a:cubicBezTo>
                  <a:pt x="180" y="20948"/>
                  <a:pt x="1329" y="21512"/>
                  <a:pt x="2729" y="21512"/>
                </a:cubicBezTo>
                <a:lnTo>
                  <a:pt x="18871" y="21512"/>
                </a:lnTo>
                <a:cubicBezTo>
                  <a:pt x="20271" y="21512"/>
                  <a:pt x="21420" y="20948"/>
                  <a:pt x="21420" y="20261"/>
                </a:cubicBezTo>
                <a:lnTo>
                  <a:pt x="21420" y="1339"/>
                </a:lnTo>
                <a:close/>
              </a:path>
            </a:pathLst>
          </a:custGeom>
          <a:solidFill>
            <a:schemeClr val="bg1">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3" name="TextBox 12">
            <a:extLst>
              <a:ext uri="{FF2B5EF4-FFF2-40B4-BE49-F238E27FC236}">
                <a16:creationId xmlns:a16="http://schemas.microsoft.com/office/drawing/2014/main" id="{A689504B-156A-4F20-A8BC-210DB095299C}"/>
              </a:ext>
            </a:extLst>
          </p:cNvPr>
          <p:cNvSpPr txBox="1"/>
          <p:nvPr/>
        </p:nvSpPr>
        <p:spPr>
          <a:xfrm>
            <a:off x="8153777" y="3421894"/>
            <a:ext cx="1549101" cy="2246769"/>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1200"/>
              </a:spcAft>
            </a:pPr>
            <a:r>
              <a:rPr lang="en-US" sz="1000" noProof="1">
                <a:solidFill>
                  <a:schemeClr val="bg1"/>
                </a:solidFill>
              </a:rPr>
              <a:t>Lorem ipsum dolor sit amet, consectetur adipiscing elit, sed do eiusmod tempor incididunt ut labore et dolore magna aliqua.</a:t>
            </a:r>
          </a:p>
          <a:p>
            <a:pPr>
              <a:spcAft>
                <a:spcPts val="1200"/>
              </a:spcAft>
            </a:pPr>
            <a:r>
              <a:rPr lang="en-US" sz="10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sp>
        <p:nvSpPr>
          <p:cNvPr id="34" name="TextBox 2">
            <a:extLst>
              <a:ext uri="{FF2B5EF4-FFF2-40B4-BE49-F238E27FC236}">
                <a16:creationId xmlns:a16="http://schemas.microsoft.com/office/drawing/2014/main" id="{2770ADB0-1395-4347-A077-7642FFA2E0D4}"/>
              </a:ext>
            </a:extLst>
          </p:cNvPr>
          <p:cNvSpPr txBox="1"/>
          <p:nvPr/>
        </p:nvSpPr>
        <p:spPr>
          <a:xfrm>
            <a:off x="8732495" y="1487798"/>
            <a:ext cx="1197764" cy="1015663"/>
          </a:xfrm>
          <a:prstGeom prst="rect">
            <a:avLst/>
          </a:prstGeom>
          <a:noFill/>
          <a:effectLst>
            <a:outerShdw blurRad="50800" dist="38100" dir="2700000" algn="tl" rotWithShape="0">
              <a:prstClr val="black">
                <a:alpha val="40000"/>
              </a:prstClr>
            </a:outerShdw>
          </a:effectLst>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0" b="1" dirty="0">
                <a:solidFill>
                  <a:schemeClr val="bg1"/>
                </a:solidFill>
              </a:rPr>
              <a:t>99</a:t>
            </a:r>
            <a:r>
              <a:rPr lang="en-US" sz="3600" b="1" dirty="0">
                <a:solidFill>
                  <a:schemeClr val="bg1"/>
                </a:solidFill>
              </a:rPr>
              <a:t>$</a:t>
            </a:r>
          </a:p>
        </p:txBody>
      </p:sp>
      <p:sp>
        <p:nvSpPr>
          <p:cNvPr id="35" name="TextBox 34">
            <a:extLst>
              <a:ext uri="{FF2B5EF4-FFF2-40B4-BE49-F238E27FC236}">
                <a16:creationId xmlns:a16="http://schemas.microsoft.com/office/drawing/2014/main" id="{EBABFED4-6B73-4DCC-A3D8-C456AE4DCBD8}"/>
              </a:ext>
            </a:extLst>
          </p:cNvPr>
          <p:cNvSpPr txBox="1"/>
          <p:nvPr/>
        </p:nvSpPr>
        <p:spPr>
          <a:xfrm>
            <a:off x="8021751" y="1580649"/>
            <a:ext cx="753732"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Diamond</a:t>
            </a:r>
          </a:p>
        </p:txBody>
      </p:sp>
      <p:pic>
        <p:nvPicPr>
          <p:cNvPr id="38" name="Graphic 37" descr="Diamond outline">
            <a:extLst>
              <a:ext uri="{FF2B5EF4-FFF2-40B4-BE49-F238E27FC236}">
                <a16:creationId xmlns:a16="http://schemas.microsoft.com/office/drawing/2014/main" id="{7EE01F01-3960-4947-B138-3DEBECD0E9E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49177" y="2415880"/>
            <a:ext cx="519075" cy="519075"/>
          </a:xfrm>
          <a:prstGeom prst="rect">
            <a:avLst/>
          </a:prstGeom>
        </p:spPr>
      </p:pic>
      <p:pic>
        <p:nvPicPr>
          <p:cNvPr id="40" name="Graphic 39" descr="Mining tools outline">
            <a:extLst>
              <a:ext uri="{FF2B5EF4-FFF2-40B4-BE49-F238E27FC236}">
                <a16:creationId xmlns:a16="http://schemas.microsoft.com/office/drawing/2014/main" id="{75FE8A1C-063C-40D6-9475-CFBB800A51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05458" y="2415880"/>
            <a:ext cx="519075" cy="519075"/>
          </a:xfrm>
          <a:prstGeom prst="rect">
            <a:avLst/>
          </a:prstGeom>
        </p:spPr>
      </p:pic>
      <p:pic>
        <p:nvPicPr>
          <p:cNvPr id="42" name="Graphic 41" descr="Rocket outline">
            <a:extLst>
              <a:ext uri="{FF2B5EF4-FFF2-40B4-BE49-F238E27FC236}">
                <a16:creationId xmlns:a16="http://schemas.microsoft.com/office/drawing/2014/main" id="{8A9D1159-2D7A-43E5-A2A9-83AA56A1138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261739" y="2415880"/>
            <a:ext cx="519075" cy="519075"/>
          </a:xfrm>
          <a:prstGeom prst="rect">
            <a:avLst/>
          </a:prstGeom>
        </p:spPr>
      </p:pic>
    </p:spTree>
    <p:extLst>
      <p:ext uri="{BB962C8B-B14F-4D97-AF65-F5344CB8AC3E}">
        <p14:creationId xmlns:p14="http://schemas.microsoft.com/office/powerpoint/2010/main" val="3166758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8488</TotalTime>
  <Words>423</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Pricing Comparison Table – Slide Template</vt:lpstr>
      <vt:lpstr>Pricing Comparison Table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Pricing Comparison Table</dc:title>
  <dc:creator>PresentationGO.com</dc:creator>
  <dc:description>© Copyright PresentationGO.com - Do not distribute or sale without written permission.</dc:description>
  <cp:lastModifiedBy>Christophe Barroche</cp:lastModifiedBy>
  <cp:revision>14</cp:revision>
  <dcterms:created xsi:type="dcterms:W3CDTF">2014-11-26T05:14:11Z</dcterms:created>
  <dcterms:modified xsi:type="dcterms:W3CDTF">2022-03-21T17:32:47Z</dcterms:modified>
  <cp:category>Text &amp; Tables</cp:category>
</cp:coreProperties>
</file>