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2" r:id="rId4"/>
    <p:sldId id="353" r:id="rId5"/>
    <p:sldId id="354" r:id="rId6"/>
    <p:sldId id="356" r:id="rId7"/>
    <p:sldId id="355"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81386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3782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756916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2009546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Loss, Risk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1809256" y="1154453"/>
            <a:ext cx="8573489" cy="4918269"/>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6"/>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tx2"/>
            </a:solidFill>
            <a:ln w="12700">
              <a:miter lim="400000"/>
            </a:ln>
          </p:spPr>
          <p:txBody>
            <a:bodyPr lIns="38100" tIns="38100" rIns="381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6"/>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tx2"/>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2"/>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2"/>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6"/>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8D515518-918B-4F31-9AC8-E61D09686E82}"/>
              </a:ext>
            </a:extLst>
          </p:cNvPr>
          <p:cNvGrpSpPr/>
          <p:nvPr/>
        </p:nvGrpSpPr>
        <p:grpSpPr>
          <a:xfrm>
            <a:off x="7456664" y="3127523"/>
            <a:ext cx="2926080" cy="2736703"/>
            <a:chOff x="332936" y="2627766"/>
            <a:chExt cx="2926080" cy="2736703"/>
          </a:xfrm>
        </p:grpSpPr>
        <p:sp>
          <p:nvSpPr>
            <p:cNvPr id="17" name="TextBox 16">
              <a:extLst>
                <a:ext uri="{FF2B5EF4-FFF2-40B4-BE49-F238E27FC236}">
                  <a16:creationId xmlns:a16="http://schemas.microsoft.com/office/drawing/2014/main" id="{2539EBEA-2F67-46ED-B360-1DFB06047E16}"/>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4CC717D4-EBFB-4315-9B83-806039FACFB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Loss, </a:t>
            </a:r>
            <a:r>
              <a:rPr lang="en-US" cap="all" dirty="0"/>
              <a:t>Risk</a:t>
            </a:r>
            <a:r>
              <a:rPr lang="en-US" dirty="0"/>
              <a:t>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1809256" y="1154453"/>
            <a:ext cx="8573489" cy="4918269"/>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5">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5">
                <a:lumMod val="75000"/>
              </a:schemeClr>
            </a:solidFill>
            <a:ln w="12700">
              <a:miter lim="400000"/>
            </a:ln>
          </p:spPr>
          <p:txBody>
            <a:bodyPr lIns="38100" tIns="38100" rIns="381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3">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3">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232896FB-DB53-4428-8725-1CD1A3626EC3}"/>
              </a:ext>
            </a:extLst>
          </p:cNvPr>
          <p:cNvGrpSpPr/>
          <p:nvPr/>
        </p:nvGrpSpPr>
        <p:grpSpPr>
          <a:xfrm>
            <a:off x="7456664" y="3127523"/>
            <a:ext cx="2926080" cy="2736703"/>
            <a:chOff x="332936" y="2627766"/>
            <a:chExt cx="2926080" cy="2736703"/>
          </a:xfrm>
        </p:grpSpPr>
        <p:sp>
          <p:nvSpPr>
            <p:cNvPr id="17" name="TextBox 16">
              <a:extLst>
                <a:ext uri="{FF2B5EF4-FFF2-40B4-BE49-F238E27FC236}">
                  <a16:creationId xmlns:a16="http://schemas.microsoft.com/office/drawing/2014/main" id="{70949026-A5DA-49FA-B691-0B2DBB60ED7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51B9CCE2-1938-4C8B-8959-1C4873E0DAA3}"/>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23953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cap="all" dirty="0"/>
              <a:t>Profit</a:t>
            </a:r>
            <a:r>
              <a:rPr lang="en-US" dirty="0"/>
              <a:t>, Loss, Risk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1809256" y="1154453"/>
            <a:ext cx="8573489" cy="4918269"/>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lumMod val="75000"/>
              </a:schemeClr>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38100" tIns="38100" rIns="381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5">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lumMod val="75000"/>
              </a:schemeClr>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3">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669A7CBD-2189-41BC-A1E0-7E5BFF200507}"/>
              </a:ext>
            </a:extLst>
          </p:cNvPr>
          <p:cNvGrpSpPr/>
          <p:nvPr/>
        </p:nvGrpSpPr>
        <p:grpSpPr>
          <a:xfrm>
            <a:off x="7456664" y="3127523"/>
            <a:ext cx="2926080" cy="2736703"/>
            <a:chOff x="332936" y="2627766"/>
            <a:chExt cx="2926080" cy="2736703"/>
          </a:xfrm>
        </p:grpSpPr>
        <p:sp>
          <p:nvSpPr>
            <p:cNvPr id="17" name="TextBox 16">
              <a:extLst>
                <a:ext uri="{FF2B5EF4-FFF2-40B4-BE49-F238E27FC236}">
                  <a16:creationId xmlns:a16="http://schemas.microsoft.com/office/drawing/2014/main" id="{C52F9267-53D8-40F5-9A37-B19F6E6D7DE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7B4BA62C-6336-4CFB-A40B-5C428ED545F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62055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cap="all" dirty="0"/>
              <a:t>Profit</a:t>
            </a:r>
            <a:r>
              <a:rPr lang="en-US" dirty="0"/>
              <a:t>, </a:t>
            </a:r>
            <a:r>
              <a:rPr lang="en-US" cap="all" dirty="0"/>
              <a:t>Loss</a:t>
            </a:r>
            <a:r>
              <a:rPr lang="en-US" dirty="0"/>
              <a:t>, Risk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1809256" y="1154453"/>
            <a:ext cx="8573489" cy="4918269"/>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5">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38100" tIns="38100" rIns="381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5">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lumMod val="75000"/>
              </a:schemeClr>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5">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80F4E7A5-DE5F-4CA2-80C4-57150AF7AA64}"/>
              </a:ext>
            </a:extLst>
          </p:cNvPr>
          <p:cNvGrpSpPr/>
          <p:nvPr/>
        </p:nvGrpSpPr>
        <p:grpSpPr>
          <a:xfrm>
            <a:off x="7456664" y="3127523"/>
            <a:ext cx="2926080" cy="2736703"/>
            <a:chOff x="332936" y="2627766"/>
            <a:chExt cx="2926080" cy="2736703"/>
          </a:xfrm>
        </p:grpSpPr>
        <p:sp>
          <p:nvSpPr>
            <p:cNvPr id="17" name="TextBox 16">
              <a:extLst>
                <a:ext uri="{FF2B5EF4-FFF2-40B4-BE49-F238E27FC236}">
                  <a16:creationId xmlns:a16="http://schemas.microsoft.com/office/drawing/2014/main" id="{C471E13E-2207-4943-A558-CBF633EF4FDE}"/>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2581688A-EA1A-45DD-BB55-79836393DCDA}"/>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01771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Profit, </a:t>
            </a:r>
            <a:r>
              <a:rPr lang="en-US" cap="all" dirty="0"/>
              <a:t>Loss</a:t>
            </a:r>
            <a:r>
              <a:rPr lang="en-US" dirty="0"/>
              <a:t>, Risk – Slide Template</a:t>
            </a:r>
          </a:p>
        </p:txBody>
      </p:sp>
      <p:grpSp>
        <p:nvGrpSpPr>
          <p:cNvPr id="3" name="Group 2">
            <a:extLst>
              <a:ext uri="{FF2B5EF4-FFF2-40B4-BE49-F238E27FC236}">
                <a16:creationId xmlns:a16="http://schemas.microsoft.com/office/drawing/2014/main" id="{61B15857-D5EE-4ADF-8B04-647D756DFF02}"/>
              </a:ext>
            </a:extLst>
          </p:cNvPr>
          <p:cNvGrpSpPr/>
          <p:nvPr/>
        </p:nvGrpSpPr>
        <p:grpSpPr>
          <a:xfrm>
            <a:off x="1809256" y="1154453"/>
            <a:ext cx="8573489" cy="4918269"/>
            <a:chOff x="660399" y="5003799"/>
            <a:chExt cx="3008632" cy="1725932"/>
          </a:xfrm>
        </p:grpSpPr>
        <p:sp>
          <p:nvSpPr>
            <p:cNvPr id="4" name="Shape">
              <a:extLst>
                <a:ext uri="{FF2B5EF4-FFF2-40B4-BE49-F238E27FC236}">
                  <a16:creationId xmlns:a16="http://schemas.microsoft.com/office/drawing/2014/main" id="{3F0AB453-ED4D-49D8-870F-5FB4ECC39F71}"/>
                </a:ext>
              </a:extLst>
            </p:cNvPr>
            <p:cNvSpPr/>
            <p:nvPr/>
          </p:nvSpPr>
          <p:spPr>
            <a:xfrm>
              <a:off x="1955800" y="5880099"/>
              <a:ext cx="417865" cy="417832"/>
            </a:xfrm>
            <a:custGeom>
              <a:avLst/>
              <a:gdLst/>
              <a:ahLst/>
              <a:cxnLst>
                <a:cxn ang="0">
                  <a:pos x="wd2" y="hd2"/>
                </a:cxn>
                <a:cxn ang="5400000">
                  <a:pos x="wd2" y="hd2"/>
                </a:cxn>
                <a:cxn ang="10800000">
                  <a:pos x="wd2" y="hd2"/>
                </a:cxn>
                <a:cxn ang="16200000">
                  <a:pos x="wd2" y="hd2"/>
                </a:cxn>
              </a:cxnLst>
              <a:rect l="0" t="0" r="r" b="b"/>
              <a:pathLst>
                <a:path w="21536" h="21600" extrusionOk="0">
                  <a:moveTo>
                    <a:pt x="17607" y="21600"/>
                  </a:moveTo>
                  <a:lnTo>
                    <a:pt x="3993" y="21600"/>
                  </a:lnTo>
                  <a:cubicBezTo>
                    <a:pt x="1767" y="21600"/>
                    <a:pt x="0" y="19827"/>
                    <a:pt x="0" y="17595"/>
                  </a:cubicBezTo>
                  <a:lnTo>
                    <a:pt x="0" y="4005"/>
                  </a:lnTo>
                  <a:cubicBezTo>
                    <a:pt x="0" y="1773"/>
                    <a:pt x="1767" y="0"/>
                    <a:pt x="3993" y="0"/>
                  </a:cubicBezTo>
                  <a:lnTo>
                    <a:pt x="17542" y="0"/>
                  </a:lnTo>
                  <a:cubicBezTo>
                    <a:pt x="19767" y="0"/>
                    <a:pt x="21535" y="1773"/>
                    <a:pt x="21535" y="4005"/>
                  </a:cubicBezTo>
                  <a:lnTo>
                    <a:pt x="21535" y="17595"/>
                  </a:lnTo>
                  <a:cubicBezTo>
                    <a:pt x="21600" y="19762"/>
                    <a:pt x="19833" y="21600"/>
                    <a:pt x="17607" y="21600"/>
                  </a:cubicBezTo>
                  <a:close/>
                </a:path>
              </a:pathLst>
            </a:custGeom>
            <a:solidFill>
              <a:schemeClr val="accent5">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5" name="Shape">
              <a:extLst>
                <a:ext uri="{FF2B5EF4-FFF2-40B4-BE49-F238E27FC236}">
                  <a16:creationId xmlns:a16="http://schemas.microsoft.com/office/drawing/2014/main" id="{61D7AD1D-621A-431D-A634-D7884B38030E}"/>
                </a:ext>
              </a:extLst>
            </p:cNvPr>
            <p:cNvSpPr/>
            <p:nvPr/>
          </p:nvSpPr>
          <p:spPr>
            <a:xfrm>
              <a:off x="1523999" y="63118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827" y="21600"/>
                    <a:pt x="17595" y="21600"/>
                  </a:cubicBezTo>
                  <a:close/>
                </a:path>
              </a:pathLst>
            </a:custGeom>
            <a:solidFill>
              <a:schemeClr val="accent3"/>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K</a:t>
              </a:r>
            </a:p>
          </p:txBody>
        </p:sp>
        <p:sp>
          <p:nvSpPr>
            <p:cNvPr id="6" name="Shape">
              <a:extLst>
                <a:ext uri="{FF2B5EF4-FFF2-40B4-BE49-F238E27FC236}">
                  <a16:creationId xmlns:a16="http://schemas.microsoft.com/office/drawing/2014/main" id="{A4A94E46-C307-426A-8270-2C38BD84E91D}"/>
                </a:ext>
              </a:extLst>
            </p:cNvPr>
            <p:cNvSpPr/>
            <p:nvPr/>
          </p:nvSpPr>
          <p:spPr>
            <a:xfrm>
              <a:off x="1524000" y="58800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5"/>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S</a:t>
              </a:r>
            </a:p>
          </p:txBody>
        </p:sp>
        <p:sp>
          <p:nvSpPr>
            <p:cNvPr id="7" name="Shape">
              <a:extLst>
                <a:ext uri="{FF2B5EF4-FFF2-40B4-BE49-F238E27FC236}">
                  <a16:creationId xmlns:a16="http://schemas.microsoft.com/office/drawing/2014/main" id="{5B7EB7D7-14F9-4BA9-9530-1FAB0797AF3C}"/>
                </a:ext>
              </a:extLst>
            </p:cNvPr>
            <p:cNvSpPr/>
            <p:nvPr/>
          </p:nvSpPr>
          <p:spPr>
            <a:xfrm>
              <a:off x="1523999" y="5448300"/>
              <a:ext cx="417832" cy="495788"/>
            </a:xfrm>
            <a:custGeom>
              <a:avLst/>
              <a:gdLst/>
              <a:ahLst/>
              <a:cxnLst>
                <a:cxn ang="0">
                  <a:pos x="wd2" y="hd2"/>
                </a:cxn>
                <a:cxn ang="5400000">
                  <a:pos x="wd2" y="hd2"/>
                </a:cxn>
                <a:cxn ang="10800000">
                  <a:pos x="wd2" y="hd2"/>
                </a:cxn>
                <a:cxn ang="16200000">
                  <a:pos x="wd2" y="hd2"/>
                </a:cxn>
              </a:cxnLst>
              <a:rect l="0" t="0" r="r" b="b"/>
              <a:pathLst>
                <a:path w="21600" h="21456" extrusionOk="0">
                  <a:moveTo>
                    <a:pt x="11161" y="21435"/>
                  </a:moveTo>
                  <a:cubicBezTo>
                    <a:pt x="11949" y="21325"/>
                    <a:pt x="12605" y="20776"/>
                    <a:pt x="12737" y="20116"/>
                  </a:cubicBezTo>
                  <a:cubicBezTo>
                    <a:pt x="12868" y="19511"/>
                    <a:pt x="12605" y="18907"/>
                    <a:pt x="12080" y="18522"/>
                  </a:cubicBezTo>
                  <a:cubicBezTo>
                    <a:pt x="11949" y="18412"/>
                    <a:pt x="11818" y="18247"/>
                    <a:pt x="11686" y="18082"/>
                  </a:cubicBezTo>
                  <a:lnTo>
                    <a:pt x="17595" y="18082"/>
                  </a:lnTo>
                  <a:cubicBezTo>
                    <a:pt x="19827" y="18082"/>
                    <a:pt x="21600" y="16598"/>
                    <a:pt x="21600" y="14730"/>
                  </a:cubicBezTo>
                  <a:lnTo>
                    <a:pt x="21600" y="3353"/>
                  </a:lnTo>
                  <a:cubicBezTo>
                    <a:pt x="21600" y="1484"/>
                    <a:pt x="19827" y="0"/>
                    <a:pt x="17595" y="0"/>
                  </a:cubicBezTo>
                  <a:lnTo>
                    <a:pt x="4005" y="0"/>
                  </a:lnTo>
                  <a:cubicBezTo>
                    <a:pt x="1773" y="0"/>
                    <a:pt x="0" y="1484"/>
                    <a:pt x="0" y="3353"/>
                  </a:cubicBezTo>
                  <a:lnTo>
                    <a:pt x="0" y="14730"/>
                  </a:lnTo>
                  <a:cubicBezTo>
                    <a:pt x="0" y="16598"/>
                    <a:pt x="1773" y="18082"/>
                    <a:pt x="4005" y="18082"/>
                  </a:cubicBezTo>
                  <a:lnTo>
                    <a:pt x="9914" y="18082"/>
                  </a:lnTo>
                  <a:cubicBezTo>
                    <a:pt x="9782" y="18247"/>
                    <a:pt x="9651" y="18357"/>
                    <a:pt x="9520" y="18467"/>
                  </a:cubicBezTo>
                  <a:cubicBezTo>
                    <a:pt x="9126" y="18797"/>
                    <a:pt x="8798" y="19237"/>
                    <a:pt x="8798" y="19731"/>
                  </a:cubicBezTo>
                  <a:cubicBezTo>
                    <a:pt x="8798" y="20776"/>
                    <a:pt x="9914" y="21600"/>
                    <a:pt x="11161" y="21435"/>
                  </a:cubicBezTo>
                  <a:close/>
                </a:path>
              </a:pathLst>
            </a:custGeom>
            <a:solidFill>
              <a:schemeClr val="accent3"/>
            </a:solidFill>
            <a:ln w="12700">
              <a:miter lim="400000"/>
            </a:ln>
          </p:spPr>
          <p:txBody>
            <a:bodyPr lIns="38100" tIns="38100" rIns="381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8" name="Shape">
              <a:extLst>
                <a:ext uri="{FF2B5EF4-FFF2-40B4-BE49-F238E27FC236}">
                  <a16:creationId xmlns:a16="http://schemas.microsoft.com/office/drawing/2014/main" id="{35C897FA-1030-40B2-A12A-D3BBC598AE1E}"/>
                </a:ext>
              </a:extLst>
            </p:cNvPr>
            <p:cNvSpPr/>
            <p:nvPr/>
          </p:nvSpPr>
          <p:spPr>
            <a:xfrm>
              <a:off x="3251199" y="5016499"/>
              <a:ext cx="417832" cy="417832"/>
            </a:xfrm>
            <a:custGeom>
              <a:avLst/>
              <a:gdLst/>
              <a:ahLst/>
              <a:cxnLst>
                <a:cxn ang="0">
                  <a:pos x="wd2" y="hd2"/>
                </a:cxn>
                <a:cxn ang="5400000">
                  <a:pos x="wd2" y="hd2"/>
                </a:cxn>
                <a:cxn ang="10800000">
                  <a:pos x="wd2" y="hd2"/>
                </a:cxn>
                <a:cxn ang="16200000">
                  <a:pos x="wd2" y="hd2"/>
                </a:cxn>
              </a:cxnLst>
              <a:rect l="0" t="0" r="r" b="b"/>
              <a:pathLst>
                <a:path w="21600" h="21600" extrusionOk="0">
                  <a:moveTo>
                    <a:pt x="17595" y="21600"/>
                  </a:moveTo>
                  <a:lnTo>
                    <a:pt x="4005" y="21600"/>
                  </a:lnTo>
                  <a:cubicBezTo>
                    <a:pt x="1773" y="21600"/>
                    <a:pt x="0" y="19827"/>
                    <a:pt x="0" y="17595"/>
                  </a:cubicBezTo>
                  <a:lnTo>
                    <a:pt x="0" y="4005"/>
                  </a:lnTo>
                  <a:cubicBezTo>
                    <a:pt x="0" y="1773"/>
                    <a:pt x="1773" y="0"/>
                    <a:pt x="4005" y="0"/>
                  </a:cubicBezTo>
                  <a:lnTo>
                    <a:pt x="17595" y="0"/>
                  </a:lnTo>
                  <a:cubicBezTo>
                    <a:pt x="19827" y="0"/>
                    <a:pt x="21600" y="1773"/>
                    <a:pt x="21600" y="4005"/>
                  </a:cubicBezTo>
                  <a:lnTo>
                    <a:pt x="21600" y="17595"/>
                  </a:lnTo>
                  <a:cubicBezTo>
                    <a:pt x="21600" y="19827"/>
                    <a:pt x="19762" y="21600"/>
                    <a:pt x="17595" y="21600"/>
                  </a:cubicBezTo>
                  <a:close/>
                </a:path>
              </a:pathLst>
            </a:custGeom>
            <a:solidFill>
              <a:schemeClr val="accent3">
                <a:lumMod val="75000"/>
              </a:schemeClr>
            </a:solidFill>
            <a:ln w="12700">
              <a:miter lim="400000"/>
            </a:ln>
          </p:spPr>
          <p:txBody>
            <a:bodyPr lIns="38100" tIns="38100" rIns="381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T</a:t>
              </a:r>
            </a:p>
          </p:txBody>
        </p:sp>
        <p:sp>
          <p:nvSpPr>
            <p:cNvPr id="9" name="Shape">
              <a:extLst>
                <a:ext uri="{FF2B5EF4-FFF2-40B4-BE49-F238E27FC236}">
                  <a16:creationId xmlns:a16="http://schemas.microsoft.com/office/drawing/2014/main" id="{056EC197-FC84-4E24-926F-45610004F048}"/>
                </a:ext>
              </a:extLst>
            </p:cNvPr>
            <p:cNvSpPr/>
            <p:nvPr/>
          </p:nvSpPr>
          <p:spPr>
            <a:xfrm>
              <a:off x="2819400" y="5016499"/>
              <a:ext cx="494856"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380"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I</a:t>
              </a:r>
            </a:p>
          </p:txBody>
        </p:sp>
        <p:sp>
          <p:nvSpPr>
            <p:cNvPr id="10" name="Shape">
              <a:extLst>
                <a:ext uri="{FF2B5EF4-FFF2-40B4-BE49-F238E27FC236}">
                  <a16:creationId xmlns:a16="http://schemas.microsoft.com/office/drawing/2014/main" id="{ADD3D6A3-D1AA-492E-B6C5-0E0EE80DA82B}"/>
                </a:ext>
              </a:extLst>
            </p:cNvPr>
            <p:cNvSpPr/>
            <p:nvPr/>
          </p:nvSpPr>
          <p:spPr>
            <a:xfrm>
              <a:off x="23876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F</a:t>
              </a:r>
            </a:p>
          </p:txBody>
        </p:sp>
        <p:sp>
          <p:nvSpPr>
            <p:cNvPr id="11" name="Shape">
              <a:extLst>
                <a:ext uri="{FF2B5EF4-FFF2-40B4-BE49-F238E27FC236}">
                  <a16:creationId xmlns:a16="http://schemas.microsoft.com/office/drawing/2014/main" id="{19B06C72-F813-40BE-AD3C-E0B842D9A68B}"/>
                </a:ext>
              </a:extLst>
            </p:cNvPr>
            <p:cNvSpPr/>
            <p:nvPr/>
          </p:nvSpPr>
          <p:spPr>
            <a:xfrm>
              <a:off x="1955799" y="5016499"/>
              <a:ext cx="495816" cy="417832"/>
            </a:xfrm>
            <a:custGeom>
              <a:avLst/>
              <a:gdLst/>
              <a:ahLst/>
              <a:cxnLst>
                <a:cxn ang="0">
                  <a:pos x="wd2" y="hd2"/>
                </a:cxn>
                <a:cxn ang="5400000">
                  <a:pos x="wd2" y="hd2"/>
                </a:cxn>
                <a:cxn ang="10800000">
                  <a:pos x="wd2" y="hd2"/>
                </a:cxn>
                <a:cxn ang="16200000">
                  <a:pos x="wd2" y="hd2"/>
                </a:cxn>
              </a:cxnLst>
              <a:rect l="0" t="0" r="r" b="b"/>
              <a:pathLst>
                <a:path w="21457"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831" y="12802"/>
                    <a:pt x="21600" y="11686"/>
                    <a:pt x="21435"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2" name="Shape">
              <a:extLst>
                <a:ext uri="{FF2B5EF4-FFF2-40B4-BE49-F238E27FC236}">
                  <a16:creationId xmlns:a16="http://schemas.microsoft.com/office/drawing/2014/main" id="{666A502E-6493-46DA-BF79-E69699EBB360}"/>
                </a:ext>
              </a:extLst>
            </p:cNvPr>
            <p:cNvSpPr/>
            <p:nvPr/>
          </p:nvSpPr>
          <p:spPr>
            <a:xfrm>
              <a:off x="1524000" y="5003799"/>
              <a:ext cx="496125" cy="495817"/>
            </a:xfrm>
            <a:custGeom>
              <a:avLst/>
              <a:gdLst/>
              <a:ahLst/>
              <a:cxnLst>
                <a:cxn ang="0">
                  <a:pos x="wd2" y="hd2"/>
                </a:cxn>
                <a:cxn ang="5400000">
                  <a:pos x="wd2" y="hd2"/>
                </a:cxn>
                <a:cxn ang="10800000">
                  <a:pos x="wd2" y="hd2"/>
                </a:cxn>
                <a:cxn ang="16200000">
                  <a:pos x="wd2" y="hd2"/>
                </a:cxn>
              </a:cxnLst>
              <a:rect l="0" t="0" r="r" b="b"/>
              <a:pathLst>
                <a:path w="21416" h="21457" extrusionOk="0">
                  <a:moveTo>
                    <a:pt x="21381" y="8904"/>
                  </a:moveTo>
                  <a:cubicBezTo>
                    <a:pt x="21271" y="8244"/>
                    <a:pt x="20723" y="7695"/>
                    <a:pt x="20065" y="7585"/>
                  </a:cubicBezTo>
                  <a:cubicBezTo>
                    <a:pt x="19462" y="7475"/>
                    <a:pt x="18859" y="7695"/>
                    <a:pt x="18475" y="8134"/>
                  </a:cubicBezTo>
                  <a:cubicBezTo>
                    <a:pt x="18365" y="8244"/>
                    <a:pt x="18201" y="8354"/>
                    <a:pt x="18037" y="8464"/>
                  </a:cubicBezTo>
                  <a:lnTo>
                    <a:pt x="18037" y="3518"/>
                  </a:lnTo>
                  <a:lnTo>
                    <a:pt x="18037" y="3353"/>
                  </a:lnTo>
                  <a:cubicBezTo>
                    <a:pt x="18037" y="1484"/>
                    <a:pt x="16556" y="0"/>
                    <a:pt x="14692" y="0"/>
                  </a:cubicBezTo>
                  <a:lnTo>
                    <a:pt x="3344" y="0"/>
                  </a:lnTo>
                  <a:cubicBezTo>
                    <a:pt x="1480" y="0"/>
                    <a:pt x="0" y="1484"/>
                    <a:pt x="0" y="3353"/>
                  </a:cubicBezTo>
                  <a:lnTo>
                    <a:pt x="0" y="3518"/>
                  </a:lnTo>
                  <a:cubicBezTo>
                    <a:pt x="0" y="3518"/>
                    <a:pt x="0" y="3518"/>
                    <a:pt x="0" y="3518"/>
                  </a:cubicBezTo>
                  <a:lnTo>
                    <a:pt x="0" y="14895"/>
                  </a:lnTo>
                  <a:cubicBezTo>
                    <a:pt x="0" y="16763"/>
                    <a:pt x="1480" y="18247"/>
                    <a:pt x="3344" y="18247"/>
                  </a:cubicBezTo>
                  <a:lnTo>
                    <a:pt x="8169" y="18247"/>
                  </a:lnTo>
                  <a:cubicBezTo>
                    <a:pt x="8114" y="18357"/>
                    <a:pt x="8004" y="18412"/>
                    <a:pt x="7949" y="18522"/>
                  </a:cubicBezTo>
                  <a:cubicBezTo>
                    <a:pt x="7620" y="18852"/>
                    <a:pt x="7346" y="19292"/>
                    <a:pt x="7346" y="19786"/>
                  </a:cubicBezTo>
                  <a:cubicBezTo>
                    <a:pt x="7346" y="20831"/>
                    <a:pt x="8278" y="21600"/>
                    <a:pt x="9320" y="21435"/>
                  </a:cubicBezTo>
                  <a:cubicBezTo>
                    <a:pt x="9978" y="21325"/>
                    <a:pt x="10526" y="20776"/>
                    <a:pt x="10636" y="20116"/>
                  </a:cubicBezTo>
                  <a:cubicBezTo>
                    <a:pt x="10745" y="19511"/>
                    <a:pt x="10526" y="18907"/>
                    <a:pt x="10087" y="18522"/>
                  </a:cubicBezTo>
                  <a:cubicBezTo>
                    <a:pt x="9978" y="18467"/>
                    <a:pt x="9923" y="18357"/>
                    <a:pt x="9868" y="18247"/>
                  </a:cubicBezTo>
                  <a:lnTo>
                    <a:pt x="14692" y="18247"/>
                  </a:lnTo>
                  <a:cubicBezTo>
                    <a:pt x="16556" y="18247"/>
                    <a:pt x="18037" y="16763"/>
                    <a:pt x="18037" y="14895"/>
                  </a:cubicBezTo>
                  <a:lnTo>
                    <a:pt x="18037" y="14730"/>
                  </a:lnTo>
                  <a:lnTo>
                    <a:pt x="18037" y="9948"/>
                  </a:lnTo>
                  <a:cubicBezTo>
                    <a:pt x="18201" y="10058"/>
                    <a:pt x="18311" y="10168"/>
                    <a:pt x="18420" y="10278"/>
                  </a:cubicBezTo>
                  <a:cubicBezTo>
                    <a:pt x="18749" y="10608"/>
                    <a:pt x="19188" y="10882"/>
                    <a:pt x="19681" y="10882"/>
                  </a:cubicBezTo>
                  <a:cubicBezTo>
                    <a:pt x="20778" y="10882"/>
                    <a:pt x="21600" y="9948"/>
                    <a:pt x="21381" y="8904"/>
                  </a:cubicBezTo>
                  <a:close/>
                </a:path>
              </a:pathLst>
            </a:custGeom>
            <a:solidFill>
              <a:schemeClr val="accent3">
                <a:lumMod val="75000"/>
              </a:schemeClr>
            </a:solidFill>
            <a:ln w="12700">
              <a:miter lim="400000"/>
            </a:ln>
          </p:spPr>
          <p:txBody>
            <a:bodyPr lIns="38100" tIns="38100" rIns="216000" bIns="2160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R</a:t>
              </a:r>
            </a:p>
          </p:txBody>
        </p:sp>
        <p:sp>
          <p:nvSpPr>
            <p:cNvPr id="13" name="Shape">
              <a:extLst>
                <a:ext uri="{FF2B5EF4-FFF2-40B4-BE49-F238E27FC236}">
                  <a16:creationId xmlns:a16="http://schemas.microsoft.com/office/drawing/2014/main" id="{B2F8E6C3-F3AE-43F8-8A1E-B2C49727E6E6}"/>
                </a:ext>
              </a:extLst>
            </p:cNvPr>
            <p:cNvSpPr/>
            <p:nvPr/>
          </p:nvSpPr>
          <p:spPr>
            <a:xfrm>
              <a:off x="1092200" y="50164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686"/>
                    <a:pt x="21435" y="10439"/>
                  </a:cubicBezTo>
                  <a:close/>
                </a:path>
              </a:pathLst>
            </a:custGeom>
            <a:solidFill>
              <a:schemeClr val="accent3"/>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P</a:t>
              </a:r>
            </a:p>
          </p:txBody>
        </p:sp>
        <p:sp>
          <p:nvSpPr>
            <p:cNvPr id="14" name="Shape">
              <a:extLst>
                <a:ext uri="{FF2B5EF4-FFF2-40B4-BE49-F238E27FC236}">
                  <a16:creationId xmlns:a16="http://schemas.microsoft.com/office/drawing/2014/main" id="{5BD9FADC-4D7E-4BCB-A5E7-580A2B99C1ED}"/>
                </a:ext>
              </a:extLst>
            </p:cNvPr>
            <p:cNvSpPr/>
            <p:nvPr/>
          </p:nvSpPr>
          <p:spPr>
            <a:xfrm>
              <a:off x="1092200" y="5880099"/>
              <a:ext cx="495788" cy="417832"/>
            </a:xfrm>
            <a:custGeom>
              <a:avLst/>
              <a:gdLst/>
              <a:ahLst/>
              <a:cxnLst>
                <a:cxn ang="0">
                  <a:pos x="wd2" y="hd2"/>
                </a:cxn>
                <a:cxn ang="5400000">
                  <a:pos x="wd2" y="hd2"/>
                </a:cxn>
                <a:cxn ang="10800000">
                  <a:pos x="wd2" y="hd2"/>
                </a:cxn>
                <a:cxn ang="16200000">
                  <a:pos x="wd2" y="hd2"/>
                </a:cxn>
              </a:cxnLst>
              <a:rect l="0" t="0" r="r" b="b"/>
              <a:pathLst>
                <a:path w="21456" h="21600" extrusionOk="0">
                  <a:moveTo>
                    <a:pt x="21435" y="10439"/>
                  </a:moveTo>
                  <a:cubicBezTo>
                    <a:pt x="21325" y="9651"/>
                    <a:pt x="20776" y="8995"/>
                    <a:pt x="20116" y="8863"/>
                  </a:cubicBezTo>
                  <a:cubicBezTo>
                    <a:pt x="19511" y="8732"/>
                    <a:pt x="18907" y="8995"/>
                    <a:pt x="18522" y="9520"/>
                  </a:cubicBezTo>
                  <a:cubicBezTo>
                    <a:pt x="18412" y="9651"/>
                    <a:pt x="18247" y="9782"/>
                    <a:pt x="18082" y="9914"/>
                  </a:cubicBezTo>
                  <a:lnTo>
                    <a:pt x="18082" y="4005"/>
                  </a:lnTo>
                  <a:cubicBezTo>
                    <a:pt x="18082" y="1773"/>
                    <a:pt x="16598" y="0"/>
                    <a:pt x="14730"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435" y="10439"/>
                  </a:cubicBezTo>
                  <a:close/>
                </a:path>
              </a:pathLst>
            </a:custGeom>
            <a:solidFill>
              <a:schemeClr val="accent5">
                <a:lumMod val="75000"/>
              </a:schemeClr>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O</a:t>
              </a:r>
            </a:p>
          </p:txBody>
        </p:sp>
        <p:sp>
          <p:nvSpPr>
            <p:cNvPr id="15" name="Shape">
              <a:extLst>
                <a:ext uri="{FF2B5EF4-FFF2-40B4-BE49-F238E27FC236}">
                  <a16:creationId xmlns:a16="http://schemas.microsoft.com/office/drawing/2014/main" id="{33CE063A-E798-4B16-91DA-6ED4BDBD8562}"/>
                </a:ext>
              </a:extLst>
            </p:cNvPr>
            <p:cNvSpPr/>
            <p:nvPr/>
          </p:nvSpPr>
          <p:spPr>
            <a:xfrm>
              <a:off x="660399" y="5880099"/>
              <a:ext cx="494857" cy="417832"/>
            </a:xfrm>
            <a:custGeom>
              <a:avLst/>
              <a:gdLst/>
              <a:ahLst/>
              <a:cxnLst>
                <a:cxn ang="0">
                  <a:pos x="wd2" y="hd2"/>
                </a:cxn>
                <a:cxn ang="5400000">
                  <a:pos x="wd2" y="hd2"/>
                </a:cxn>
                <a:cxn ang="10800000">
                  <a:pos x="wd2" y="hd2"/>
                </a:cxn>
                <a:cxn ang="16200000">
                  <a:pos x="wd2" y="hd2"/>
                </a:cxn>
              </a:cxnLst>
              <a:rect l="0" t="0" r="r" b="b"/>
              <a:pathLst>
                <a:path w="21416" h="21600" extrusionOk="0">
                  <a:moveTo>
                    <a:pt x="21380" y="10439"/>
                  </a:moveTo>
                  <a:cubicBezTo>
                    <a:pt x="21270" y="9651"/>
                    <a:pt x="20721" y="8995"/>
                    <a:pt x="20061" y="8863"/>
                  </a:cubicBezTo>
                  <a:cubicBezTo>
                    <a:pt x="19456" y="8732"/>
                    <a:pt x="18852" y="8995"/>
                    <a:pt x="18467" y="9520"/>
                  </a:cubicBezTo>
                  <a:cubicBezTo>
                    <a:pt x="18357" y="9651"/>
                    <a:pt x="18192" y="9782"/>
                    <a:pt x="18027" y="9914"/>
                  </a:cubicBezTo>
                  <a:lnTo>
                    <a:pt x="18027" y="4005"/>
                  </a:lnTo>
                  <a:cubicBezTo>
                    <a:pt x="18027" y="1773"/>
                    <a:pt x="16544" y="0"/>
                    <a:pt x="14675" y="0"/>
                  </a:cubicBezTo>
                  <a:lnTo>
                    <a:pt x="3353" y="0"/>
                  </a:lnTo>
                  <a:cubicBezTo>
                    <a:pt x="1484" y="0"/>
                    <a:pt x="0" y="1773"/>
                    <a:pt x="0" y="4005"/>
                  </a:cubicBezTo>
                  <a:lnTo>
                    <a:pt x="0" y="17595"/>
                  </a:lnTo>
                  <a:cubicBezTo>
                    <a:pt x="0" y="19827"/>
                    <a:pt x="1484" y="21600"/>
                    <a:pt x="3353" y="21600"/>
                  </a:cubicBezTo>
                  <a:lnTo>
                    <a:pt x="14730" y="21600"/>
                  </a:lnTo>
                  <a:cubicBezTo>
                    <a:pt x="16598" y="21600"/>
                    <a:pt x="18082" y="19827"/>
                    <a:pt x="18082" y="17595"/>
                  </a:cubicBezTo>
                  <a:lnTo>
                    <a:pt x="18082" y="11686"/>
                  </a:lnTo>
                  <a:cubicBezTo>
                    <a:pt x="18247" y="11818"/>
                    <a:pt x="18357" y="11949"/>
                    <a:pt x="18467" y="12080"/>
                  </a:cubicBezTo>
                  <a:cubicBezTo>
                    <a:pt x="18797" y="12474"/>
                    <a:pt x="19237" y="12802"/>
                    <a:pt x="19731" y="12802"/>
                  </a:cubicBezTo>
                  <a:cubicBezTo>
                    <a:pt x="20776" y="12802"/>
                    <a:pt x="21600" y="11752"/>
                    <a:pt x="21380" y="10439"/>
                  </a:cubicBezTo>
                  <a:close/>
                </a:path>
              </a:pathLst>
            </a:custGeom>
            <a:solidFill>
              <a:schemeClr val="accent5"/>
            </a:solidFill>
            <a:ln w="12700">
              <a:miter lim="400000"/>
            </a:ln>
          </p:spPr>
          <p:txBody>
            <a:bodyPr lIns="0" tIns="38100" rIns="216000" bIns="38100" anchor="ctr"/>
            <a:lstStyle/>
            <a:p>
              <a:pPr algn="ctr">
                <a:defRPr sz="3000">
                  <a:solidFill>
                    <a:srgbClr val="FFFFFF"/>
                  </a:solidFill>
                </a:defRPr>
              </a:pPr>
              <a:r>
                <a:rPr lang="en-US" sz="6000" b="1" noProof="1">
                  <a:solidFill>
                    <a:schemeClr val="bg1"/>
                  </a:solidFill>
                  <a:effectLst>
                    <a:outerShdw blurRad="38100" dist="38100" dir="2700000" algn="tl">
                      <a:srgbClr val="000000">
                        <a:alpha val="43137"/>
                      </a:srgbClr>
                    </a:outerShdw>
                  </a:effectLst>
                </a:rPr>
                <a:t>L</a:t>
              </a:r>
            </a:p>
          </p:txBody>
        </p:sp>
      </p:grpSp>
      <p:grpSp>
        <p:nvGrpSpPr>
          <p:cNvPr id="16" name="Group 15">
            <a:extLst>
              <a:ext uri="{FF2B5EF4-FFF2-40B4-BE49-F238E27FC236}">
                <a16:creationId xmlns:a16="http://schemas.microsoft.com/office/drawing/2014/main" id="{5346F5CD-3442-4F07-97BF-02CABAE97E2F}"/>
              </a:ext>
            </a:extLst>
          </p:cNvPr>
          <p:cNvGrpSpPr/>
          <p:nvPr/>
        </p:nvGrpSpPr>
        <p:grpSpPr>
          <a:xfrm>
            <a:off x="7456664" y="3127523"/>
            <a:ext cx="2926080" cy="2736703"/>
            <a:chOff x="332936" y="2627766"/>
            <a:chExt cx="2926080" cy="2736703"/>
          </a:xfrm>
        </p:grpSpPr>
        <p:sp>
          <p:nvSpPr>
            <p:cNvPr id="17" name="TextBox 16">
              <a:extLst>
                <a:ext uri="{FF2B5EF4-FFF2-40B4-BE49-F238E27FC236}">
                  <a16:creationId xmlns:a16="http://schemas.microsoft.com/office/drawing/2014/main" id="{8940D55E-7E97-4CDA-89EF-A3B1F39B85D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8" name="TextBox 17">
              <a:extLst>
                <a:ext uri="{FF2B5EF4-FFF2-40B4-BE49-F238E27FC236}">
                  <a16:creationId xmlns:a16="http://schemas.microsoft.com/office/drawing/2014/main" id="{4BD40EBE-E729-409B-89CE-8FB1B4B1379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424677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8499</TotalTime>
  <Words>585</Words>
  <PresentationFormat>Widescreen</PresentationFormat>
  <Paragraphs>92</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Profit, Loss, Risk – Slide Template</vt:lpstr>
      <vt:lpstr>Profit, Loss, Risk – Slide Template</vt:lpstr>
      <vt:lpstr>Profit, Loss, Risk – Slide Template</vt:lpstr>
      <vt:lpstr>Profit, Loss, Risk – Slide Template</vt:lpstr>
      <vt:lpstr>Profit, Loss, Risk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Profit, Loss, Risk</dc:title>
  <dc:creator>PresentationGO.com</dc:creator>
  <dc:description>© Copyright PresentationGO.com</dc:description>
  <dcterms:created xsi:type="dcterms:W3CDTF">2014-11-26T05:14:11Z</dcterms:created>
  <dcterms:modified xsi:type="dcterms:W3CDTF">2021-01-19T22:53:47Z</dcterms:modified>
  <cp:category>Graphics &amp; Metaphors</cp:category>
</cp:coreProperties>
</file>