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9413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21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6E0595AE-2BA5-4B3F-B878-D40DF6B246D1}"/>
              </a:ext>
            </a:extLst>
          </p:cNvPr>
          <p:cNvSpPr/>
          <p:nvPr/>
        </p:nvSpPr>
        <p:spPr>
          <a:xfrm>
            <a:off x="188914" y="4739439"/>
            <a:ext cx="1850029" cy="1262339"/>
          </a:xfrm>
          <a:prstGeom prst="rect">
            <a:avLst/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/>
          <a:p>
            <a:r>
              <a:rPr lang="en-US" dirty="0"/>
              <a:t>Project Plan Template for PowerPoint</a:t>
            </a:r>
          </a:p>
        </p:txBody>
      </p:sp>
      <p:pic>
        <p:nvPicPr>
          <p:cNvPr id="102" name="Graphic 101" descr="Marker">
            <a:extLst>
              <a:ext uri="{FF2B5EF4-FFF2-40B4-BE49-F238E27FC236}">
                <a16:creationId xmlns:a16="http://schemas.microsoft.com/office/drawing/2014/main" id="{57E3C63F-9926-43AC-8E93-61FDE5AE3AF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6338" y="4846114"/>
            <a:ext cx="356686" cy="356686"/>
          </a:xfrm>
          <a:prstGeom prst="rect">
            <a:avLst/>
          </a:prstGeom>
        </p:spPr>
      </p:pic>
      <p:pic>
        <p:nvPicPr>
          <p:cNvPr id="103" name="Graphic 102" descr="Star">
            <a:extLst>
              <a:ext uri="{FF2B5EF4-FFF2-40B4-BE49-F238E27FC236}">
                <a16:creationId xmlns:a16="http://schemas.microsoft.com/office/drawing/2014/main" id="{3F807ED3-2BE4-49CA-80F7-93125529110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46338" y="5219186"/>
            <a:ext cx="356686" cy="356686"/>
          </a:xfrm>
          <a:prstGeom prst="rect">
            <a:avLst/>
          </a:prstGeom>
        </p:spPr>
      </p:pic>
      <p:pic>
        <p:nvPicPr>
          <p:cNvPr id="104" name="Graphic 103" descr="Pin">
            <a:extLst>
              <a:ext uri="{FF2B5EF4-FFF2-40B4-BE49-F238E27FC236}">
                <a16:creationId xmlns:a16="http://schemas.microsoft.com/office/drawing/2014/main" id="{0CED0615-4583-4094-8302-A21418E96B1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46338" y="5592257"/>
            <a:ext cx="356686" cy="356686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DF2C5820-2313-4F10-AE99-28D372AC02E7}"/>
              </a:ext>
            </a:extLst>
          </p:cNvPr>
          <p:cNvSpPr/>
          <p:nvPr/>
        </p:nvSpPr>
        <p:spPr>
          <a:xfrm>
            <a:off x="771032" y="4900896"/>
            <a:ext cx="896399" cy="2616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100" dirty="0"/>
              <a:t>High Priority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FC3508CC-9DDC-4269-9D0C-BC86DE0B5E54}"/>
              </a:ext>
            </a:extLst>
          </p:cNvPr>
          <p:cNvSpPr/>
          <p:nvPr/>
        </p:nvSpPr>
        <p:spPr>
          <a:xfrm>
            <a:off x="771032" y="5271073"/>
            <a:ext cx="1119217" cy="2616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100" dirty="0"/>
              <a:t>Medium Priority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A697049-B21E-4BF3-95BC-CD2214ECF10F}"/>
              </a:ext>
            </a:extLst>
          </p:cNvPr>
          <p:cNvSpPr/>
          <p:nvPr/>
        </p:nvSpPr>
        <p:spPr>
          <a:xfrm>
            <a:off x="182280" y="4422411"/>
            <a:ext cx="103695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u="sng" dirty="0"/>
              <a:t>Milestones: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AD3A8529-63A9-41BD-820F-0FAC26B83C3B}"/>
              </a:ext>
            </a:extLst>
          </p:cNvPr>
          <p:cNvSpPr/>
          <p:nvPr/>
        </p:nvSpPr>
        <p:spPr>
          <a:xfrm>
            <a:off x="771032" y="5641252"/>
            <a:ext cx="870751" cy="2616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100" dirty="0"/>
              <a:t>Low Priority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A3C5FCE-6CBC-4125-B6CB-B7C75A07F415}"/>
              </a:ext>
            </a:extLst>
          </p:cNvPr>
          <p:cNvSpPr/>
          <p:nvPr/>
        </p:nvSpPr>
        <p:spPr>
          <a:xfrm>
            <a:off x="2188408" y="5630232"/>
            <a:ext cx="102412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200" i="1" dirty="0">
                <a:solidFill>
                  <a:schemeClr val="accent5"/>
                </a:solidFill>
              </a:rPr>
              <a:t>% completion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083D2855-7ED2-4403-98B1-220D6A3A6A51}"/>
              </a:ext>
            </a:extLst>
          </p:cNvPr>
          <p:cNvSpPr/>
          <p:nvPr/>
        </p:nvSpPr>
        <p:spPr>
          <a:xfrm>
            <a:off x="1336962" y="1505981"/>
            <a:ext cx="1117023" cy="538225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b="1" dirty="0"/>
              <a:t>January</a:t>
            </a: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C2F300B5-BF02-4896-97E8-B71F79445442}"/>
              </a:ext>
            </a:extLst>
          </p:cNvPr>
          <p:cNvSpPr/>
          <p:nvPr/>
        </p:nvSpPr>
        <p:spPr>
          <a:xfrm>
            <a:off x="2549235" y="1505981"/>
            <a:ext cx="1117023" cy="538225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b="1" dirty="0"/>
              <a:t>February</a:t>
            </a: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EF5007AE-1B1C-4C92-84DD-2A7FBEBC0E9B}"/>
              </a:ext>
            </a:extLst>
          </p:cNvPr>
          <p:cNvSpPr/>
          <p:nvPr/>
        </p:nvSpPr>
        <p:spPr>
          <a:xfrm>
            <a:off x="3761508" y="1505981"/>
            <a:ext cx="1117023" cy="538225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b="1" dirty="0"/>
              <a:t>March</a:t>
            </a: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DA7B35D1-97E0-42A1-B51D-3F5A46A81C7F}"/>
              </a:ext>
            </a:extLst>
          </p:cNvPr>
          <p:cNvSpPr/>
          <p:nvPr/>
        </p:nvSpPr>
        <p:spPr>
          <a:xfrm>
            <a:off x="4973781" y="1505981"/>
            <a:ext cx="1117023" cy="538225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b="1" dirty="0"/>
              <a:t>April</a:t>
            </a: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A796DF9A-5858-4713-8CE3-664C62477C4B}"/>
              </a:ext>
            </a:extLst>
          </p:cNvPr>
          <p:cNvSpPr/>
          <p:nvPr/>
        </p:nvSpPr>
        <p:spPr>
          <a:xfrm>
            <a:off x="6186054" y="1505981"/>
            <a:ext cx="1117023" cy="538225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b="1" dirty="0"/>
              <a:t>May</a:t>
            </a:r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EE5E5FAB-796A-4666-B544-8B5C2F7A1ACF}"/>
              </a:ext>
            </a:extLst>
          </p:cNvPr>
          <p:cNvSpPr/>
          <p:nvPr/>
        </p:nvSpPr>
        <p:spPr>
          <a:xfrm>
            <a:off x="7398327" y="1505981"/>
            <a:ext cx="1117023" cy="538225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b="1" dirty="0"/>
              <a:t>June</a:t>
            </a:r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F5C8400F-B93E-485A-A67D-02500933B637}"/>
              </a:ext>
            </a:extLst>
          </p:cNvPr>
          <p:cNvSpPr/>
          <p:nvPr/>
        </p:nvSpPr>
        <p:spPr>
          <a:xfrm>
            <a:off x="631248" y="1505980"/>
            <a:ext cx="610465" cy="538225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2020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2AD8440-7CEA-47D0-BCEF-886E53EEBDA1}"/>
              </a:ext>
            </a:extLst>
          </p:cNvPr>
          <p:cNvSpPr/>
          <p:nvPr/>
        </p:nvSpPr>
        <p:spPr>
          <a:xfrm>
            <a:off x="1336963" y="2227191"/>
            <a:ext cx="3951137" cy="399968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sz="1000" dirty="0">
                <a:solidFill>
                  <a:schemeClr val="accent5"/>
                </a:solidFill>
              </a:rPr>
              <a:t>95%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2F696C3C-1C79-4FFF-8240-5B0F81045434}"/>
              </a:ext>
            </a:extLst>
          </p:cNvPr>
          <p:cNvSpPr/>
          <p:nvPr/>
        </p:nvSpPr>
        <p:spPr>
          <a:xfrm>
            <a:off x="1336963" y="2727943"/>
            <a:ext cx="1322477" cy="399968"/>
          </a:xfrm>
          <a:prstGeom prst="roundRect">
            <a:avLst>
              <a:gd name="adj" fmla="val 50000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000" dirty="0">
                <a:solidFill>
                  <a:schemeClr val="accent5"/>
                </a:solidFill>
              </a:rPr>
              <a:t>100%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E67E0125-C45F-43BB-9947-18ED7895C6F4}"/>
              </a:ext>
            </a:extLst>
          </p:cNvPr>
          <p:cNvSpPr/>
          <p:nvPr/>
        </p:nvSpPr>
        <p:spPr>
          <a:xfrm>
            <a:off x="2192306" y="3228216"/>
            <a:ext cx="1322477" cy="399968"/>
          </a:xfrm>
          <a:prstGeom prst="roundRect">
            <a:avLst>
              <a:gd name="adj" fmla="val 50000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000" dirty="0">
                <a:solidFill>
                  <a:schemeClr val="accent5"/>
                </a:solidFill>
              </a:rPr>
              <a:t>100%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D9857AC6-5B30-4EEE-91F1-DAF9CDC2B36D}"/>
              </a:ext>
            </a:extLst>
          </p:cNvPr>
          <p:cNvSpPr/>
          <p:nvPr/>
        </p:nvSpPr>
        <p:spPr>
          <a:xfrm>
            <a:off x="3154439" y="3726733"/>
            <a:ext cx="2133660" cy="399968"/>
          </a:xfrm>
          <a:prstGeom prst="roundRect">
            <a:avLst>
              <a:gd name="adj" fmla="val 50000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000" dirty="0">
                <a:solidFill>
                  <a:schemeClr val="accent5"/>
                </a:solidFill>
              </a:rPr>
              <a:t>95%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3DE405AD-20C1-4DDE-A9E9-4172EBC0C26D}"/>
              </a:ext>
            </a:extLst>
          </p:cNvPr>
          <p:cNvSpPr/>
          <p:nvPr/>
        </p:nvSpPr>
        <p:spPr>
          <a:xfrm>
            <a:off x="5288099" y="4228486"/>
            <a:ext cx="2858453" cy="399968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000" dirty="0">
                <a:solidFill>
                  <a:schemeClr val="accent5"/>
                </a:solidFill>
              </a:rPr>
              <a:t>5%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0528F0E0-BC84-41AD-A1B6-2EF64E7F3EB6}"/>
              </a:ext>
            </a:extLst>
          </p:cNvPr>
          <p:cNvSpPr/>
          <p:nvPr/>
        </p:nvSpPr>
        <p:spPr>
          <a:xfrm>
            <a:off x="5288100" y="4729100"/>
            <a:ext cx="984644" cy="399968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000" dirty="0">
                <a:solidFill>
                  <a:schemeClr val="accent5"/>
                </a:solidFill>
              </a:rPr>
              <a:t>20%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00EF5F99-9820-4F95-8D78-075B2711DE0E}"/>
              </a:ext>
            </a:extLst>
          </p:cNvPr>
          <p:cNvSpPr/>
          <p:nvPr/>
        </p:nvSpPr>
        <p:spPr>
          <a:xfrm>
            <a:off x="5611505" y="5230264"/>
            <a:ext cx="2535047" cy="399968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000" dirty="0">
                <a:solidFill>
                  <a:schemeClr val="accent5"/>
                </a:solidFill>
              </a:rPr>
              <a:t>5%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8BAFCC9E-3749-4134-95F3-97F0496CD035}"/>
              </a:ext>
            </a:extLst>
          </p:cNvPr>
          <p:cNvSpPr txBox="1"/>
          <p:nvPr/>
        </p:nvSpPr>
        <p:spPr>
          <a:xfrm>
            <a:off x="5389429" y="2311759"/>
            <a:ext cx="833305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spc="-3" dirty="0">
                <a:solidFill>
                  <a:schemeClr val="dk1"/>
                </a:solidFill>
                <a:latin typeface="Calibri" panose="020F0502020204030204" pitchFamily="34" charset="0"/>
              </a:rPr>
              <a:t>Jan 2 – Apr 10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64EC4042-020C-4907-A411-12EAAC59C4CA}"/>
              </a:ext>
            </a:extLst>
          </p:cNvPr>
          <p:cNvSpPr txBox="1"/>
          <p:nvPr/>
        </p:nvSpPr>
        <p:spPr>
          <a:xfrm>
            <a:off x="2766300" y="2812513"/>
            <a:ext cx="779188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spc="-3" dirty="0">
                <a:solidFill>
                  <a:schemeClr val="dk1"/>
                </a:solidFill>
                <a:latin typeface="Calibri" panose="020F0502020204030204" pitchFamily="34" charset="0"/>
              </a:rPr>
              <a:t>Jan 2 – Feb 2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218CE025-603F-4406-B9B9-052F6B325C90}"/>
              </a:ext>
            </a:extLst>
          </p:cNvPr>
          <p:cNvSpPr txBox="1"/>
          <p:nvPr/>
        </p:nvSpPr>
        <p:spPr>
          <a:xfrm>
            <a:off x="3621644" y="3312785"/>
            <a:ext cx="893834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spc="-3" dirty="0">
                <a:solidFill>
                  <a:schemeClr val="dk1"/>
                </a:solidFill>
                <a:latin typeface="Calibri" panose="020F0502020204030204" pitchFamily="34" charset="0"/>
              </a:rPr>
              <a:t>Jan 18 – Feb 25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94AFBD5A-CD84-4661-93EE-2DD7990869FB}"/>
              </a:ext>
            </a:extLst>
          </p:cNvPr>
          <p:cNvSpPr txBox="1"/>
          <p:nvPr/>
        </p:nvSpPr>
        <p:spPr>
          <a:xfrm>
            <a:off x="5393813" y="3811302"/>
            <a:ext cx="909864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spc="-3" dirty="0">
                <a:solidFill>
                  <a:schemeClr val="dk1"/>
                </a:solidFill>
                <a:latin typeface="Calibri" panose="020F0502020204030204" pitchFamily="34" charset="0"/>
              </a:rPr>
              <a:t>Feb 15 – Apr 10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93FC2A85-FAD7-4E9B-B7C4-173BD0F2FBDC}"/>
              </a:ext>
            </a:extLst>
          </p:cNvPr>
          <p:cNvSpPr txBox="1"/>
          <p:nvPr/>
        </p:nvSpPr>
        <p:spPr>
          <a:xfrm>
            <a:off x="8254895" y="4313055"/>
            <a:ext cx="897040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spc="-3" dirty="0">
                <a:solidFill>
                  <a:schemeClr val="dk1"/>
                </a:solidFill>
                <a:latin typeface="Calibri" panose="020F0502020204030204" pitchFamily="34" charset="0"/>
              </a:rPr>
              <a:t>Apr 10 – Jun 10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BA0CA137-40C4-45FC-9D49-4A262C026E5B}"/>
              </a:ext>
            </a:extLst>
          </p:cNvPr>
          <p:cNvSpPr txBox="1"/>
          <p:nvPr/>
        </p:nvSpPr>
        <p:spPr>
          <a:xfrm>
            <a:off x="6379604" y="4813669"/>
            <a:ext cx="887807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spc="-3" dirty="0">
                <a:solidFill>
                  <a:schemeClr val="dk1"/>
                </a:solidFill>
                <a:latin typeface="Calibri" panose="020F0502020204030204" pitchFamily="34" charset="0"/>
              </a:rPr>
              <a:t>Apr 10 – May 2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32A52B6C-3ECA-4E5D-906D-CCD086EFAD58}"/>
              </a:ext>
            </a:extLst>
          </p:cNvPr>
          <p:cNvSpPr txBox="1"/>
          <p:nvPr/>
        </p:nvSpPr>
        <p:spPr>
          <a:xfrm>
            <a:off x="8254894" y="5314833"/>
            <a:ext cx="853760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spc="-3" dirty="0">
                <a:solidFill>
                  <a:schemeClr val="dk1"/>
                </a:solidFill>
                <a:latin typeface="Calibri" panose="020F0502020204030204" pitchFamily="34" charset="0"/>
              </a:rPr>
              <a:t>Jul 20 – Jun 10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2C3374C-974D-4F8D-841D-28693D67E396}"/>
              </a:ext>
            </a:extLst>
          </p:cNvPr>
          <p:cNvSpPr txBox="1"/>
          <p:nvPr/>
        </p:nvSpPr>
        <p:spPr>
          <a:xfrm>
            <a:off x="529184" y="2277134"/>
            <a:ext cx="782587" cy="30008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1350" b="1" u="sng" cap="all" dirty="0"/>
              <a:t>Phase 1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5550CCB4-ACC6-48B4-AB43-A35337579DD7}"/>
              </a:ext>
            </a:extLst>
          </p:cNvPr>
          <p:cNvSpPr txBox="1"/>
          <p:nvPr/>
        </p:nvSpPr>
        <p:spPr>
          <a:xfrm>
            <a:off x="4437504" y="4273399"/>
            <a:ext cx="782587" cy="30008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1350" b="1" u="sng" cap="all" dirty="0"/>
              <a:t>Phase 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ED39DEC-2735-4641-B389-D3EDF5A432AF}"/>
              </a:ext>
            </a:extLst>
          </p:cNvPr>
          <p:cNvSpPr txBox="1"/>
          <p:nvPr/>
        </p:nvSpPr>
        <p:spPr>
          <a:xfrm>
            <a:off x="699808" y="2730544"/>
            <a:ext cx="611963" cy="40573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1350" dirty="0"/>
              <a:t>Task 1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5E3F8174-8A57-4758-BBC2-08E11454A648}"/>
              </a:ext>
            </a:extLst>
          </p:cNvPr>
          <p:cNvSpPr txBox="1"/>
          <p:nvPr/>
        </p:nvSpPr>
        <p:spPr>
          <a:xfrm>
            <a:off x="1526913" y="3225331"/>
            <a:ext cx="611963" cy="40573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1350" dirty="0"/>
              <a:t>Task 2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02DE7901-0FDB-4418-88EB-6D074C0EEB0C}"/>
              </a:ext>
            </a:extLst>
          </p:cNvPr>
          <p:cNvSpPr txBox="1"/>
          <p:nvPr/>
        </p:nvSpPr>
        <p:spPr>
          <a:xfrm>
            <a:off x="2524087" y="3720880"/>
            <a:ext cx="611963" cy="40573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1350" dirty="0"/>
              <a:t>Task 3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816552C4-4CC3-49FF-A3BA-04A971C832C5}"/>
              </a:ext>
            </a:extLst>
          </p:cNvPr>
          <p:cNvSpPr txBox="1"/>
          <p:nvPr/>
        </p:nvSpPr>
        <p:spPr>
          <a:xfrm>
            <a:off x="4644324" y="4726216"/>
            <a:ext cx="611963" cy="40573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1350" dirty="0"/>
              <a:t>Task 1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9498D901-8C98-4917-8D0D-012A6F13C564}"/>
              </a:ext>
            </a:extLst>
          </p:cNvPr>
          <p:cNvSpPr txBox="1"/>
          <p:nvPr/>
        </p:nvSpPr>
        <p:spPr>
          <a:xfrm>
            <a:off x="4989541" y="5227967"/>
            <a:ext cx="611963" cy="40573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1350" dirty="0"/>
              <a:t>Task 2</a:t>
            </a:r>
          </a:p>
        </p:txBody>
      </p:sp>
      <p:pic>
        <p:nvPicPr>
          <p:cNvPr id="46" name="Graphic 45" descr="Star">
            <a:extLst>
              <a:ext uri="{FF2B5EF4-FFF2-40B4-BE49-F238E27FC236}">
                <a16:creationId xmlns:a16="http://schemas.microsoft.com/office/drawing/2014/main" id="{8A35EB1A-8F02-4366-9D99-DADE686944C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59921" y="3518466"/>
            <a:ext cx="356686" cy="356686"/>
          </a:xfrm>
          <a:prstGeom prst="rect">
            <a:avLst/>
          </a:prstGeom>
        </p:spPr>
      </p:pic>
      <p:pic>
        <p:nvPicPr>
          <p:cNvPr id="47" name="Graphic 46" descr="Marker">
            <a:extLst>
              <a:ext uri="{FF2B5EF4-FFF2-40B4-BE49-F238E27FC236}">
                <a16:creationId xmlns:a16="http://schemas.microsoft.com/office/drawing/2014/main" id="{E9658A17-1817-46B6-BC79-3E87DC1FAD1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809956" y="3083981"/>
            <a:ext cx="356686" cy="356686"/>
          </a:xfrm>
          <a:prstGeom prst="rect">
            <a:avLst/>
          </a:prstGeom>
        </p:spPr>
      </p:pic>
      <p:pic>
        <p:nvPicPr>
          <p:cNvPr id="48" name="Graphic 47" descr="Pin">
            <a:extLst>
              <a:ext uri="{FF2B5EF4-FFF2-40B4-BE49-F238E27FC236}">
                <a16:creationId xmlns:a16="http://schemas.microsoft.com/office/drawing/2014/main" id="{E392D9EC-E30B-4FAD-8682-F7C00ACE4F7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230554" y="5118167"/>
            <a:ext cx="356686" cy="356686"/>
          </a:xfrm>
          <a:prstGeom prst="rect">
            <a:avLst/>
          </a:prstGeom>
        </p:spPr>
      </p:pic>
      <p:pic>
        <p:nvPicPr>
          <p:cNvPr id="49" name="Graphic 48" descr="Marker">
            <a:extLst>
              <a:ext uri="{FF2B5EF4-FFF2-40B4-BE49-F238E27FC236}">
                <a16:creationId xmlns:a16="http://schemas.microsoft.com/office/drawing/2014/main" id="{E7BFA98C-694C-497E-9A16-3B2F49C6857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460692" y="4630793"/>
            <a:ext cx="356686" cy="356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543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6E0595AE-2BA5-4B3F-B878-D40DF6B246D1}"/>
              </a:ext>
            </a:extLst>
          </p:cNvPr>
          <p:cNvSpPr/>
          <p:nvPr/>
        </p:nvSpPr>
        <p:spPr>
          <a:xfrm>
            <a:off x="188914" y="4739439"/>
            <a:ext cx="1850029" cy="1262339"/>
          </a:xfrm>
          <a:prstGeom prst="rect">
            <a:avLst/>
          </a:prstGeom>
          <a:solidFill>
            <a:schemeClr val="bg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Autofit/>
          </a:bodyPr>
          <a:lstStyle/>
          <a:p>
            <a:r>
              <a:rPr lang="en-US" dirty="0"/>
              <a:t>Project Plan Template for PowerPoint</a:t>
            </a:r>
          </a:p>
        </p:txBody>
      </p:sp>
      <p:pic>
        <p:nvPicPr>
          <p:cNvPr id="102" name="Graphic 101" descr="Marker">
            <a:extLst>
              <a:ext uri="{FF2B5EF4-FFF2-40B4-BE49-F238E27FC236}">
                <a16:creationId xmlns:a16="http://schemas.microsoft.com/office/drawing/2014/main" id="{57E3C63F-9926-43AC-8E93-61FDE5AE3AF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6338" y="4846114"/>
            <a:ext cx="356686" cy="356686"/>
          </a:xfrm>
          <a:prstGeom prst="rect">
            <a:avLst/>
          </a:prstGeom>
        </p:spPr>
      </p:pic>
      <p:pic>
        <p:nvPicPr>
          <p:cNvPr id="103" name="Graphic 102" descr="Star">
            <a:extLst>
              <a:ext uri="{FF2B5EF4-FFF2-40B4-BE49-F238E27FC236}">
                <a16:creationId xmlns:a16="http://schemas.microsoft.com/office/drawing/2014/main" id="{3F807ED3-2BE4-49CA-80F7-93125529110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46338" y="5219186"/>
            <a:ext cx="356686" cy="356686"/>
          </a:xfrm>
          <a:prstGeom prst="rect">
            <a:avLst/>
          </a:prstGeom>
        </p:spPr>
      </p:pic>
      <p:pic>
        <p:nvPicPr>
          <p:cNvPr id="104" name="Graphic 103" descr="Pin">
            <a:extLst>
              <a:ext uri="{FF2B5EF4-FFF2-40B4-BE49-F238E27FC236}">
                <a16:creationId xmlns:a16="http://schemas.microsoft.com/office/drawing/2014/main" id="{0CED0615-4583-4094-8302-A21418E96B1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46338" y="5592257"/>
            <a:ext cx="356686" cy="356686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DF2C5820-2313-4F10-AE99-28D372AC02E7}"/>
              </a:ext>
            </a:extLst>
          </p:cNvPr>
          <p:cNvSpPr/>
          <p:nvPr/>
        </p:nvSpPr>
        <p:spPr>
          <a:xfrm>
            <a:off x="771032" y="4900896"/>
            <a:ext cx="896399" cy="2616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</a:rPr>
              <a:t>High Priority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FC3508CC-9DDC-4269-9D0C-BC86DE0B5E54}"/>
              </a:ext>
            </a:extLst>
          </p:cNvPr>
          <p:cNvSpPr/>
          <p:nvPr/>
        </p:nvSpPr>
        <p:spPr>
          <a:xfrm>
            <a:off x="771032" y="5271073"/>
            <a:ext cx="1119217" cy="2616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</a:rPr>
              <a:t>Medium Priority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A697049-B21E-4BF3-95BC-CD2214ECF10F}"/>
              </a:ext>
            </a:extLst>
          </p:cNvPr>
          <p:cNvSpPr/>
          <p:nvPr/>
        </p:nvSpPr>
        <p:spPr>
          <a:xfrm>
            <a:off x="182280" y="4422411"/>
            <a:ext cx="103695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u="sng" dirty="0">
                <a:solidFill>
                  <a:schemeClr val="bg1"/>
                </a:solidFill>
              </a:rPr>
              <a:t>Milestones: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AD3A8529-63A9-41BD-820F-0FAC26B83C3B}"/>
              </a:ext>
            </a:extLst>
          </p:cNvPr>
          <p:cNvSpPr/>
          <p:nvPr/>
        </p:nvSpPr>
        <p:spPr>
          <a:xfrm>
            <a:off x="771032" y="5641252"/>
            <a:ext cx="870751" cy="2616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</a:rPr>
              <a:t>Low Priority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A3C5FCE-6CBC-4125-B6CB-B7C75A07F415}"/>
              </a:ext>
            </a:extLst>
          </p:cNvPr>
          <p:cNvSpPr/>
          <p:nvPr/>
        </p:nvSpPr>
        <p:spPr>
          <a:xfrm>
            <a:off x="2188408" y="5630232"/>
            <a:ext cx="102412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200" i="1" dirty="0">
                <a:solidFill>
                  <a:schemeClr val="accent5"/>
                </a:solidFill>
              </a:rPr>
              <a:t>% completion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083D2855-7ED2-4403-98B1-220D6A3A6A51}"/>
              </a:ext>
            </a:extLst>
          </p:cNvPr>
          <p:cNvSpPr/>
          <p:nvPr/>
        </p:nvSpPr>
        <p:spPr>
          <a:xfrm>
            <a:off x="1336962" y="1505981"/>
            <a:ext cx="1117023" cy="538225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b="1" dirty="0"/>
              <a:t>January</a:t>
            </a: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C2F300B5-BF02-4896-97E8-B71F79445442}"/>
              </a:ext>
            </a:extLst>
          </p:cNvPr>
          <p:cNvSpPr/>
          <p:nvPr/>
        </p:nvSpPr>
        <p:spPr>
          <a:xfrm>
            <a:off x="2549235" y="1505981"/>
            <a:ext cx="1117023" cy="538225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b="1" dirty="0"/>
              <a:t>February</a:t>
            </a: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EF5007AE-1B1C-4C92-84DD-2A7FBEBC0E9B}"/>
              </a:ext>
            </a:extLst>
          </p:cNvPr>
          <p:cNvSpPr/>
          <p:nvPr/>
        </p:nvSpPr>
        <p:spPr>
          <a:xfrm>
            <a:off x="3761508" y="1505981"/>
            <a:ext cx="1117023" cy="538225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b="1" dirty="0"/>
              <a:t>March</a:t>
            </a: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DA7B35D1-97E0-42A1-B51D-3F5A46A81C7F}"/>
              </a:ext>
            </a:extLst>
          </p:cNvPr>
          <p:cNvSpPr/>
          <p:nvPr/>
        </p:nvSpPr>
        <p:spPr>
          <a:xfrm>
            <a:off x="4973781" y="1505981"/>
            <a:ext cx="1117023" cy="538225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b="1" dirty="0"/>
              <a:t>April</a:t>
            </a: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A796DF9A-5858-4713-8CE3-664C62477C4B}"/>
              </a:ext>
            </a:extLst>
          </p:cNvPr>
          <p:cNvSpPr/>
          <p:nvPr/>
        </p:nvSpPr>
        <p:spPr>
          <a:xfrm>
            <a:off x="6186054" y="1505981"/>
            <a:ext cx="1117023" cy="538225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b="1" dirty="0"/>
              <a:t>May</a:t>
            </a:r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EE5E5FAB-796A-4666-B544-8B5C2F7A1ACF}"/>
              </a:ext>
            </a:extLst>
          </p:cNvPr>
          <p:cNvSpPr/>
          <p:nvPr/>
        </p:nvSpPr>
        <p:spPr>
          <a:xfrm>
            <a:off x="7398327" y="1505981"/>
            <a:ext cx="1117023" cy="538225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b="1" dirty="0"/>
              <a:t>June</a:t>
            </a:r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F5C8400F-B93E-485A-A67D-02500933B637}"/>
              </a:ext>
            </a:extLst>
          </p:cNvPr>
          <p:cNvSpPr/>
          <p:nvPr/>
        </p:nvSpPr>
        <p:spPr>
          <a:xfrm>
            <a:off x="631248" y="1505980"/>
            <a:ext cx="610465" cy="538225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2020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2AD8440-7CEA-47D0-BCEF-886E53EEBDA1}"/>
              </a:ext>
            </a:extLst>
          </p:cNvPr>
          <p:cNvSpPr/>
          <p:nvPr/>
        </p:nvSpPr>
        <p:spPr>
          <a:xfrm>
            <a:off x="1336963" y="2227191"/>
            <a:ext cx="3951137" cy="399968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sz="1000" dirty="0">
                <a:solidFill>
                  <a:schemeClr val="accent5"/>
                </a:solidFill>
              </a:rPr>
              <a:t>95%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2F696C3C-1C79-4FFF-8240-5B0F81045434}"/>
              </a:ext>
            </a:extLst>
          </p:cNvPr>
          <p:cNvSpPr/>
          <p:nvPr/>
        </p:nvSpPr>
        <p:spPr>
          <a:xfrm>
            <a:off x="1336963" y="2727943"/>
            <a:ext cx="1322477" cy="399968"/>
          </a:xfrm>
          <a:prstGeom prst="roundRect">
            <a:avLst>
              <a:gd name="adj" fmla="val 50000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000" dirty="0">
                <a:solidFill>
                  <a:schemeClr val="accent5"/>
                </a:solidFill>
              </a:rPr>
              <a:t>100%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E67E0125-C45F-43BB-9947-18ED7895C6F4}"/>
              </a:ext>
            </a:extLst>
          </p:cNvPr>
          <p:cNvSpPr/>
          <p:nvPr/>
        </p:nvSpPr>
        <p:spPr>
          <a:xfrm>
            <a:off x="2192306" y="3228216"/>
            <a:ext cx="1322477" cy="399968"/>
          </a:xfrm>
          <a:prstGeom prst="roundRect">
            <a:avLst>
              <a:gd name="adj" fmla="val 50000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000" dirty="0">
                <a:solidFill>
                  <a:schemeClr val="accent5"/>
                </a:solidFill>
              </a:rPr>
              <a:t>100%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D9857AC6-5B30-4EEE-91F1-DAF9CDC2B36D}"/>
              </a:ext>
            </a:extLst>
          </p:cNvPr>
          <p:cNvSpPr/>
          <p:nvPr/>
        </p:nvSpPr>
        <p:spPr>
          <a:xfrm>
            <a:off x="3154439" y="3726733"/>
            <a:ext cx="2133660" cy="399968"/>
          </a:xfrm>
          <a:prstGeom prst="roundRect">
            <a:avLst>
              <a:gd name="adj" fmla="val 50000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000" dirty="0">
                <a:solidFill>
                  <a:schemeClr val="accent5"/>
                </a:solidFill>
              </a:rPr>
              <a:t>95%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3DE405AD-20C1-4DDE-A9E9-4172EBC0C26D}"/>
              </a:ext>
            </a:extLst>
          </p:cNvPr>
          <p:cNvSpPr/>
          <p:nvPr/>
        </p:nvSpPr>
        <p:spPr>
          <a:xfrm>
            <a:off x="5288099" y="4228486"/>
            <a:ext cx="2858453" cy="399968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000" dirty="0">
                <a:solidFill>
                  <a:schemeClr val="accent5"/>
                </a:solidFill>
              </a:rPr>
              <a:t>5%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0528F0E0-BC84-41AD-A1B6-2EF64E7F3EB6}"/>
              </a:ext>
            </a:extLst>
          </p:cNvPr>
          <p:cNvSpPr/>
          <p:nvPr/>
        </p:nvSpPr>
        <p:spPr>
          <a:xfrm>
            <a:off x="5288100" y="4729100"/>
            <a:ext cx="984644" cy="399968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000" dirty="0">
                <a:solidFill>
                  <a:schemeClr val="accent5"/>
                </a:solidFill>
              </a:rPr>
              <a:t>20%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00EF5F99-9820-4F95-8D78-075B2711DE0E}"/>
              </a:ext>
            </a:extLst>
          </p:cNvPr>
          <p:cNvSpPr/>
          <p:nvPr/>
        </p:nvSpPr>
        <p:spPr>
          <a:xfrm>
            <a:off x="5611505" y="5230264"/>
            <a:ext cx="2535047" cy="399968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000" dirty="0">
                <a:solidFill>
                  <a:schemeClr val="accent5"/>
                </a:solidFill>
              </a:rPr>
              <a:t>5%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8BAFCC9E-3749-4134-95F3-97F0496CD035}"/>
              </a:ext>
            </a:extLst>
          </p:cNvPr>
          <p:cNvSpPr txBox="1"/>
          <p:nvPr/>
        </p:nvSpPr>
        <p:spPr>
          <a:xfrm>
            <a:off x="5389429" y="2311759"/>
            <a:ext cx="833305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spc="-3" dirty="0">
                <a:solidFill>
                  <a:schemeClr val="bg1"/>
                </a:solidFill>
                <a:latin typeface="Calibri" panose="020F0502020204030204" pitchFamily="34" charset="0"/>
              </a:rPr>
              <a:t>Jan 2 – Apr 10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64EC4042-020C-4907-A411-12EAAC59C4CA}"/>
              </a:ext>
            </a:extLst>
          </p:cNvPr>
          <p:cNvSpPr txBox="1"/>
          <p:nvPr/>
        </p:nvSpPr>
        <p:spPr>
          <a:xfrm>
            <a:off x="2766300" y="2812513"/>
            <a:ext cx="779188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spc="-3" dirty="0">
                <a:solidFill>
                  <a:schemeClr val="bg1"/>
                </a:solidFill>
                <a:latin typeface="Calibri" panose="020F0502020204030204" pitchFamily="34" charset="0"/>
              </a:rPr>
              <a:t>Jan 2 – Feb 2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218CE025-603F-4406-B9B9-052F6B325C90}"/>
              </a:ext>
            </a:extLst>
          </p:cNvPr>
          <p:cNvSpPr txBox="1"/>
          <p:nvPr/>
        </p:nvSpPr>
        <p:spPr>
          <a:xfrm>
            <a:off x="3621644" y="3312785"/>
            <a:ext cx="893834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spc="-3" dirty="0">
                <a:solidFill>
                  <a:schemeClr val="bg1"/>
                </a:solidFill>
                <a:latin typeface="Calibri" panose="020F0502020204030204" pitchFamily="34" charset="0"/>
              </a:rPr>
              <a:t>Jan 18 – Feb 25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94AFBD5A-CD84-4661-93EE-2DD7990869FB}"/>
              </a:ext>
            </a:extLst>
          </p:cNvPr>
          <p:cNvSpPr txBox="1"/>
          <p:nvPr/>
        </p:nvSpPr>
        <p:spPr>
          <a:xfrm>
            <a:off x="5393813" y="3811302"/>
            <a:ext cx="909864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spc="-3" dirty="0">
                <a:solidFill>
                  <a:schemeClr val="bg1"/>
                </a:solidFill>
                <a:latin typeface="Calibri" panose="020F0502020204030204" pitchFamily="34" charset="0"/>
              </a:rPr>
              <a:t>Feb 15 – Apr 10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93FC2A85-FAD7-4E9B-B7C4-173BD0F2FBDC}"/>
              </a:ext>
            </a:extLst>
          </p:cNvPr>
          <p:cNvSpPr txBox="1"/>
          <p:nvPr/>
        </p:nvSpPr>
        <p:spPr>
          <a:xfrm>
            <a:off x="8254895" y="4313055"/>
            <a:ext cx="897040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spc="-3" dirty="0">
                <a:solidFill>
                  <a:schemeClr val="bg1"/>
                </a:solidFill>
                <a:latin typeface="Calibri" panose="020F0502020204030204" pitchFamily="34" charset="0"/>
              </a:rPr>
              <a:t>Apr 10 – Jun 10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BA0CA137-40C4-45FC-9D49-4A262C026E5B}"/>
              </a:ext>
            </a:extLst>
          </p:cNvPr>
          <p:cNvSpPr txBox="1"/>
          <p:nvPr/>
        </p:nvSpPr>
        <p:spPr>
          <a:xfrm>
            <a:off x="6379604" y="4813669"/>
            <a:ext cx="887807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spc="-3" dirty="0">
                <a:solidFill>
                  <a:schemeClr val="bg1"/>
                </a:solidFill>
                <a:latin typeface="Calibri" panose="020F0502020204030204" pitchFamily="34" charset="0"/>
              </a:rPr>
              <a:t>Apr 10 – May 2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32A52B6C-3ECA-4E5D-906D-CCD086EFAD58}"/>
              </a:ext>
            </a:extLst>
          </p:cNvPr>
          <p:cNvSpPr txBox="1"/>
          <p:nvPr/>
        </p:nvSpPr>
        <p:spPr>
          <a:xfrm>
            <a:off x="8254894" y="5314833"/>
            <a:ext cx="853760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spc="-3" dirty="0">
                <a:solidFill>
                  <a:schemeClr val="bg1"/>
                </a:solidFill>
                <a:latin typeface="Calibri" panose="020F0502020204030204" pitchFamily="34" charset="0"/>
              </a:rPr>
              <a:t>Jul 20 – Jun 10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2C3374C-974D-4F8D-841D-28693D67E396}"/>
              </a:ext>
            </a:extLst>
          </p:cNvPr>
          <p:cNvSpPr txBox="1"/>
          <p:nvPr/>
        </p:nvSpPr>
        <p:spPr>
          <a:xfrm>
            <a:off x="529184" y="2277134"/>
            <a:ext cx="782587" cy="30008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1350" b="1" u="sng" cap="all" dirty="0">
                <a:solidFill>
                  <a:schemeClr val="bg1"/>
                </a:solidFill>
              </a:rPr>
              <a:t>Phase 1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5550CCB4-ACC6-48B4-AB43-A35337579DD7}"/>
              </a:ext>
            </a:extLst>
          </p:cNvPr>
          <p:cNvSpPr txBox="1"/>
          <p:nvPr/>
        </p:nvSpPr>
        <p:spPr>
          <a:xfrm>
            <a:off x="4437504" y="4273399"/>
            <a:ext cx="782587" cy="30008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1350" b="1" u="sng" cap="all" dirty="0">
                <a:solidFill>
                  <a:schemeClr val="bg1"/>
                </a:solidFill>
              </a:rPr>
              <a:t>Phase 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ED39DEC-2735-4641-B389-D3EDF5A432AF}"/>
              </a:ext>
            </a:extLst>
          </p:cNvPr>
          <p:cNvSpPr txBox="1"/>
          <p:nvPr/>
        </p:nvSpPr>
        <p:spPr>
          <a:xfrm>
            <a:off x="699809" y="2783371"/>
            <a:ext cx="611962" cy="30008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1350" dirty="0">
                <a:solidFill>
                  <a:schemeClr val="bg1"/>
                </a:solidFill>
              </a:rPr>
              <a:t>Task 1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5E3F8174-8A57-4758-BBC2-08E11454A648}"/>
              </a:ext>
            </a:extLst>
          </p:cNvPr>
          <p:cNvSpPr txBox="1"/>
          <p:nvPr/>
        </p:nvSpPr>
        <p:spPr>
          <a:xfrm>
            <a:off x="1526914" y="3278158"/>
            <a:ext cx="611962" cy="30008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1350" dirty="0">
                <a:solidFill>
                  <a:schemeClr val="bg1"/>
                </a:solidFill>
              </a:rPr>
              <a:t>Task 2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02DE7901-0FDB-4418-88EB-6D074C0EEB0C}"/>
              </a:ext>
            </a:extLst>
          </p:cNvPr>
          <p:cNvSpPr txBox="1"/>
          <p:nvPr/>
        </p:nvSpPr>
        <p:spPr>
          <a:xfrm>
            <a:off x="2524088" y="3773707"/>
            <a:ext cx="611962" cy="30008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1350" dirty="0">
                <a:solidFill>
                  <a:schemeClr val="bg1"/>
                </a:solidFill>
              </a:rPr>
              <a:t>Task 3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816552C4-4CC3-49FF-A3BA-04A971C832C5}"/>
              </a:ext>
            </a:extLst>
          </p:cNvPr>
          <p:cNvSpPr txBox="1"/>
          <p:nvPr/>
        </p:nvSpPr>
        <p:spPr>
          <a:xfrm>
            <a:off x="4644325" y="4779043"/>
            <a:ext cx="611962" cy="30008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1350" dirty="0">
                <a:solidFill>
                  <a:schemeClr val="bg1"/>
                </a:solidFill>
              </a:rPr>
              <a:t>Task 1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9498D901-8C98-4917-8D0D-012A6F13C564}"/>
              </a:ext>
            </a:extLst>
          </p:cNvPr>
          <p:cNvSpPr txBox="1"/>
          <p:nvPr/>
        </p:nvSpPr>
        <p:spPr>
          <a:xfrm>
            <a:off x="4989542" y="5280794"/>
            <a:ext cx="611962" cy="30008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1350" dirty="0">
                <a:solidFill>
                  <a:schemeClr val="bg1"/>
                </a:solidFill>
              </a:rPr>
              <a:t>Task 2</a:t>
            </a:r>
          </a:p>
        </p:txBody>
      </p:sp>
      <p:pic>
        <p:nvPicPr>
          <p:cNvPr id="46" name="Graphic 45" descr="Star">
            <a:extLst>
              <a:ext uri="{FF2B5EF4-FFF2-40B4-BE49-F238E27FC236}">
                <a16:creationId xmlns:a16="http://schemas.microsoft.com/office/drawing/2014/main" id="{8A35EB1A-8F02-4366-9D99-DADE686944C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59921" y="3518466"/>
            <a:ext cx="356686" cy="356686"/>
          </a:xfrm>
          <a:prstGeom prst="rect">
            <a:avLst/>
          </a:prstGeom>
        </p:spPr>
      </p:pic>
      <p:pic>
        <p:nvPicPr>
          <p:cNvPr id="47" name="Graphic 46" descr="Marker">
            <a:extLst>
              <a:ext uri="{FF2B5EF4-FFF2-40B4-BE49-F238E27FC236}">
                <a16:creationId xmlns:a16="http://schemas.microsoft.com/office/drawing/2014/main" id="{E9658A17-1817-46B6-BC79-3E87DC1FAD1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809956" y="3083981"/>
            <a:ext cx="356686" cy="356686"/>
          </a:xfrm>
          <a:prstGeom prst="rect">
            <a:avLst/>
          </a:prstGeom>
        </p:spPr>
      </p:pic>
      <p:pic>
        <p:nvPicPr>
          <p:cNvPr id="48" name="Graphic 47" descr="Pin">
            <a:extLst>
              <a:ext uri="{FF2B5EF4-FFF2-40B4-BE49-F238E27FC236}">
                <a16:creationId xmlns:a16="http://schemas.microsoft.com/office/drawing/2014/main" id="{E392D9EC-E30B-4FAD-8682-F7C00ACE4F7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230554" y="5118167"/>
            <a:ext cx="356686" cy="356686"/>
          </a:xfrm>
          <a:prstGeom prst="rect">
            <a:avLst/>
          </a:prstGeom>
        </p:spPr>
      </p:pic>
      <p:pic>
        <p:nvPicPr>
          <p:cNvPr id="49" name="Graphic 48" descr="Marker">
            <a:extLst>
              <a:ext uri="{FF2B5EF4-FFF2-40B4-BE49-F238E27FC236}">
                <a16:creationId xmlns:a16="http://schemas.microsoft.com/office/drawing/2014/main" id="{E7BFA98C-694C-497E-9A16-3B2F49C6857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460692" y="4630793"/>
            <a:ext cx="356686" cy="356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746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10114</TotalTime>
  <Words>206</Words>
  <PresentationFormat>On-screen Show (4:3)</PresentationFormat>
  <Paragraphs>74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Project Plan Template for PowerPoint</vt:lpstr>
      <vt:lpstr>Project Plan Template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Plan Template for PowerPoint</dc:title>
  <dc:creator>PresentationGO.com</dc:creator>
  <dc:description>© Copyright PresentationGO.com</dc:description>
  <dcterms:created xsi:type="dcterms:W3CDTF">2014-11-26T05:14:11Z</dcterms:created>
  <dcterms:modified xsi:type="dcterms:W3CDTF">2019-01-31T16:29:56Z</dcterms:modified>
  <cp:category>Charts &amp; Diagrams</cp:category>
</cp:coreProperties>
</file>