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55"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25" d="100"/>
          <a:sy n="125" d="100"/>
        </p:scale>
        <p:origin x="2682" y="7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3/2/2021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6314919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89979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3/2/2021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Pros and Cons – Slide Template</a:t>
            </a:r>
          </a:p>
        </p:txBody>
      </p:sp>
      <p:sp>
        <p:nvSpPr>
          <p:cNvPr id="3" name="Rectangle 2">
            <a:extLst>
              <a:ext uri="{FF2B5EF4-FFF2-40B4-BE49-F238E27FC236}">
                <a16:creationId xmlns:a16="http://schemas.microsoft.com/office/drawing/2014/main" id="{D0F8868C-BECE-4000-9988-A7C27093FCB3}"/>
              </a:ext>
            </a:extLst>
          </p:cNvPr>
          <p:cNvSpPr/>
          <p:nvPr/>
        </p:nvSpPr>
        <p:spPr>
          <a:xfrm>
            <a:off x="2516548" y="1588718"/>
            <a:ext cx="4110908" cy="36743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4" name="Lightning Bolt 3">
            <a:extLst>
              <a:ext uri="{FF2B5EF4-FFF2-40B4-BE49-F238E27FC236}">
                <a16:creationId xmlns:a16="http://schemas.microsoft.com/office/drawing/2014/main" id="{ADAAA2B0-B6E9-42D8-A495-3BBA4540B73C}"/>
              </a:ext>
            </a:extLst>
          </p:cNvPr>
          <p:cNvSpPr/>
          <p:nvPr/>
        </p:nvSpPr>
        <p:spPr>
          <a:xfrm>
            <a:off x="3510536" y="1588718"/>
            <a:ext cx="2122929" cy="3674301"/>
          </a:xfrm>
          <a:prstGeom prst="lightningBolt">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sz="1350"/>
          </a:p>
        </p:txBody>
      </p:sp>
      <p:sp>
        <p:nvSpPr>
          <p:cNvPr id="12" name="Freeform: Shape 11">
            <a:extLst>
              <a:ext uri="{FF2B5EF4-FFF2-40B4-BE49-F238E27FC236}">
                <a16:creationId xmlns:a16="http://schemas.microsoft.com/office/drawing/2014/main" id="{0285F861-6870-43B4-880A-239C1B59F002}"/>
              </a:ext>
            </a:extLst>
          </p:cNvPr>
          <p:cNvSpPr/>
          <p:nvPr/>
        </p:nvSpPr>
        <p:spPr>
          <a:xfrm>
            <a:off x="1" y="1588718"/>
            <a:ext cx="5055105" cy="3674301"/>
          </a:xfrm>
          <a:custGeom>
            <a:avLst/>
            <a:gdLst>
              <a:gd name="connsiteX0" fmla="*/ 0 w 5055105"/>
              <a:gd name="connsiteY0" fmla="*/ 0 h 3674301"/>
              <a:gd name="connsiteX1" fmla="*/ 194593 w 5055105"/>
              <a:gd name="connsiteY1" fmla="*/ 0 h 3674301"/>
              <a:gd name="connsiteX2" fmla="*/ 2673093 w 5055105"/>
              <a:gd name="connsiteY2" fmla="*/ 0 h 3674301"/>
              <a:gd name="connsiteX3" fmla="*/ 3739095 w 5055105"/>
              <a:gd name="connsiteY3" fmla="*/ 0 h 3674301"/>
              <a:gd name="connsiteX4" fmla="*/ 2932175 w 5055105"/>
              <a:gd name="connsiteY4" fmla="*/ 661715 h 3674301"/>
              <a:gd name="connsiteX5" fmla="*/ 3679329 w 5055105"/>
              <a:gd name="connsiteY5" fmla="*/ 1425833 h 3674301"/>
              <a:gd name="connsiteX6" fmla="*/ 3425757 w 5055105"/>
              <a:gd name="connsiteY6" fmla="*/ 1650884 h 3674301"/>
              <a:gd name="connsiteX7" fmla="*/ 4133400 w 5055105"/>
              <a:gd name="connsiteY7" fmla="*/ 2379281 h 3674301"/>
              <a:gd name="connsiteX8" fmla="*/ 3916193 w 5055105"/>
              <a:gd name="connsiteY8" fmla="*/ 2537139 h 3674301"/>
              <a:gd name="connsiteX9" fmla="*/ 5055105 w 5055105"/>
              <a:gd name="connsiteY9" fmla="*/ 3674301 h 3674301"/>
              <a:gd name="connsiteX10" fmla="*/ 3989103 w 5055105"/>
              <a:gd name="connsiteY10" fmla="*/ 3674301 h 3674301"/>
              <a:gd name="connsiteX11" fmla="*/ 194593 w 5055105"/>
              <a:gd name="connsiteY11" fmla="*/ 3674301 h 3674301"/>
              <a:gd name="connsiteX12" fmla="*/ 0 w 5055105"/>
              <a:gd name="connsiteY12" fmla="*/ 3674301 h 36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055105" h="3674301">
                <a:moveTo>
                  <a:pt x="0" y="0"/>
                </a:moveTo>
                <a:lnTo>
                  <a:pt x="194593" y="0"/>
                </a:lnTo>
                <a:lnTo>
                  <a:pt x="2673093" y="0"/>
                </a:lnTo>
                <a:lnTo>
                  <a:pt x="3739095" y="0"/>
                </a:lnTo>
                <a:lnTo>
                  <a:pt x="2932175" y="661715"/>
                </a:lnTo>
                <a:lnTo>
                  <a:pt x="3679329" y="1425833"/>
                </a:lnTo>
                <a:lnTo>
                  <a:pt x="3425757" y="1650884"/>
                </a:lnTo>
                <a:lnTo>
                  <a:pt x="4133400" y="2379281"/>
                </a:lnTo>
                <a:lnTo>
                  <a:pt x="3916193" y="2537139"/>
                </a:lnTo>
                <a:lnTo>
                  <a:pt x="5055105" y="3674301"/>
                </a:lnTo>
                <a:lnTo>
                  <a:pt x="3989103" y="3674301"/>
                </a:lnTo>
                <a:lnTo>
                  <a:pt x="194593" y="3674301"/>
                </a:lnTo>
                <a:lnTo>
                  <a:pt x="0" y="3674301"/>
                </a:lnTo>
                <a:close/>
              </a:path>
            </a:pathLst>
          </a:custGeom>
          <a:solidFill>
            <a:schemeClr val="accent5"/>
          </a:solidFill>
          <a:ln/>
        </p:spPr>
        <p:style>
          <a:lnRef idx="1">
            <a:schemeClr val="accent5"/>
          </a:lnRef>
          <a:fillRef idx="2">
            <a:schemeClr val="accent5"/>
          </a:fillRef>
          <a:effectRef idx="1">
            <a:schemeClr val="accent5"/>
          </a:effectRef>
          <a:fontRef idx="minor">
            <a:schemeClr val="dk1"/>
          </a:fontRef>
        </p:style>
        <p:txBody>
          <a:bodyPr wrap="square" lIns="274320" tIns="68580" rtlCol="0" anchor="t">
            <a:noAutofit/>
          </a:bodyPr>
          <a:lstStyle/>
          <a:p>
            <a:r>
              <a:rPr lang="en-US" sz="4500" b="1" dirty="0">
                <a:solidFill>
                  <a:schemeClr val="bg1">
                    <a:lumMod val="95000"/>
                  </a:schemeClr>
                </a:solidFill>
                <a:effectLst>
                  <a:outerShdw blurRad="38100" dist="38100" dir="2700000" algn="tl">
                    <a:srgbClr val="000000">
                      <a:alpha val="43137"/>
                    </a:srgbClr>
                  </a:outerShdw>
                </a:effectLst>
              </a:rPr>
              <a:t>CONS</a:t>
            </a:r>
          </a:p>
        </p:txBody>
      </p:sp>
      <p:sp>
        <p:nvSpPr>
          <p:cNvPr id="14" name="Freeform: Shape 13">
            <a:extLst>
              <a:ext uri="{FF2B5EF4-FFF2-40B4-BE49-F238E27FC236}">
                <a16:creationId xmlns:a16="http://schemas.microsoft.com/office/drawing/2014/main" id="{92345FC5-3482-4AB7-97B5-0D596E8D898C}"/>
              </a:ext>
            </a:extLst>
          </p:cNvPr>
          <p:cNvSpPr/>
          <p:nvPr/>
        </p:nvSpPr>
        <p:spPr>
          <a:xfrm>
            <a:off x="4860321" y="1588718"/>
            <a:ext cx="4283679" cy="3674301"/>
          </a:xfrm>
          <a:custGeom>
            <a:avLst/>
            <a:gdLst>
              <a:gd name="connsiteX0" fmla="*/ 0 w 4283679"/>
              <a:gd name="connsiteY0" fmla="*/ 0 h 3674301"/>
              <a:gd name="connsiteX1" fmla="*/ 901564 w 4283679"/>
              <a:gd name="connsiteY1" fmla="*/ 0 h 3674301"/>
              <a:gd name="connsiteX2" fmla="*/ 4253525 w 4283679"/>
              <a:gd name="connsiteY2" fmla="*/ 0 h 3674301"/>
              <a:gd name="connsiteX3" fmla="*/ 4283679 w 4283679"/>
              <a:gd name="connsiteY3" fmla="*/ 0 h 3674301"/>
              <a:gd name="connsiteX4" fmla="*/ 4283679 w 4283679"/>
              <a:gd name="connsiteY4" fmla="*/ 3674301 h 3674301"/>
              <a:gd name="connsiteX5" fmla="*/ 4253525 w 4283679"/>
              <a:gd name="connsiteY5" fmla="*/ 3674301 h 3674301"/>
              <a:gd name="connsiteX6" fmla="*/ 2191832 w 4283679"/>
              <a:gd name="connsiteY6" fmla="*/ 3674301 h 3674301"/>
              <a:gd name="connsiteX7" fmla="*/ 1290269 w 4283679"/>
              <a:gd name="connsiteY7" fmla="*/ 3674301 h 3674301"/>
              <a:gd name="connsiteX8" fmla="*/ 618696 w 4283679"/>
              <a:gd name="connsiteY8" fmla="*/ 2190461 h 3674301"/>
              <a:gd name="connsiteX9" fmla="*/ 796589 w 4283679"/>
              <a:gd name="connsiteY9" fmla="*/ 2042469 h 3674301"/>
              <a:gd name="connsiteX10" fmla="*/ 253375 w 4283679"/>
              <a:gd name="connsiteY10" fmla="*/ 1156214 h 3674301"/>
              <a:gd name="connsiteX11" fmla="*/ 431268 w 4283679"/>
              <a:gd name="connsiteY11" fmla="*/ 1034247 h 36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83679" h="3674301">
                <a:moveTo>
                  <a:pt x="0" y="0"/>
                </a:moveTo>
                <a:lnTo>
                  <a:pt x="901564" y="0"/>
                </a:lnTo>
                <a:lnTo>
                  <a:pt x="4253525" y="0"/>
                </a:lnTo>
                <a:lnTo>
                  <a:pt x="4283679" y="0"/>
                </a:lnTo>
                <a:lnTo>
                  <a:pt x="4283679" y="3674301"/>
                </a:lnTo>
                <a:lnTo>
                  <a:pt x="4253525" y="3674301"/>
                </a:lnTo>
                <a:lnTo>
                  <a:pt x="2191832" y="3674301"/>
                </a:lnTo>
                <a:lnTo>
                  <a:pt x="1290269" y="3674301"/>
                </a:lnTo>
                <a:lnTo>
                  <a:pt x="618696" y="2190461"/>
                </a:lnTo>
                <a:lnTo>
                  <a:pt x="796589" y="2042469"/>
                </a:lnTo>
                <a:lnTo>
                  <a:pt x="253375" y="1156214"/>
                </a:lnTo>
                <a:lnTo>
                  <a:pt x="431268" y="1034247"/>
                </a:lnTo>
                <a:close/>
              </a:path>
            </a:pathLst>
          </a:custGeom>
          <a:solidFill>
            <a:schemeClr val="accent6"/>
          </a:solidFill>
          <a:ln>
            <a:noFill/>
          </a:ln>
        </p:spPr>
        <p:style>
          <a:lnRef idx="1">
            <a:schemeClr val="accent6"/>
          </a:lnRef>
          <a:fillRef idx="2">
            <a:schemeClr val="accent6"/>
          </a:fillRef>
          <a:effectRef idx="1">
            <a:schemeClr val="accent6"/>
          </a:effectRef>
          <a:fontRef idx="minor">
            <a:schemeClr val="dk1"/>
          </a:fontRef>
        </p:style>
        <p:txBody>
          <a:bodyPr wrap="square" tIns="68580" rIns="274320" rtlCol="0" anchor="t">
            <a:noAutofit/>
          </a:bodyPr>
          <a:lstStyle/>
          <a:p>
            <a:pPr algn="r"/>
            <a:r>
              <a:rPr lang="en-US" sz="4500" b="1" dirty="0">
                <a:solidFill>
                  <a:schemeClr val="tx1">
                    <a:lumMod val="85000"/>
                    <a:lumOff val="15000"/>
                  </a:schemeClr>
                </a:solidFill>
              </a:rPr>
              <a:t>PROS</a:t>
            </a:r>
          </a:p>
        </p:txBody>
      </p:sp>
      <p:sp>
        <p:nvSpPr>
          <p:cNvPr id="7" name="TextBox 6">
            <a:extLst>
              <a:ext uri="{FF2B5EF4-FFF2-40B4-BE49-F238E27FC236}">
                <a16:creationId xmlns:a16="http://schemas.microsoft.com/office/drawing/2014/main" id="{F8FBA256-DDF9-43AD-9B8B-D7DD5F006C42}"/>
              </a:ext>
            </a:extLst>
          </p:cNvPr>
          <p:cNvSpPr txBox="1"/>
          <p:nvPr/>
        </p:nvSpPr>
        <p:spPr>
          <a:xfrm>
            <a:off x="349250" y="2571438"/>
            <a:ext cx="2748495" cy="2239074"/>
          </a:xfrm>
          <a:prstGeom prst="rect">
            <a:avLst/>
          </a:prstGeom>
          <a:noFill/>
        </p:spPr>
        <p:txBody>
          <a:bodyPr wrap="square" lIns="0" rIns="0" rtlCol="0" anchor="t">
            <a:spAutoFit/>
          </a:bodyPr>
          <a:lstStyle/>
          <a:p>
            <a:pPr algn="just">
              <a:spcAft>
                <a:spcPts val="900"/>
              </a:spcAft>
            </a:pPr>
            <a:r>
              <a:rPr lang="en-US" sz="1200" noProof="1">
                <a:solidFill>
                  <a:schemeClr val="bg1"/>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200" noProof="1">
                <a:solidFill>
                  <a:schemeClr val="bg1"/>
                </a:solidFill>
              </a:rPr>
              <a:t>Duis aute irure dolor in reprehenderit in voluptate velit esse cillum dolore eu fugiat nulla pariatur. Excepteur sint occaecat cupidatat non proident, sunt in culpa qui officia deserunt molli.</a:t>
            </a:r>
          </a:p>
        </p:txBody>
      </p:sp>
      <p:sp>
        <p:nvSpPr>
          <p:cNvPr id="8" name="TextBox 7">
            <a:extLst>
              <a:ext uri="{FF2B5EF4-FFF2-40B4-BE49-F238E27FC236}">
                <a16:creationId xmlns:a16="http://schemas.microsoft.com/office/drawing/2014/main" id="{1FEC53BA-62E1-4AC2-96C4-BA71FC0581CB}"/>
              </a:ext>
            </a:extLst>
          </p:cNvPr>
          <p:cNvSpPr txBox="1"/>
          <p:nvPr/>
        </p:nvSpPr>
        <p:spPr>
          <a:xfrm>
            <a:off x="6046256" y="2571438"/>
            <a:ext cx="2748495" cy="2239074"/>
          </a:xfrm>
          <a:prstGeom prst="rect">
            <a:avLst/>
          </a:prstGeom>
          <a:noFill/>
        </p:spPr>
        <p:txBody>
          <a:bodyPr wrap="square" lIns="0" rIns="0" rtlCol="0" anchor="t">
            <a:spAutoFit/>
          </a:bodyPr>
          <a:lstStyle/>
          <a:p>
            <a:pPr algn="just">
              <a:spcAft>
                <a:spcPts val="900"/>
              </a:spcAft>
            </a:pPr>
            <a:r>
              <a:rPr lang="en-US" sz="12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200" noProof="1">
                <a:solidFill>
                  <a:schemeClr val="tx1">
                    <a:lumMod val="85000"/>
                    <a:lumOff val="15000"/>
                  </a:schemeClr>
                </a:solidFill>
              </a:rPr>
              <a:t>Duis aute irure dolor in reprehenderit in voluptate velit esse cillum dolore eu fugiat nulla pariatur. Excepteur sint occaecat cupidatat non proident, sunt in culpa qui officia deserunt molli.</a:t>
            </a:r>
          </a:p>
        </p:txBody>
      </p:sp>
    </p:spTree>
    <p:extLst>
      <p:ext uri="{BB962C8B-B14F-4D97-AF65-F5344CB8AC3E}">
        <p14:creationId xmlns:p14="http://schemas.microsoft.com/office/powerpoint/2010/main" val="1383058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Pros and Cons – Slide Template</a:t>
            </a:r>
          </a:p>
        </p:txBody>
      </p:sp>
      <p:sp>
        <p:nvSpPr>
          <p:cNvPr id="10" name="Lightning Bolt 9">
            <a:extLst>
              <a:ext uri="{FF2B5EF4-FFF2-40B4-BE49-F238E27FC236}">
                <a16:creationId xmlns:a16="http://schemas.microsoft.com/office/drawing/2014/main" id="{5B59649D-A1B3-4419-B160-08C6D11D6FFA}"/>
              </a:ext>
            </a:extLst>
          </p:cNvPr>
          <p:cNvSpPr/>
          <p:nvPr/>
        </p:nvSpPr>
        <p:spPr>
          <a:xfrm>
            <a:off x="3510536" y="1588718"/>
            <a:ext cx="2122929" cy="3674301"/>
          </a:xfrm>
          <a:prstGeom prst="lightningBolt">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sz="1350"/>
          </a:p>
        </p:txBody>
      </p:sp>
      <p:sp>
        <p:nvSpPr>
          <p:cNvPr id="11" name="Freeform: Shape 10">
            <a:extLst>
              <a:ext uri="{FF2B5EF4-FFF2-40B4-BE49-F238E27FC236}">
                <a16:creationId xmlns:a16="http://schemas.microsoft.com/office/drawing/2014/main" id="{C03FE4CA-F4D6-42E0-9638-8C8A69BC4205}"/>
              </a:ext>
            </a:extLst>
          </p:cNvPr>
          <p:cNvSpPr/>
          <p:nvPr/>
        </p:nvSpPr>
        <p:spPr>
          <a:xfrm>
            <a:off x="1" y="1588718"/>
            <a:ext cx="5055105" cy="3674301"/>
          </a:xfrm>
          <a:custGeom>
            <a:avLst/>
            <a:gdLst>
              <a:gd name="connsiteX0" fmla="*/ 0 w 5055105"/>
              <a:gd name="connsiteY0" fmla="*/ 0 h 3674301"/>
              <a:gd name="connsiteX1" fmla="*/ 194593 w 5055105"/>
              <a:gd name="connsiteY1" fmla="*/ 0 h 3674301"/>
              <a:gd name="connsiteX2" fmla="*/ 2673093 w 5055105"/>
              <a:gd name="connsiteY2" fmla="*/ 0 h 3674301"/>
              <a:gd name="connsiteX3" fmla="*/ 3739095 w 5055105"/>
              <a:gd name="connsiteY3" fmla="*/ 0 h 3674301"/>
              <a:gd name="connsiteX4" fmla="*/ 2932175 w 5055105"/>
              <a:gd name="connsiteY4" fmla="*/ 661715 h 3674301"/>
              <a:gd name="connsiteX5" fmla="*/ 3679329 w 5055105"/>
              <a:gd name="connsiteY5" fmla="*/ 1425833 h 3674301"/>
              <a:gd name="connsiteX6" fmla="*/ 3425757 w 5055105"/>
              <a:gd name="connsiteY6" fmla="*/ 1650884 h 3674301"/>
              <a:gd name="connsiteX7" fmla="*/ 4133400 w 5055105"/>
              <a:gd name="connsiteY7" fmla="*/ 2379281 h 3674301"/>
              <a:gd name="connsiteX8" fmla="*/ 3916193 w 5055105"/>
              <a:gd name="connsiteY8" fmla="*/ 2537139 h 3674301"/>
              <a:gd name="connsiteX9" fmla="*/ 5055105 w 5055105"/>
              <a:gd name="connsiteY9" fmla="*/ 3674301 h 3674301"/>
              <a:gd name="connsiteX10" fmla="*/ 3989103 w 5055105"/>
              <a:gd name="connsiteY10" fmla="*/ 3674301 h 3674301"/>
              <a:gd name="connsiteX11" fmla="*/ 194593 w 5055105"/>
              <a:gd name="connsiteY11" fmla="*/ 3674301 h 3674301"/>
              <a:gd name="connsiteX12" fmla="*/ 0 w 5055105"/>
              <a:gd name="connsiteY12" fmla="*/ 3674301 h 36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055105" h="3674301">
                <a:moveTo>
                  <a:pt x="0" y="0"/>
                </a:moveTo>
                <a:lnTo>
                  <a:pt x="194593" y="0"/>
                </a:lnTo>
                <a:lnTo>
                  <a:pt x="2673093" y="0"/>
                </a:lnTo>
                <a:lnTo>
                  <a:pt x="3739095" y="0"/>
                </a:lnTo>
                <a:lnTo>
                  <a:pt x="2932175" y="661715"/>
                </a:lnTo>
                <a:lnTo>
                  <a:pt x="3679329" y="1425833"/>
                </a:lnTo>
                <a:lnTo>
                  <a:pt x="3425757" y="1650884"/>
                </a:lnTo>
                <a:lnTo>
                  <a:pt x="4133400" y="2379281"/>
                </a:lnTo>
                <a:lnTo>
                  <a:pt x="3916193" y="2537139"/>
                </a:lnTo>
                <a:lnTo>
                  <a:pt x="5055105" y="3674301"/>
                </a:lnTo>
                <a:lnTo>
                  <a:pt x="3989103" y="3674301"/>
                </a:lnTo>
                <a:lnTo>
                  <a:pt x="194593" y="3674301"/>
                </a:lnTo>
                <a:lnTo>
                  <a:pt x="0" y="3674301"/>
                </a:lnTo>
                <a:close/>
              </a:path>
            </a:pathLst>
          </a:custGeom>
          <a:solidFill>
            <a:schemeClr val="accent5"/>
          </a:solidFill>
          <a:ln/>
        </p:spPr>
        <p:style>
          <a:lnRef idx="1">
            <a:schemeClr val="accent5"/>
          </a:lnRef>
          <a:fillRef idx="2">
            <a:schemeClr val="accent5"/>
          </a:fillRef>
          <a:effectRef idx="1">
            <a:schemeClr val="accent5"/>
          </a:effectRef>
          <a:fontRef idx="minor">
            <a:schemeClr val="dk1"/>
          </a:fontRef>
        </p:style>
        <p:txBody>
          <a:bodyPr wrap="square" lIns="274320" tIns="68580" rtlCol="0" anchor="t">
            <a:noAutofit/>
          </a:bodyPr>
          <a:lstStyle/>
          <a:p>
            <a:r>
              <a:rPr lang="en-US" sz="4500" b="1" dirty="0">
                <a:solidFill>
                  <a:schemeClr val="bg1">
                    <a:lumMod val="95000"/>
                  </a:schemeClr>
                </a:solidFill>
                <a:effectLst>
                  <a:outerShdw blurRad="38100" dist="38100" dir="2700000" algn="tl">
                    <a:srgbClr val="000000">
                      <a:alpha val="43137"/>
                    </a:srgbClr>
                  </a:outerShdw>
                </a:effectLst>
              </a:rPr>
              <a:t>CONS</a:t>
            </a:r>
          </a:p>
        </p:txBody>
      </p:sp>
      <p:sp>
        <p:nvSpPr>
          <p:cNvPr id="13" name="Freeform: Shape 12">
            <a:extLst>
              <a:ext uri="{FF2B5EF4-FFF2-40B4-BE49-F238E27FC236}">
                <a16:creationId xmlns:a16="http://schemas.microsoft.com/office/drawing/2014/main" id="{1AA6EC35-0EA4-4538-8F6C-4628F6086B26}"/>
              </a:ext>
            </a:extLst>
          </p:cNvPr>
          <p:cNvSpPr/>
          <p:nvPr/>
        </p:nvSpPr>
        <p:spPr>
          <a:xfrm>
            <a:off x="4860321" y="1588718"/>
            <a:ext cx="4283679" cy="3674301"/>
          </a:xfrm>
          <a:custGeom>
            <a:avLst/>
            <a:gdLst>
              <a:gd name="connsiteX0" fmla="*/ 0 w 4283679"/>
              <a:gd name="connsiteY0" fmla="*/ 0 h 3674301"/>
              <a:gd name="connsiteX1" fmla="*/ 901564 w 4283679"/>
              <a:gd name="connsiteY1" fmla="*/ 0 h 3674301"/>
              <a:gd name="connsiteX2" fmla="*/ 4253525 w 4283679"/>
              <a:gd name="connsiteY2" fmla="*/ 0 h 3674301"/>
              <a:gd name="connsiteX3" fmla="*/ 4283679 w 4283679"/>
              <a:gd name="connsiteY3" fmla="*/ 0 h 3674301"/>
              <a:gd name="connsiteX4" fmla="*/ 4283679 w 4283679"/>
              <a:gd name="connsiteY4" fmla="*/ 3674301 h 3674301"/>
              <a:gd name="connsiteX5" fmla="*/ 4253525 w 4283679"/>
              <a:gd name="connsiteY5" fmla="*/ 3674301 h 3674301"/>
              <a:gd name="connsiteX6" fmla="*/ 2191832 w 4283679"/>
              <a:gd name="connsiteY6" fmla="*/ 3674301 h 3674301"/>
              <a:gd name="connsiteX7" fmla="*/ 1290269 w 4283679"/>
              <a:gd name="connsiteY7" fmla="*/ 3674301 h 3674301"/>
              <a:gd name="connsiteX8" fmla="*/ 618696 w 4283679"/>
              <a:gd name="connsiteY8" fmla="*/ 2190461 h 3674301"/>
              <a:gd name="connsiteX9" fmla="*/ 796589 w 4283679"/>
              <a:gd name="connsiteY9" fmla="*/ 2042469 h 3674301"/>
              <a:gd name="connsiteX10" fmla="*/ 253375 w 4283679"/>
              <a:gd name="connsiteY10" fmla="*/ 1156214 h 3674301"/>
              <a:gd name="connsiteX11" fmla="*/ 431268 w 4283679"/>
              <a:gd name="connsiteY11" fmla="*/ 1034247 h 3674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83679" h="3674301">
                <a:moveTo>
                  <a:pt x="0" y="0"/>
                </a:moveTo>
                <a:lnTo>
                  <a:pt x="901564" y="0"/>
                </a:lnTo>
                <a:lnTo>
                  <a:pt x="4253525" y="0"/>
                </a:lnTo>
                <a:lnTo>
                  <a:pt x="4283679" y="0"/>
                </a:lnTo>
                <a:lnTo>
                  <a:pt x="4283679" y="3674301"/>
                </a:lnTo>
                <a:lnTo>
                  <a:pt x="4253525" y="3674301"/>
                </a:lnTo>
                <a:lnTo>
                  <a:pt x="2191832" y="3674301"/>
                </a:lnTo>
                <a:lnTo>
                  <a:pt x="1290269" y="3674301"/>
                </a:lnTo>
                <a:lnTo>
                  <a:pt x="618696" y="2190461"/>
                </a:lnTo>
                <a:lnTo>
                  <a:pt x="796589" y="2042469"/>
                </a:lnTo>
                <a:lnTo>
                  <a:pt x="253375" y="1156214"/>
                </a:lnTo>
                <a:lnTo>
                  <a:pt x="431268" y="1034247"/>
                </a:lnTo>
                <a:close/>
              </a:path>
            </a:pathLst>
          </a:custGeom>
          <a:solidFill>
            <a:schemeClr val="accent6"/>
          </a:solidFill>
          <a:ln>
            <a:noFill/>
          </a:ln>
        </p:spPr>
        <p:style>
          <a:lnRef idx="1">
            <a:schemeClr val="accent6"/>
          </a:lnRef>
          <a:fillRef idx="2">
            <a:schemeClr val="accent6"/>
          </a:fillRef>
          <a:effectRef idx="1">
            <a:schemeClr val="accent6"/>
          </a:effectRef>
          <a:fontRef idx="minor">
            <a:schemeClr val="dk1"/>
          </a:fontRef>
        </p:style>
        <p:txBody>
          <a:bodyPr wrap="square" tIns="68580" rIns="274320" rtlCol="0" anchor="t">
            <a:noAutofit/>
          </a:bodyPr>
          <a:lstStyle/>
          <a:p>
            <a:pPr algn="r"/>
            <a:r>
              <a:rPr lang="en-US" sz="4500" b="1" dirty="0">
                <a:solidFill>
                  <a:schemeClr val="tx1">
                    <a:lumMod val="85000"/>
                    <a:lumOff val="15000"/>
                  </a:schemeClr>
                </a:solidFill>
              </a:rPr>
              <a:t>PROS</a:t>
            </a:r>
          </a:p>
        </p:txBody>
      </p:sp>
      <p:sp>
        <p:nvSpPr>
          <p:cNvPr id="15" name="TextBox 14">
            <a:extLst>
              <a:ext uri="{FF2B5EF4-FFF2-40B4-BE49-F238E27FC236}">
                <a16:creationId xmlns:a16="http://schemas.microsoft.com/office/drawing/2014/main" id="{127ACB26-7254-41B5-87C5-65399EEC0AC4}"/>
              </a:ext>
            </a:extLst>
          </p:cNvPr>
          <p:cNvSpPr txBox="1"/>
          <p:nvPr/>
        </p:nvSpPr>
        <p:spPr>
          <a:xfrm>
            <a:off x="349250" y="2571438"/>
            <a:ext cx="2748495" cy="2239074"/>
          </a:xfrm>
          <a:prstGeom prst="rect">
            <a:avLst/>
          </a:prstGeom>
          <a:noFill/>
        </p:spPr>
        <p:txBody>
          <a:bodyPr wrap="square" lIns="0" rIns="0" rtlCol="0" anchor="t">
            <a:spAutoFit/>
          </a:bodyPr>
          <a:lstStyle/>
          <a:p>
            <a:pPr algn="just">
              <a:spcAft>
                <a:spcPts val="900"/>
              </a:spcAft>
            </a:pPr>
            <a:r>
              <a:rPr lang="en-US" sz="1200" noProof="1">
                <a:solidFill>
                  <a:schemeClr val="bg1"/>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200" noProof="1">
                <a:solidFill>
                  <a:schemeClr val="bg1"/>
                </a:solidFill>
              </a:rPr>
              <a:t>Duis aute irure dolor in reprehenderit in voluptate velit esse cillum dolore eu fugiat nulla pariatur. Excepteur sint occaecat cupidatat non proident, sunt in culpa qui officia deserunt molli.</a:t>
            </a:r>
          </a:p>
        </p:txBody>
      </p:sp>
      <p:sp>
        <p:nvSpPr>
          <p:cNvPr id="16" name="TextBox 15">
            <a:extLst>
              <a:ext uri="{FF2B5EF4-FFF2-40B4-BE49-F238E27FC236}">
                <a16:creationId xmlns:a16="http://schemas.microsoft.com/office/drawing/2014/main" id="{4169E36E-E9F5-4D54-B291-B87CE6396458}"/>
              </a:ext>
            </a:extLst>
          </p:cNvPr>
          <p:cNvSpPr txBox="1"/>
          <p:nvPr/>
        </p:nvSpPr>
        <p:spPr>
          <a:xfrm>
            <a:off x="6046256" y="2571438"/>
            <a:ext cx="2748495" cy="2239074"/>
          </a:xfrm>
          <a:prstGeom prst="rect">
            <a:avLst/>
          </a:prstGeom>
          <a:noFill/>
        </p:spPr>
        <p:txBody>
          <a:bodyPr wrap="square" lIns="0" rIns="0" rtlCol="0" anchor="t">
            <a:spAutoFit/>
          </a:bodyPr>
          <a:lstStyle/>
          <a:p>
            <a:pPr algn="just">
              <a:spcAft>
                <a:spcPts val="900"/>
              </a:spcAft>
            </a:pPr>
            <a:r>
              <a:rPr lang="en-US" sz="1200" noProof="1">
                <a:solidFill>
                  <a:schemeClr val="tx1">
                    <a:lumMod val="85000"/>
                    <a:lumOff val="1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200" noProof="1">
                <a:solidFill>
                  <a:schemeClr val="tx1">
                    <a:lumMod val="85000"/>
                    <a:lumOff val="15000"/>
                  </a:schemeClr>
                </a:solidFill>
              </a:rPr>
              <a:t>Duis aute irure dolor in reprehenderit in voluptate velit esse cillum dolore eu fugiat nulla pariatur. Excepteur sint occaecat cupidatat non proident, sunt in culpa qui officia deserunt molli.</a:t>
            </a:r>
          </a:p>
        </p:txBody>
      </p:sp>
    </p:spTree>
    <p:extLst>
      <p:ext uri="{BB962C8B-B14F-4D97-AF65-F5344CB8AC3E}">
        <p14:creationId xmlns:p14="http://schemas.microsoft.com/office/powerpoint/2010/main" val="1034037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10272</TotalTime>
  <Words>353</Words>
  <PresentationFormat>On-screen Show (4:3)</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Pros and Cons – Slide Template</vt:lpstr>
      <vt:lpstr>Pros and Cons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 and Cons</dc:title>
  <dc:creator>PresentationGO.com</dc:creator>
  <dc:description>© Copyright PresentationGO.com</dc:description>
  <dcterms:created xsi:type="dcterms:W3CDTF">2014-11-26T05:14:11Z</dcterms:created>
  <dcterms:modified xsi:type="dcterms:W3CDTF">2021-03-02T18:30:00Z</dcterms:modified>
  <cp:category>Text &amp; Tables</cp:category>
</cp:coreProperties>
</file>