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2604" y="18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4653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Pros and Cons – Slide Template</a:t>
            </a:r>
          </a:p>
        </p:txBody>
      </p:sp>
      <p:sp>
        <p:nvSpPr>
          <p:cNvPr id="3" name="Rectangle 2">
            <a:extLst>
              <a:ext uri="{FF2B5EF4-FFF2-40B4-BE49-F238E27FC236}">
                <a16:creationId xmlns:a16="http://schemas.microsoft.com/office/drawing/2014/main" id="{D0F8868C-BECE-4000-9988-A7C27093FCB3}"/>
              </a:ext>
            </a:extLst>
          </p:cNvPr>
          <p:cNvSpPr/>
          <p:nvPr/>
        </p:nvSpPr>
        <p:spPr>
          <a:xfrm>
            <a:off x="3794125" y="1498600"/>
            <a:ext cx="460375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ightning Bolt 3">
            <a:extLst>
              <a:ext uri="{FF2B5EF4-FFF2-40B4-BE49-F238E27FC236}">
                <a16:creationId xmlns:a16="http://schemas.microsoft.com/office/drawing/2014/main" id="{ADAAA2B0-B6E9-42D8-A495-3BBA4540B73C}"/>
              </a:ext>
            </a:extLst>
          </p:cNvPr>
          <p:cNvSpPr/>
          <p:nvPr/>
        </p:nvSpPr>
        <p:spPr>
          <a:xfrm>
            <a:off x="4907280" y="1498600"/>
            <a:ext cx="2377440" cy="4114800"/>
          </a:xfrm>
          <a:prstGeom prst="lightningBol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5568493A-A318-426D-9C48-413F9E8350BA}"/>
              </a:ext>
            </a:extLst>
          </p:cNvPr>
          <p:cNvSpPr/>
          <p:nvPr/>
        </p:nvSpPr>
        <p:spPr>
          <a:xfrm>
            <a:off x="-1" y="1498600"/>
            <a:ext cx="6637022" cy="4114800"/>
          </a:xfrm>
          <a:custGeom>
            <a:avLst/>
            <a:gdLst>
              <a:gd name="connsiteX0" fmla="*/ 0 w 6637022"/>
              <a:gd name="connsiteY0" fmla="*/ 0 h 4114800"/>
              <a:gd name="connsiteX1" fmla="*/ 1193801 w 6637022"/>
              <a:gd name="connsiteY1" fmla="*/ 0 h 4114800"/>
              <a:gd name="connsiteX2" fmla="*/ 3969439 w 6637022"/>
              <a:gd name="connsiteY2" fmla="*/ 0 h 4114800"/>
              <a:gd name="connsiteX3" fmla="*/ 5163240 w 6637022"/>
              <a:gd name="connsiteY3" fmla="*/ 0 h 4114800"/>
              <a:gd name="connsiteX4" fmla="*/ 4259582 w 6637022"/>
              <a:gd name="connsiteY4" fmla="*/ 741045 h 4114800"/>
              <a:gd name="connsiteX5" fmla="*/ 5096309 w 6637022"/>
              <a:gd name="connsiteY5" fmla="*/ 1596771 h 4114800"/>
              <a:gd name="connsiteX6" fmla="*/ 4812337 w 6637022"/>
              <a:gd name="connsiteY6" fmla="*/ 1848803 h 4114800"/>
              <a:gd name="connsiteX7" fmla="*/ 5604817 w 6637022"/>
              <a:gd name="connsiteY7" fmla="*/ 2664524 h 4114800"/>
              <a:gd name="connsiteX8" fmla="*/ 5361570 w 6637022"/>
              <a:gd name="connsiteY8" fmla="*/ 2841308 h 4114800"/>
              <a:gd name="connsiteX9" fmla="*/ 6637022 w 6637022"/>
              <a:gd name="connsiteY9" fmla="*/ 4114800 h 4114800"/>
              <a:gd name="connsiteX10" fmla="*/ 5443221 w 6637022"/>
              <a:gd name="connsiteY10" fmla="*/ 4114800 h 4114800"/>
              <a:gd name="connsiteX11" fmla="*/ 1193801 w 6637022"/>
              <a:gd name="connsiteY11" fmla="*/ 4114800 h 4114800"/>
              <a:gd name="connsiteX12" fmla="*/ 0 w 6637022"/>
              <a:gd name="connsiteY12" fmla="*/ 41148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37022" h="4114800">
                <a:moveTo>
                  <a:pt x="0" y="0"/>
                </a:moveTo>
                <a:lnTo>
                  <a:pt x="1193801" y="0"/>
                </a:lnTo>
                <a:lnTo>
                  <a:pt x="3969439" y="0"/>
                </a:lnTo>
                <a:lnTo>
                  <a:pt x="5163240" y="0"/>
                </a:lnTo>
                <a:lnTo>
                  <a:pt x="4259582" y="741045"/>
                </a:lnTo>
                <a:lnTo>
                  <a:pt x="5096309" y="1596771"/>
                </a:lnTo>
                <a:lnTo>
                  <a:pt x="4812337" y="1848803"/>
                </a:lnTo>
                <a:lnTo>
                  <a:pt x="5604817" y="2664524"/>
                </a:lnTo>
                <a:lnTo>
                  <a:pt x="5361570" y="2841308"/>
                </a:lnTo>
                <a:lnTo>
                  <a:pt x="6637022" y="4114800"/>
                </a:lnTo>
                <a:lnTo>
                  <a:pt x="5443221" y="4114800"/>
                </a:lnTo>
                <a:lnTo>
                  <a:pt x="1193801" y="4114800"/>
                </a:lnTo>
                <a:lnTo>
                  <a:pt x="0" y="4114800"/>
                </a:lnTo>
                <a:close/>
              </a:path>
            </a:pathLst>
          </a:custGeom>
          <a:solidFill>
            <a:schemeClr val="accent5"/>
          </a:solidFill>
          <a:ln/>
        </p:spPr>
        <p:style>
          <a:lnRef idx="1">
            <a:schemeClr val="accent5"/>
          </a:lnRef>
          <a:fillRef idx="2">
            <a:schemeClr val="accent5"/>
          </a:fillRef>
          <a:effectRef idx="1">
            <a:schemeClr val="accent5"/>
          </a:effectRef>
          <a:fontRef idx="minor">
            <a:schemeClr val="dk1"/>
          </a:fontRef>
        </p:style>
        <p:txBody>
          <a:bodyPr wrap="square" lIns="365760" tIns="91440" rtlCol="0" anchor="t">
            <a:noAutofit/>
          </a:bodyPr>
          <a:lstStyle/>
          <a:p>
            <a:r>
              <a:rPr lang="en-US" sz="6000" b="1" dirty="0">
                <a:solidFill>
                  <a:schemeClr val="bg1">
                    <a:lumMod val="95000"/>
                  </a:schemeClr>
                </a:solidFill>
                <a:effectLst>
                  <a:outerShdw blurRad="38100" dist="38100" dir="2700000" algn="tl">
                    <a:srgbClr val="000000">
                      <a:alpha val="43137"/>
                    </a:srgbClr>
                  </a:outerShdw>
                </a:effectLst>
              </a:rPr>
              <a:t>CONS</a:t>
            </a:r>
          </a:p>
        </p:txBody>
      </p:sp>
      <p:sp>
        <p:nvSpPr>
          <p:cNvPr id="6" name="Freeform: Shape 5">
            <a:extLst>
              <a:ext uri="{FF2B5EF4-FFF2-40B4-BE49-F238E27FC236}">
                <a16:creationId xmlns:a16="http://schemas.microsoft.com/office/drawing/2014/main" id="{FF67A03B-A578-402A-B70C-5B88E5AF4C72}"/>
              </a:ext>
            </a:extLst>
          </p:cNvPr>
          <p:cNvSpPr/>
          <p:nvPr/>
        </p:nvSpPr>
        <p:spPr>
          <a:xfrm>
            <a:off x="6418885" y="1498600"/>
            <a:ext cx="5773114" cy="4114800"/>
          </a:xfrm>
          <a:custGeom>
            <a:avLst/>
            <a:gdLst>
              <a:gd name="connsiteX0" fmla="*/ 0 w 5773114"/>
              <a:gd name="connsiteY0" fmla="*/ 0 h 4114800"/>
              <a:gd name="connsiteX1" fmla="*/ 1009649 w 5773114"/>
              <a:gd name="connsiteY1" fmla="*/ 0 h 4114800"/>
              <a:gd name="connsiteX2" fmla="*/ 4763465 w 5773114"/>
              <a:gd name="connsiteY2" fmla="*/ 0 h 4114800"/>
              <a:gd name="connsiteX3" fmla="*/ 5773114 w 5773114"/>
              <a:gd name="connsiteY3" fmla="*/ 0 h 4114800"/>
              <a:gd name="connsiteX4" fmla="*/ 5773114 w 5773114"/>
              <a:gd name="connsiteY4" fmla="*/ 4114800 h 4114800"/>
              <a:gd name="connsiteX5" fmla="*/ 4763465 w 5773114"/>
              <a:gd name="connsiteY5" fmla="*/ 4114800 h 4114800"/>
              <a:gd name="connsiteX6" fmla="*/ 2454603 w 5773114"/>
              <a:gd name="connsiteY6" fmla="*/ 4114800 h 4114800"/>
              <a:gd name="connsiteX7" fmla="*/ 1444954 w 5773114"/>
              <a:gd name="connsiteY7" fmla="*/ 4114800 h 4114800"/>
              <a:gd name="connsiteX8" fmla="*/ 692869 w 5773114"/>
              <a:gd name="connsiteY8" fmla="*/ 2453068 h 4114800"/>
              <a:gd name="connsiteX9" fmla="*/ 892089 w 5773114"/>
              <a:gd name="connsiteY9" fmla="*/ 2287333 h 4114800"/>
              <a:gd name="connsiteX10" fmla="*/ 283751 w 5773114"/>
              <a:gd name="connsiteY10" fmla="*/ 1294828 h 4114800"/>
              <a:gd name="connsiteX11" fmla="*/ 482971 w 5773114"/>
              <a:gd name="connsiteY11" fmla="*/ 1158239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73114" h="4114800">
                <a:moveTo>
                  <a:pt x="0" y="0"/>
                </a:moveTo>
                <a:lnTo>
                  <a:pt x="1009649" y="0"/>
                </a:lnTo>
                <a:lnTo>
                  <a:pt x="4763465" y="0"/>
                </a:lnTo>
                <a:lnTo>
                  <a:pt x="5773114" y="0"/>
                </a:lnTo>
                <a:lnTo>
                  <a:pt x="5773114" y="4114800"/>
                </a:lnTo>
                <a:lnTo>
                  <a:pt x="4763465" y="4114800"/>
                </a:lnTo>
                <a:lnTo>
                  <a:pt x="2454603" y="4114800"/>
                </a:lnTo>
                <a:lnTo>
                  <a:pt x="1444954" y="4114800"/>
                </a:lnTo>
                <a:lnTo>
                  <a:pt x="692869" y="2453068"/>
                </a:lnTo>
                <a:lnTo>
                  <a:pt x="892089" y="2287333"/>
                </a:lnTo>
                <a:lnTo>
                  <a:pt x="283751" y="1294828"/>
                </a:lnTo>
                <a:lnTo>
                  <a:pt x="482971" y="1158239"/>
                </a:lnTo>
                <a:close/>
              </a:path>
            </a:pathLst>
          </a:custGeom>
          <a:solidFill>
            <a:schemeClr val="accent6"/>
          </a:solidFill>
          <a:ln>
            <a:noFill/>
          </a:ln>
        </p:spPr>
        <p:style>
          <a:lnRef idx="1">
            <a:schemeClr val="accent6"/>
          </a:lnRef>
          <a:fillRef idx="2">
            <a:schemeClr val="accent6"/>
          </a:fillRef>
          <a:effectRef idx="1">
            <a:schemeClr val="accent6"/>
          </a:effectRef>
          <a:fontRef idx="minor">
            <a:schemeClr val="dk1"/>
          </a:fontRef>
        </p:style>
        <p:txBody>
          <a:bodyPr wrap="square" tIns="91440" rIns="365760" rtlCol="0" anchor="t">
            <a:noAutofit/>
          </a:bodyPr>
          <a:lstStyle/>
          <a:p>
            <a:pPr algn="r"/>
            <a:r>
              <a:rPr lang="en-US" sz="6000" b="1" dirty="0">
                <a:solidFill>
                  <a:schemeClr val="tx1">
                    <a:lumMod val="85000"/>
                    <a:lumOff val="15000"/>
                  </a:schemeClr>
                </a:solidFill>
              </a:rPr>
              <a:t>PROS</a:t>
            </a:r>
          </a:p>
        </p:txBody>
      </p:sp>
      <p:sp>
        <p:nvSpPr>
          <p:cNvPr id="7" name="TextBox 6">
            <a:extLst>
              <a:ext uri="{FF2B5EF4-FFF2-40B4-BE49-F238E27FC236}">
                <a16:creationId xmlns:a16="http://schemas.microsoft.com/office/drawing/2014/main" id="{F8FBA256-DDF9-43AD-9B8B-D7DD5F006C42}"/>
              </a:ext>
            </a:extLst>
          </p:cNvPr>
          <p:cNvSpPr txBox="1"/>
          <p:nvPr/>
        </p:nvSpPr>
        <p:spPr>
          <a:xfrm>
            <a:off x="418147" y="2442686"/>
            <a:ext cx="4026853" cy="2708434"/>
          </a:xfrm>
          <a:prstGeom prst="rect">
            <a:avLst/>
          </a:prstGeom>
          <a:noFill/>
        </p:spPr>
        <p:txBody>
          <a:bodyPr wrap="square" lIns="0" rIns="0" rtlCol="0" anchor="t">
            <a:spAutoFit/>
          </a:bodyPr>
          <a:lstStyle/>
          <a:p>
            <a:pPr algn="just">
              <a:spcAft>
                <a:spcPts val="1200"/>
              </a:spcAft>
            </a:pPr>
            <a:r>
              <a:rPr lang="en-US" sz="16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solidFill>
              </a:rPr>
              <a:t>Duis aute irure dolor in reprehenderit in voluptate velit esse cillum dolore eu fugiat nulla pariatur. Excepteur sint occaecat cupidatat non proident, sunt in culpa qui officia deserunt molli.</a:t>
            </a:r>
          </a:p>
        </p:txBody>
      </p:sp>
      <p:sp>
        <p:nvSpPr>
          <p:cNvPr id="8" name="TextBox 7">
            <a:extLst>
              <a:ext uri="{FF2B5EF4-FFF2-40B4-BE49-F238E27FC236}">
                <a16:creationId xmlns:a16="http://schemas.microsoft.com/office/drawing/2014/main" id="{1FEC53BA-62E1-4AC2-96C4-BA71FC0581CB}"/>
              </a:ext>
            </a:extLst>
          </p:cNvPr>
          <p:cNvSpPr txBox="1"/>
          <p:nvPr/>
        </p:nvSpPr>
        <p:spPr>
          <a:xfrm>
            <a:off x="7747000" y="2442686"/>
            <a:ext cx="4026853" cy="2708434"/>
          </a:xfrm>
          <a:prstGeom prst="rect">
            <a:avLst/>
          </a:prstGeom>
          <a:noFill/>
        </p:spPr>
        <p:txBody>
          <a:bodyPr wrap="square" lIns="0" rIns="0" rtlCol="0" anchor="t">
            <a:spAutoFit/>
          </a:bodyPr>
          <a:lstStyle/>
          <a:p>
            <a:pPr algn="just">
              <a:spcAft>
                <a:spcPts val="1200"/>
              </a:spcAft>
            </a:pPr>
            <a:r>
              <a:rPr lang="en-US" sz="16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Pros and Cons – Slide Template</a:t>
            </a:r>
          </a:p>
        </p:txBody>
      </p:sp>
      <p:sp>
        <p:nvSpPr>
          <p:cNvPr id="4" name="Lightning Bolt 3">
            <a:extLst>
              <a:ext uri="{FF2B5EF4-FFF2-40B4-BE49-F238E27FC236}">
                <a16:creationId xmlns:a16="http://schemas.microsoft.com/office/drawing/2014/main" id="{ADAAA2B0-B6E9-42D8-A495-3BBA4540B73C}"/>
              </a:ext>
            </a:extLst>
          </p:cNvPr>
          <p:cNvSpPr/>
          <p:nvPr/>
        </p:nvSpPr>
        <p:spPr>
          <a:xfrm>
            <a:off x="4907280" y="1498600"/>
            <a:ext cx="2377440" cy="4114800"/>
          </a:xfrm>
          <a:prstGeom prst="lightningBol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5568493A-A318-426D-9C48-413F9E8350BA}"/>
              </a:ext>
            </a:extLst>
          </p:cNvPr>
          <p:cNvSpPr/>
          <p:nvPr/>
        </p:nvSpPr>
        <p:spPr>
          <a:xfrm>
            <a:off x="-1" y="1498600"/>
            <a:ext cx="6637022" cy="4114800"/>
          </a:xfrm>
          <a:custGeom>
            <a:avLst/>
            <a:gdLst>
              <a:gd name="connsiteX0" fmla="*/ 0 w 6637022"/>
              <a:gd name="connsiteY0" fmla="*/ 0 h 4114800"/>
              <a:gd name="connsiteX1" fmla="*/ 1193801 w 6637022"/>
              <a:gd name="connsiteY1" fmla="*/ 0 h 4114800"/>
              <a:gd name="connsiteX2" fmla="*/ 3969439 w 6637022"/>
              <a:gd name="connsiteY2" fmla="*/ 0 h 4114800"/>
              <a:gd name="connsiteX3" fmla="*/ 5163240 w 6637022"/>
              <a:gd name="connsiteY3" fmla="*/ 0 h 4114800"/>
              <a:gd name="connsiteX4" fmla="*/ 4259582 w 6637022"/>
              <a:gd name="connsiteY4" fmla="*/ 741045 h 4114800"/>
              <a:gd name="connsiteX5" fmla="*/ 5096309 w 6637022"/>
              <a:gd name="connsiteY5" fmla="*/ 1596771 h 4114800"/>
              <a:gd name="connsiteX6" fmla="*/ 4812337 w 6637022"/>
              <a:gd name="connsiteY6" fmla="*/ 1848803 h 4114800"/>
              <a:gd name="connsiteX7" fmla="*/ 5604817 w 6637022"/>
              <a:gd name="connsiteY7" fmla="*/ 2664524 h 4114800"/>
              <a:gd name="connsiteX8" fmla="*/ 5361570 w 6637022"/>
              <a:gd name="connsiteY8" fmla="*/ 2841308 h 4114800"/>
              <a:gd name="connsiteX9" fmla="*/ 6637022 w 6637022"/>
              <a:gd name="connsiteY9" fmla="*/ 4114800 h 4114800"/>
              <a:gd name="connsiteX10" fmla="*/ 5443221 w 6637022"/>
              <a:gd name="connsiteY10" fmla="*/ 4114800 h 4114800"/>
              <a:gd name="connsiteX11" fmla="*/ 1193801 w 6637022"/>
              <a:gd name="connsiteY11" fmla="*/ 4114800 h 4114800"/>
              <a:gd name="connsiteX12" fmla="*/ 0 w 6637022"/>
              <a:gd name="connsiteY12" fmla="*/ 41148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37022" h="4114800">
                <a:moveTo>
                  <a:pt x="0" y="0"/>
                </a:moveTo>
                <a:lnTo>
                  <a:pt x="1193801" y="0"/>
                </a:lnTo>
                <a:lnTo>
                  <a:pt x="3969439" y="0"/>
                </a:lnTo>
                <a:lnTo>
                  <a:pt x="5163240" y="0"/>
                </a:lnTo>
                <a:lnTo>
                  <a:pt x="4259582" y="741045"/>
                </a:lnTo>
                <a:lnTo>
                  <a:pt x="5096309" y="1596771"/>
                </a:lnTo>
                <a:lnTo>
                  <a:pt x="4812337" y="1848803"/>
                </a:lnTo>
                <a:lnTo>
                  <a:pt x="5604817" y="2664524"/>
                </a:lnTo>
                <a:lnTo>
                  <a:pt x="5361570" y="2841308"/>
                </a:lnTo>
                <a:lnTo>
                  <a:pt x="6637022" y="4114800"/>
                </a:lnTo>
                <a:lnTo>
                  <a:pt x="5443221" y="4114800"/>
                </a:lnTo>
                <a:lnTo>
                  <a:pt x="1193801" y="4114800"/>
                </a:lnTo>
                <a:lnTo>
                  <a:pt x="0" y="4114800"/>
                </a:lnTo>
                <a:close/>
              </a:path>
            </a:pathLst>
          </a:custGeom>
          <a:solidFill>
            <a:schemeClr val="accent5"/>
          </a:solidFill>
          <a:ln/>
        </p:spPr>
        <p:style>
          <a:lnRef idx="1">
            <a:schemeClr val="accent5"/>
          </a:lnRef>
          <a:fillRef idx="2">
            <a:schemeClr val="accent5"/>
          </a:fillRef>
          <a:effectRef idx="1">
            <a:schemeClr val="accent5"/>
          </a:effectRef>
          <a:fontRef idx="minor">
            <a:schemeClr val="dk1"/>
          </a:fontRef>
        </p:style>
        <p:txBody>
          <a:bodyPr wrap="square" lIns="365760" tIns="91440" rtlCol="0" anchor="t">
            <a:noAutofit/>
          </a:bodyPr>
          <a:lstStyle/>
          <a:p>
            <a:r>
              <a:rPr lang="en-US" sz="6000" b="1" dirty="0">
                <a:solidFill>
                  <a:schemeClr val="bg1">
                    <a:lumMod val="95000"/>
                  </a:schemeClr>
                </a:solidFill>
                <a:effectLst>
                  <a:outerShdw blurRad="38100" dist="38100" dir="2700000" algn="tl">
                    <a:srgbClr val="000000">
                      <a:alpha val="43137"/>
                    </a:srgbClr>
                  </a:outerShdw>
                </a:effectLst>
              </a:rPr>
              <a:t>CONS</a:t>
            </a:r>
          </a:p>
        </p:txBody>
      </p:sp>
      <p:sp>
        <p:nvSpPr>
          <p:cNvPr id="6" name="Freeform: Shape 5">
            <a:extLst>
              <a:ext uri="{FF2B5EF4-FFF2-40B4-BE49-F238E27FC236}">
                <a16:creationId xmlns:a16="http://schemas.microsoft.com/office/drawing/2014/main" id="{FF67A03B-A578-402A-B70C-5B88E5AF4C72}"/>
              </a:ext>
            </a:extLst>
          </p:cNvPr>
          <p:cNvSpPr/>
          <p:nvPr/>
        </p:nvSpPr>
        <p:spPr>
          <a:xfrm>
            <a:off x="6418885" y="1498600"/>
            <a:ext cx="5773114" cy="4114800"/>
          </a:xfrm>
          <a:custGeom>
            <a:avLst/>
            <a:gdLst>
              <a:gd name="connsiteX0" fmla="*/ 0 w 5773114"/>
              <a:gd name="connsiteY0" fmla="*/ 0 h 4114800"/>
              <a:gd name="connsiteX1" fmla="*/ 1009649 w 5773114"/>
              <a:gd name="connsiteY1" fmla="*/ 0 h 4114800"/>
              <a:gd name="connsiteX2" fmla="*/ 4763465 w 5773114"/>
              <a:gd name="connsiteY2" fmla="*/ 0 h 4114800"/>
              <a:gd name="connsiteX3" fmla="*/ 5773114 w 5773114"/>
              <a:gd name="connsiteY3" fmla="*/ 0 h 4114800"/>
              <a:gd name="connsiteX4" fmla="*/ 5773114 w 5773114"/>
              <a:gd name="connsiteY4" fmla="*/ 4114800 h 4114800"/>
              <a:gd name="connsiteX5" fmla="*/ 4763465 w 5773114"/>
              <a:gd name="connsiteY5" fmla="*/ 4114800 h 4114800"/>
              <a:gd name="connsiteX6" fmla="*/ 2454603 w 5773114"/>
              <a:gd name="connsiteY6" fmla="*/ 4114800 h 4114800"/>
              <a:gd name="connsiteX7" fmla="*/ 1444954 w 5773114"/>
              <a:gd name="connsiteY7" fmla="*/ 4114800 h 4114800"/>
              <a:gd name="connsiteX8" fmla="*/ 692869 w 5773114"/>
              <a:gd name="connsiteY8" fmla="*/ 2453068 h 4114800"/>
              <a:gd name="connsiteX9" fmla="*/ 892089 w 5773114"/>
              <a:gd name="connsiteY9" fmla="*/ 2287333 h 4114800"/>
              <a:gd name="connsiteX10" fmla="*/ 283751 w 5773114"/>
              <a:gd name="connsiteY10" fmla="*/ 1294828 h 4114800"/>
              <a:gd name="connsiteX11" fmla="*/ 482971 w 5773114"/>
              <a:gd name="connsiteY11" fmla="*/ 1158239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73114" h="4114800">
                <a:moveTo>
                  <a:pt x="0" y="0"/>
                </a:moveTo>
                <a:lnTo>
                  <a:pt x="1009649" y="0"/>
                </a:lnTo>
                <a:lnTo>
                  <a:pt x="4763465" y="0"/>
                </a:lnTo>
                <a:lnTo>
                  <a:pt x="5773114" y="0"/>
                </a:lnTo>
                <a:lnTo>
                  <a:pt x="5773114" y="4114800"/>
                </a:lnTo>
                <a:lnTo>
                  <a:pt x="4763465" y="4114800"/>
                </a:lnTo>
                <a:lnTo>
                  <a:pt x="2454603" y="4114800"/>
                </a:lnTo>
                <a:lnTo>
                  <a:pt x="1444954" y="4114800"/>
                </a:lnTo>
                <a:lnTo>
                  <a:pt x="692869" y="2453068"/>
                </a:lnTo>
                <a:lnTo>
                  <a:pt x="892089" y="2287333"/>
                </a:lnTo>
                <a:lnTo>
                  <a:pt x="283751" y="1294828"/>
                </a:lnTo>
                <a:lnTo>
                  <a:pt x="482971" y="1158239"/>
                </a:lnTo>
                <a:close/>
              </a:path>
            </a:pathLst>
          </a:custGeom>
          <a:solidFill>
            <a:schemeClr val="accent6"/>
          </a:solidFill>
          <a:ln>
            <a:noFill/>
          </a:ln>
        </p:spPr>
        <p:style>
          <a:lnRef idx="1">
            <a:schemeClr val="accent6"/>
          </a:lnRef>
          <a:fillRef idx="2">
            <a:schemeClr val="accent6"/>
          </a:fillRef>
          <a:effectRef idx="1">
            <a:schemeClr val="accent6"/>
          </a:effectRef>
          <a:fontRef idx="minor">
            <a:schemeClr val="dk1"/>
          </a:fontRef>
        </p:style>
        <p:txBody>
          <a:bodyPr wrap="square" tIns="91440" rIns="365760" rtlCol="0" anchor="t">
            <a:noAutofit/>
          </a:bodyPr>
          <a:lstStyle/>
          <a:p>
            <a:pPr algn="r"/>
            <a:r>
              <a:rPr lang="en-US" sz="6000" b="1" dirty="0">
                <a:solidFill>
                  <a:schemeClr val="tx1">
                    <a:lumMod val="85000"/>
                    <a:lumOff val="15000"/>
                  </a:schemeClr>
                </a:solidFill>
              </a:rPr>
              <a:t>PROS</a:t>
            </a:r>
          </a:p>
        </p:txBody>
      </p:sp>
      <p:sp>
        <p:nvSpPr>
          <p:cNvPr id="7" name="TextBox 6">
            <a:extLst>
              <a:ext uri="{FF2B5EF4-FFF2-40B4-BE49-F238E27FC236}">
                <a16:creationId xmlns:a16="http://schemas.microsoft.com/office/drawing/2014/main" id="{F8FBA256-DDF9-43AD-9B8B-D7DD5F006C42}"/>
              </a:ext>
            </a:extLst>
          </p:cNvPr>
          <p:cNvSpPr txBox="1"/>
          <p:nvPr/>
        </p:nvSpPr>
        <p:spPr>
          <a:xfrm>
            <a:off x="418147" y="2442686"/>
            <a:ext cx="4026853" cy="2708434"/>
          </a:xfrm>
          <a:prstGeom prst="rect">
            <a:avLst/>
          </a:prstGeom>
          <a:noFill/>
        </p:spPr>
        <p:txBody>
          <a:bodyPr wrap="square" lIns="0" rIns="0" rtlCol="0" anchor="t">
            <a:spAutoFit/>
          </a:bodyPr>
          <a:lstStyle/>
          <a:p>
            <a:pPr algn="just">
              <a:spcAft>
                <a:spcPts val="1200"/>
              </a:spcAft>
            </a:pPr>
            <a:r>
              <a:rPr lang="en-US" sz="16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solidFill>
              </a:rPr>
              <a:t>Duis aute irure dolor in reprehenderit in voluptate velit esse cillum dolore eu fugiat nulla pariatur. Excepteur sint occaecat cupidatat non proident, sunt in culpa qui officia deserunt molli.</a:t>
            </a:r>
          </a:p>
        </p:txBody>
      </p:sp>
      <p:sp>
        <p:nvSpPr>
          <p:cNvPr id="8" name="TextBox 7">
            <a:extLst>
              <a:ext uri="{FF2B5EF4-FFF2-40B4-BE49-F238E27FC236}">
                <a16:creationId xmlns:a16="http://schemas.microsoft.com/office/drawing/2014/main" id="{1FEC53BA-62E1-4AC2-96C4-BA71FC0581CB}"/>
              </a:ext>
            </a:extLst>
          </p:cNvPr>
          <p:cNvSpPr txBox="1"/>
          <p:nvPr/>
        </p:nvSpPr>
        <p:spPr>
          <a:xfrm>
            <a:off x="7747000" y="2442686"/>
            <a:ext cx="4026853" cy="2708434"/>
          </a:xfrm>
          <a:prstGeom prst="rect">
            <a:avLst/>
          </a:prstGeom>
          <a:noFill/>
        </p:spPr>
        <p:txBody>
          <a:bodyPr wrap="square" lIns="0" rIns="0" rtlCol="0" anchor="t">
            <a:spAutoFit/>
          </a:bodyPr>
          <a:lstStyle/>
          <a:p>
            <a:pPr algn="just">
              <a:spcAft>
                <a:spcPts val="1200"/>
              </a:spcAft>
            </a:pPr>
            <a:r>
              <a:rPr lang="en-US" sz="16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a:t>
            </a:r>
          </a:p>
        </p:txBody>
      </p:sp>
    </p:spTree>
    <p:extLst>
      <p:ext uri="{BB962C8B-B14F-4D97-AF65-F5344CB8AC3E}">
        <p14:creationId xmlns:p14="http://schemas.microsoft.com/office/powerpoint/2010/main" val="260074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8484</TotalTime>
  <Words>353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Pros and Cons – Slide Template</vt:lpstr>
      <vt:lpstr>Pros and Cons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 and Cons</dc:title>
  <dc:creator>PresentationGO.com</dc:creator>
  <dc:description>© Copyright PresentationGO.com</dc:description>
  <dcterms:created xsi:type="dcterms:W3CDTF">2014-11-26T05:14:11Z</dcterms:created>
  <dcterms:modified xsi:type="dcterms:W3CDTF">2021-03-02T18:25:32Z</dcterms:modified>
  <cp:category>Text &amp; Tables</cp:category>
</cp:coreProperties>
</file>