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2682"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4905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Bar Chart – Slide Template</a:t>
            </a:r>
          </a:p>
        </p:txBody>
      </p:sp>
      <p:sp>
        <p:nvSpPr>
          <p:cNvPr id="3" name="Arc 2">
            <a:extLst>
              <a:ext uri="{FF2B5EF4-FFF2-40B4-BE49-F238E27FC236}">
                <a16:creationId xmlns:a16="http://schemas.microsoft.com/office/drawing/2014/main" id="{27CA901B-9AF3-4EA1-B0F1-D589F100A8AB}"/>
              </a:ext>
            </a:extLst>
          </p:cNvPr>
          <p:cNvSpPr/>
          <p:nvPr/>
        </p:nvSpPr>
        <p:spPr>
          <a:xfrm rot="10800000">
            <a:off x="1752599" y="3276230"/>
            <a:ext cx="571500" cy="571500"/>
          </a:xfrm>
          <a:prstGeom prst="arc">
            <a:avLst>
              <a:gd name="adj1" fmla="val 16200000"/>
              <a:gd name="adj2" fmla="val 5403014"/>
            </a:avLst>
          </a:prstGeom>
          <a:ln w="19050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 name="Arc 3">
            <a:extLst>
              <a:ext uri="{FF2B5EF4-FFF2-40B4-BE49-F238E27FC236}">
                <a16:creationId xmlns:a16="http://schemas.microsoft.com/office/drawing/2014/main" id="{DAEE35C9-9F6C-4F8F-957F-FC810DA13BAE}"/>
              </a:ext>
            </a:extLst>
          </p:cNvPr>
          <p:cNvSpPr/>
          <p:nvPr/>
        </p:nvSpPr>
        <p:spPr>
          <a:xfrm rot="10800000">
            <a:off x="1469230" y="2992861"/>
            <a:ext cx="1138238" cy="1138238"/>
          </a:xfrm>
          <a:prstGeom prst="arc">
            <a:avLst>
              <a:gd name="adj1" fmla="val 16200000"/>
              <a:gd name="adj2" fmla="val 5403014"/>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5" name="Arc 4">
            <a:extLst>
              <a:ext uri="{FF2B5EF4-FFF2-40B4-BE49-F238E27FC236}">
                <a16:creationId xmlns:a16="http://schemas.microsoft.com/office/drawing/2014/main" id="{09EA53B7-9AE4-49FE-866A-39329ADEE091}"/>
              </a:ext>
            </a:extLst>
          </p:cNvPr>
          <p:cNvSpPr/>
          <p:nvPr/>
        </p:nvSpPr>
        <p:spPr>
          <a:xfrm rot="10800000">
            <a:off x="1181099" y="2704730"/>
            <a:ext cx="1714500" cy="1714500"/>
          </a:xfrm>
          <a:prstGeom prst="arc">
            <a:avLst>
              <a:gd name="adj1" fmla="val 16200000"/>
              <a:gd name="adj2" fmla="val 5403014"/>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Arc 5">
            <a:extLst>
              <a:ext uri="{FF2B5EF4-FFF2-40B4-BE49-F238E27FC236}">
                <a16:creationId xmlns:a16="http://schemas.microsoft.com/office/drawing/2014/main" id="{3A603763-A357-470F-9BF7-23B1CC95ED49}"/>
              </a:ext>
            </a:extLst>
          </p:cNvPr>
          <p:cNvSpPr/>
          <p:nvPr/>
        </p:nvSpPr>
        <p:spPr>
          <a:xfrm rot="10800000">
            <a:off x="895350" y="2418981"/>
            <a:ext cx="2285999" cy="2285999"/>
          </a:xfrm>
          <a:prstGeom prst="arc">
            <a:avLst>
              <a:gd name="adj1" fmla="val 16200000"/>
              <a:gd name="adj2" fmla="val 5403014"/>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7" name="Arc 6">
            <a:extLst>
              <a:ext uri="{FF2B5EF4-FFF2-40B4-BE49-F238E27FC236}">
                <a16:creationId xmlns:a16="http://schemas.microsoft.com/office/drawing/2014/main" id="{4396B6D4-CF21-412A-9954-81E1DA6D0D19}"/>
              </a:ext>
            </a:extLst>
          </p:cNvPr>
          <p:cNvSpPr/>
          <p:nvPr/>
        </p:nvSpPr>
        <p:spPr>
          <a:xfrm rot="10800000">
            <a:off x="609599" y="2133230"/>
            <a:ext cx="2857500" cy="2857500"/>
          </a:xfrm>
          <a:prstGeom prst="arc">
            <a:avLst>
              <a:gd name="adj1" fmla="val 16200000"/>
              <a:gd name="adj2" fmla="val 5403014"/>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21" name="Straight Connector 20">
            <a:extLst>
              <a:ext uri="{FF2B5EF4-FFF2-40B4-BE49-F238E27FC236}">
                <a16:creationId xmlns:a16="http://schemas.microsoft.com/office/drawing/2014/main" id="{78967DD4-EBA9-49F4-A81F-CE19DD48218A}"/>
              </a:ext>
            </a:extLst>
          </p:cNvPr>
          <p:cNvCxnSpPr>
            <a:cxnSpLocks/>
          </p:cNvCxnSpPr>
          <p:nvPr/>
        </p:nvCxnSpPr>
        <p:spPr>
          <a:xfrm>
            <a:off x="2035967" y="3276230"/>
            <a:ext cx="857250" cy="0"/>
          </a:xfrm>
          <a:prstGeom prst="line">
            <a:avLst/>
          </a:prstGeom>
          <a:ln w="1905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CB32101-DD33-4799-A9E1-915BE2886DED}"/>
              </a:ext>
            </a:extLst>
          </p:cNvPr>
          <p:cNvCxnSpPr>
            <a:cxnSpLocks/>
          </p:cNvCxnSpPr>
          <p:nvPr/>
        </p:nvCxnSpPr>
        <p:spPr>
          <a:xfrm>
            <a:off x="2038349" y="2992861"/>
            <a:ext cx="1428750" cy="0"/>
          </a:xfrm>
          <a:prstGeom prst="line">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51B60D-7960-454D-86B6-1093EFC2E811}"/>
              </a:ext>
            </a:extLst>
          </p:cNvPr>
          <p:cNvCxnSpPr>
            <a:cxnSpLocks/>
          </p:cNvCxnSpPr>
          <p:nvPr/>
        </p:nvCxnSpPr>
        <p:spPr>
          <a:xfrm>
            <a:off x="2038349" y="2704730"/>
            <a:ext cx="571500" cy="0"/>
          </a:xfrm>
          <a:prstGeom prst="line">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4A3849-AFEE-44E6-8206-B03FD070BB4B}"/>
              </a:ext>
            </a:extLst>
          </p:cNvPr>
          <p:cNvCxnSpPr>
            <a:cxnSpLocks/>
          </p:cNvCxnSpPr>
          <p:nvPr/>
        </p:nvCxnSpPr>
        <p:spPr>
          <a:xfrm>
            <a:off x="2038349" y="2418980"/>
            <a:ext cx="1714500" cy="0"/>
          </a:xfrm>
          <a:prstGeom prst="line">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E57D7DC-41A3-4250-A1F3-B51CAEE68A78}"/>
              </a:ext>
            </a:extLst>
          </p:cNvPr>
          <p:cNvCxnSpPr>
            <a:cxnSpLocks/>
          </p:cNvCxnSpPr>
          <p:nvPr/>
        </p:nvCxnSpPr>
        <p:spPr>
          <a:xfrm>
            <a:off x="2039602" y="2133230"/>
            <a:ext cx="2570497" cy="0"/>
          </a:xfrm>
          <a:prstGeom prst="line">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996E14E-CD29-4BFF-A8E3-72DBEF433643}"/>
              </a:ext>
            </a:extLst>
          </p:cNvPr>
          <p:cNvSpPr txBox="1"/>
          <p:nvPr/>
        </p:nvSpPr>
        <p:spPr>
          <a:xfrm>
            <a:off x="4724397" y="1994730"/>
            <a:ext cx="487634" cy="300082"/>
          </a:xfrm>
          <a:prstGeom prst="rect">
            <a:avLst/>
          </a:prstGeom>
          <a:noFill/>
        </p:spPr>
        <p:txBody>
          <a:bodyPr wrap="none" rtlCol="0">
            <a:spAutoFit/>
          </a:bodyPr>
          <a:lstStyle/>
          <a:p>
            <a:r>
              <a:rPr lang="en-US" sz="1350" b="1" dirty="0"/>
              <a:t>90%</a:t>
            </a:r>
          </a:p>
        </p:txBody>
      </p:sp>
      <p:sp>
        <p:nvSpPr>
          <p:cNvPr id="27" name="TextBox 26">
            <a:extLst>
              <a:ext uri="{FF2B5EF4-FFF2-40B4-BE49-F238E27FC236}">
                <a16:creationId xmlns:a16="http://schemas.microsoft.com/office/drawing/2014/main" id="{2DFC7580-E362-427E-A062-BC4CE7786931}"/>
              </a:ext>
            </a:extLst>
          </p:cNvPr>
          <p:cNvSpPr txBox="1"/>
          <p:nvPr/>
        </p:nvSpPr>
        <p:spPr>
          <a:xfrm>
            <a:off x="3895723" y="2280480"/>
            <a:ext cx="487634" cy="300082"/>
          </a:xfrm>
          <a:prstGeom prst="rect">
            <a:avLst/>
          </a:prstGeom>
          <a:noFill/>
        </p:spPr>
        <p:txBody>
          <a:bodyPr wrap="none" rtlCol="0">
            <a:spAutoFit/>
          </a:bodyPr>
          <a:lstStyle/>
          <a:p>
            <a:r>
              <a:rPr lang="en-US" sz="1350" b="1" dirty="0"/>
              <a:t>60%</a:t>
            </a:r>
          </a:p>
        </p:txBody>
      </p:sp>
      <p:sp>
        <p:nvSpPr>
          <p:cNvPr id="28" name="TextBox 27">
            <a:extLst>
              <a:ext uri="{FF2B5EF4-FFF2-40B4-BE49-F238E27FC236}">
                <a16:creationId xmlns:a16="http://schemas.microsoft.com/office/drawing/2014/main" id="{1A53BC3D-A07E-4634-9430-3747C15D8C40}"/>
              </a:ext>
            </a:extLst>
          </p:cNvPr>
          <p:cNvSpPr txBox="1"/>
          <p:nvPr/>
        </p:nvSpPr>
        <p:spPr>
          <a:xfrm>
            <a:off x="2743487" y="2566230"/>
            <a:ext cx="487634" cy="300082"/>
          </a:xfrm>
          <a:prstGeom prst="rect">
            <a:avLst/>
          </a:prstGeom>
          <a:noFill/>
        </p:spPr>
        <p:txBody>
          <a:bodyPr wrap="none" rtlCol="0">
            <a:spAutoFit/>
          </a:bodyPr>
          <a:lstStyle/>
          <a:p>
            <a:r>
              <a:rPr lang="en-US" sz="1350" b="1" dirty="0"/>
              <a:t>20%</a:t>
            </a:r>
          </a:p>
        </p:txBody>
      </p:sp>
      <p:sp>
        <p:nvSpPr>
          <p:cNvPr id="29" name="TextBox 28">
            <a:extLst>
              <a:ext uri="{FF2B5EF4-FFF2-40B4-BE49-F238E27FC236}">
                <a16:creationId xmlns:a16="http://schemas.microsoft.com/office/drawing/2014/main" id="{CB825CD8-D2E3-431C-A81D-4908DC1F28EF}"/>
              </a:ext>
            </a:extLst>
          </p:cNvPr>
          <p:cNvSpPr txBox="1"/>
          <p:nvPr/>
        </p:nvSpPr>
        <p:spPr>
          <a:xfrm>
            <a:off x="3615024" y="2851980"/>
            <a:ext cx="487634" cy="300082"/>
          </a:xfrm>
          <a:prstGeom prst="rect">
            <a:avLst/>
          </a:prstGeom>
          <a:noFill/>
        </p:spPr>
        <p:txBody>
          <a:bodyPr wrap="none" rtlCol="0">
            <a:spAutoFit/>
          </a:bodyPr>
          <a:lstStyle/>
          <a:p>
            <a:r>
              <a:rPr lang="en-US" sz="1350" b="1" dirty="0"/>
              <a:t>50%</a:t>
            </a:r>
          </a:p>
        </p:txBody>
      </p:sp>
      <p:sp>
        <p:nvSpPr>
          <p:cNvPr id="30" name="TextBox 29">
            <a:extLst>
              <a:ext uri="{FF2B5EF4-FFF2-40B4-BE49-F238E27FC236}">
                <a16:creationId xmlns:a16="http://schemas.microsoft.com/office/drawing/2014/main" id="{92878BAC-BDE3-40B7-A5BF-66CFDB77B926}"/>
              </a:ext>
            </a:extLst>
          </p:cNvPr>
          <p:cNvSpPr txBox="1"/>
          <p:nvPr/>
        </p:nvSpPr>
        <p:spPr>
          <a:xfrm>
            <a:off x="2998135" y="3137730"/>
            <a:ext cx="487634" cy="300082"/>
          </a:xfrm>
          <a:prstGeom prst="rect">
            <a:avLst/>
          </a:prstGeom>
          <a:noFill/>
        </p:spPr>
        <p:txBody>
          <a:bodyPr wrap="none" rtlCol="0">
            <a:spAutoFit/>
          </a:bodyPr>
          <a:lstStyle/>
          <a:p>
            <a:r>
              <a:rPr lang="en-US" sz="1350" b="1" dirty="0"/>
              <a:t>30%</a:t>
            </a:r>
          </a:p>
        </p:txBody>
      </p:sp>
      <p:grpSp>
        <p:nvGrpSpPr>
          <p:cNvPr id="31" name="Group 30">
            <a:extLst>
              <a:ext uri="{FF2B5EF4-FFF2-40B4-BE49-F238E27FC236}">
                <a16:creationId xmlns:a16="http://schemas.microsoft.com/office/drawing/2014/main" id="{378FE4FE-B847-46A4-8BF5-98FC3BCB9E4E}"/>
              </a:ext>
            </a:extLst>
          </p:cNvPr>
          <p:cNvGrpSpPr/>
          <p:nvPr/>
        </p:nvGrpSpPr>
        <p:grpSpPr>
          <a:xfrm>
            <a:off x="5913398" y="1673445"/>
            <a:ext cx="2194560" cy="2768105"/>
            <a:chOff x="332936" y="2473878"/>
            <a:chExt cx="2926080" cy="3690807"/>
          </a:xfrm>
        </p:grpSpPr>
        <p:sp>
          <p:nvSpPr>
            <p:cNvPr id="32" name="TextBox 31">
              <a:extLst>
                <a:ext uri="{FF2B5EF4-FFF2-40B4-BE49-F238E27FC236}">
                  <a16:creationId xmlns:a16="http://schemas.microsoft.com/office/drawing/2014/main" id="{C203A9A9-245F-4C26-8FF0-44E66985A3DA}"/>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33" name="TextBox 32">
              <a:extLst>
                <a:ext uri="{FF2B5EF4-FFF2-40B4-BE49-F238E27FC236}">
                  <a16:creationId xmlns:a16="http://schemas.microsoft.com/office/drawing/2014/main" id="{E842F77E-BA62-4A71-8D37-3089126B1F47}"/>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4" name="TextBox 33">
            <a:extLst>
              <a:ext uri="{FF2B5EF4-FFF2-40B4-BE49-F238E27FC236}">
                <a16:creationId xmlns:a16="http://schemas.microsoft.com/office/drawing/2014/main" id="{E9F1A053-2C8E-433E-905F-7F88439EE821}"/>
              </a:ext>
            </a:extLst>
          </p:cNvPr>
          <p:cNvSpPr txBox="1"/>
          <p:nvPr/>
        </p:nvSpPr>
        <p:spPr>
          <a:xfrm>
            <a:off x="2142003" y="3702236"/>
            <a:ext cx="1100045" cy="300082"/>
          </a:xfrm>
          <a:prstGeom prst="rect">
            <a:avLst/>
          </a:prstGeom>
          <a:noFill/>
        </p:spPr>
        <p:txBody>
          <a:bodyPr wrap="none" rtlCol="0" anchor="ctr">
            <a:spAutoFit/>
          </a:bodyPr>
          <a:lstStyle/>
          <a:p>
            <a:r>
              <a:rPr lang="en-US" sz="1350" dirty="0">
                <a:solidFill>
                  <a:schemeClr val="accent1"/>
                </a:solidFill>
              </a:rPr>
              <a:t>Lorem Ipsum</a:t>
            </a:r>
          </a:p>
        </p:txBody>
      </p:sp>
      <p:sp>
        <p:nvSpPr>
          <p:cNvPr id="35" name="TextBox 34">
            <a:extLst>
              <a:ext uri="{FF2B5EF4-FFF2-40B4-BE49-F238E27FC236}">
                <a16:creationId xmlns:a16="http://schemas.microsoft.com/office/drawing/2014/main" id="{25895181-6BBA-44F8-B989-19DF7F91A863}"/>
              </a:ext>
            </a:extLst>
          </p:cNvPr>
          <p:cNvSpPr txBox="1"/>
          <p:nvPr/>
        </p:nvSpPr>
        <p:spPr>
          <a:xfrm>
            <a:off x="2142003" y="3987943"/>
            <a:ext cx="1100045" cy="300082"/>
          </a:xfrm>
          <a:prstGeom prst="rect">
            <a:avLst/>
          </a:prstGeom>
          <a:noFill/>
        </p:spPr>
        <p:txBody>
          <a:bodyPr wrap="none" rtlCol="0" anchor="ctr">
            <a:spAutoFit/>
          </a:bodyPr>
          <a:lstStyle/>
          <a:p>
            <a:r>
              <a:rPr lang="en-US" sz="1350" dirty="0">
                <a:solidFill>
                  <a:schemeClr val="accent2">
                    <a:lumMod val="75000"/>
                  </a:schemeClr>
                </a:solidFill>
              </a:rPr>
              <a:t>Lorem Ipsum</a:t>
            </a:r>
          </a:p>
        </p:txBody>
      </p:sp>
      <p:sp>
        <p:nvSpPr>
          <p:cNvPr id="36" name="TextBox 35">
            <a:extLst>
              <a:ext uri="{FF2B5EF4-FFF2-40B4-BE49-F238E27FC236}">
                <a16:creationId xmlns:a16="http://schemas.microsoft.com/office/drawing/2014/main" id="{E645D7C8-725B-4062-8C32-7224ED6DE74E}"/>
              </a:ext>
            </a:extLst>
          </p:cNvPr>
          <p:cNvSpPr txBox="1"/>
          <p:nvPr/>
        </p:nvSpPr>
        <p:spPr>
          <a:xfrm>
            <a:off x="2142003" y="4273650"/>
            <a:ext cx="1100045" cy="300082"/>
          </a:xfrm>
          <a:prstGeom prst="rect">
            <a:avLst/>
          </a:prstGeom>
          <a:noFill/>
        </p:spPr>
        <p:txBody>
          <a:bodyPr wrap="none" rtlCol="0" anchor="ctr">
            <a:spAutoFit/>
          </a:bodyPr>
          <a:lstStyle/>
          <a:p>
            <a:r>
              <a:rPr lang="en-US" sz="1350" dirty="0">
                <a:solidFill>
                  <a:schemeClr val="accent3">
                    <a:lumMod val="75000"/>
                  </a:schemeClr>
                </a:solidFill>
              </a:rPr>
              <a:t>Lorem Ipsum</a:t>
            </a:r>
          </a:p>
        </p:txBody>
      </p:sp>
      <p:sp>
        <p:nvSpPr>
          <p:cNvPr id="37" name="TextBox 36">
            <a:extLst>
              <a:ext uri="{FF2B5EF4-FFF2-40B4-BE49-F238E27FC236}">
                <a16:creationId xmlns:a16="http://schemas.microsoft.com/office/drawing/2014/main" id="{78309351-8008-4F35-BB5A-9BD6BE2B70ED}"/>
              </a:ext>
            </a:extLst>
          </p:cNvPr>
          <p:cNvSpPr txBox="1"/>
          <p:nvPr/>
        </p:nvSpPr>
        <p:spPr>
          <a:xfrm>
            <a:off x="2142003" y="4559358"/>
            <a:ext cx="1100045" cy="300082"/>
          </a:xfrm>
          <a:prstGeom prst="rect">
            <a:avLst/>
          </a:prstGeom>
          <a:noFill/>
        </p:spPr>
        <p:txBody>
          <a:bodyPr wrap="none" rtlCol="0" anchor="ctr">
            <a:spAutoFit/>
          </a:bodyPr>
          <a:lstStyle/>
          <a:p>
            <a:r>
              <a:rPr lang="en-US" sz="1350" dirty="0">
                <a:solidFill>
                  <a:schemeClr val="accent5"/>
                </a:solidFill>
              </a:rPr>
              <a:t>Lorem Ipsum</a:t>
            </a:r>
          </a:p>
        </p:txBody>
      </p:sp>
      <p:sp>
        <p:nvSpPr>
          <p:cNvPr id="38" name="TextBox 37">
            <a:extLst>
              <a:ext uri="{FF2B5EF4-FFF2-40B4-BE49-F238E27FC236}">
                <a16:creationId xmlns:a16="http://schemas.microsoft.com/office/drawing/2014/main" id="{CD709991-4784-471E-9007-829AA87947E7}"/>
              </a:ext>
            </a:extLst>
          </p:cNvPr>
          <p:cNvSpPr txBox="1"/>
          <p:nvPr/>
        </p:nvSpPr>
        <p:spPr>
          <a:xfrm>
            <a:off x="2142003" y="4845064"/>
            <a:ext cx="1100045" cy="300082"/>
          </a:xfrm>
          <a:prstGeom prst="rect">
            <a:avLst/>
          </a:prstGeom>
          <a:noFill/>
        </p:spPr>
        <p:txBody>
          <a:bodyPr wrap="none" rtlCol="0" anchor="ctr">
            <a:spAutoFit/>
          </a:bodyPr>
          <a:lstStyle/>
          <a:p>
            <a:r>
              <a:rPr lang="en-US" sz="1350" dirty="0">
                <a:solidFill>
                  <a:schemeClr val="accent6">
                    <a:lumMod val="75000"/>
                  </a:schemeClr>
                </a:solidFill>
              </a:rPr>
              <a:t>Lorem Ipsum</a:t>
            </a:r>
          </a:p>
        </p:txBody>
      </p:sp>
      <p:cxnSp>
        <p:nvCxnSpPr>
          <p:cNvPr id="39" name="Straight Connector 38">
            <a:extLst>
              <a:ext uri="{FF2B5EF4-FFF2-40B4-BE49-F238E27FC236}">
                <a16:creationId xmlns:a16="http://schemas.microsoft.com/office/drawing/2014/main" id="{97725E7E-96F3-477B-B03B-4741C34D6498}"/>
              </a:ext>
            </a:extLst>
          </p:cNvPr>
          <p:cNvCxnSpPr>
            <a:cxnSpLocks/>
          </p:cNvCxnSpPr>
          <p:nvPr/>
        </p:nvCxnSpPr>
        <p:spPr>
          <a:xfrm>
            <a:off x="7436017" y="4901310"/>
            <a:ext cx="95396" cy="0"/>
          </a:xfrm>
          <a:prstGeom prst="line">
            <a:avLst/>
          </a:prstGeom>
          <a:ln w="190500" cap="rnd"/>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29CAC6-0F2A-4D1B-AD9E-DAD146B90340}"/>
              </a:ext>
            </a:extLst>
          </p:cNvPr>
          <p:cNvCxnSpPr>
            <a:cxnSpLocks/>
          </p:cNvCxnSpPr>
          <p:nvPr/>
        </p:nvCxnSpPr>
        <p:spPr>
          <a:xfrm>
            <a:off x="7436017" y="5133545"/>
            <a:ext cx="95396" cy="0"/>
          </a:xfrm>
          <a:prstGeom prst="line">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E8D0461-FF46-429B-ABF4-6DA45AAD8022}"/>
              </a:ext>
            </a:extLst>
          </p:cNvPr>
          <p:cNvCxnSpPr>
            <a:cxnSpLocks/>
          </p:cNvCxnSpPr>
          <p:nvPr/>
        </p:nvCxnSpPr>
        <p:spPr>
          <a:xfrm>
            <a:off x="7436017" y="5365781"/>
            <a:ext cx="95396" cy="0"/>
          </a:xfrm>
          <a:prstGeom prst="line">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61F544-7E27-4189-B409-291D7DC11353}"/>
              </a:ext>
            </a:extLst>
          </p:cNvPr>
          <p:cNvCxnSpPr>
            <a:cxnSpLocks/>
          </p:cNvCxnSpPr>
          <p:nvPr/>
        </p:nvCxnSpPr>
        <p:spPr>
          <a:xfrm>
            <a:off x="7436017" y="5598016"/>
            <a:ext cx="95396" cy="0"/>
          </a:xfrm>
          <a:prstGeom prst="line">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A5EB3D1-9799-401A-8F30-2C2189F32EA7}"/>
              </a:ext>
            </a:extLst>
          </p:cNvPr>
          <p:cNvCxnSpPr>
            <a:cxnSpLocks/>
          </p:cNvCxnSpPr>
          <p:nvPr/>
        </p:nvCxnSpPr>
        <p:spPr>
          <a:xfrm>
            <a:off x="7436017" y="5830252"/>
            <a:ext cx="95396" cy="0"/>
          </a:xfrm>
          <a:prstGeom prst="line">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BC55741-EAEC-44BE-8302-31997074DDB2}"/>
              </a:ext>
            </a:extLst>
          </p:cNvPr>
          <p:cNvSpPr txBox="1"/>
          <p:nvPr/>
        </p:nvSpPr>
        <p:spPr>
          <a:xfrm>
            <a:off x="7647620" y="4777485"/>
            <a:ext cx="886781" cy="253916"/>
          </a:xfrm>
          <a:prstGeom prst="rect">
            <a:avLst/>
          </a:prstGeom>
          <a:noFill/>
        </p:spPr>
        <p:txBody>
          <a:bodyPr wrap="none" rtlCol="0" anchor="ctr">
            <a:spAutoFit/>
          </a:bodyPr>
          <a:lstStyle/>
          <a:p>
            <a:r>
              <a:rPr lang="en-US" sz="1050" i="1" dirty="0">
                <a:solidFill>
                  <a:schemeClr val="tx1">
                    <a:lumMod val="65000"/>
                    <a:lumOff val="35000"/>
                  </a:schemeClr>
                </a:solidFill>
              </a:rPr>
              <a:t>Lorem Ipsum</a:t>
            </a:r>
          </a:p>
        </p:txBody>
      </p:sp>
      <p:sp>
        <p:nvSpPr>
          <p:cNvPr id="46" name="TextBox 45">
            <a:extLst>
              <a:ext uri="{FF2B5EF4-FFF2-40B4-BE49-F238E27FC236}">
                <a16:creationId xmlns:a16="http://schemas.microsoft.com/office/drawing/2014/main" id="{E7E759B5-B072-4A53-94BD-998BDD450E94}"/>
              </a:ext>
            </a:extLst>
          </p:cNvPr>
          <p:cNvSpPr txBox="1"/>
          <p:nvPr/>
        </p:nvSpPr>
        <p:spPr>
          <a:xfrm>
            <a:off x="7647620" y="5702220"/>
            <a:ext cx="886781" cy="253916"/>
          </a:xfrm>
          <a:prstGeom prst="rect">
            <a:avLst/>
          </a:prstGeom>
          <a:noFill/>
        </p:spPr>
        <p:txBody>
          <a:bodyPr wrap="none" rtlCol="0" anchor="ctr">
            <a:spAutoFit/>
          </a:bodyPr>
          <a:lstStyle/>
          <a:p>
            <a:r>
              <a:rPr lang="en-US" sz="1050" i="1" dirty="0">
                <a:solidFill>
                  <a:schemeClr val="tx1">
                    <a:lumMod val="65000"/>
                    <a:lumOff val="35000"/>
                  </a:schemeClr>
                </a:solidFill>
              </a:rPr>
              <a:t>Lorem Ipsum</a:t>
            </a:r>
          </a:p>
        </p:txBody>
      </p:sp>
      <p:sp>
        <p:nvSpPr>
          <p:cNvPr id="47" name="TextBox 46">
            <a:extLst>
              <a:ext uri="{FF2B5EF4-FFF2-40B4-BE49-F238E27FC236}">
                <a16:creationId xmlns:a16="http://schemas.microsoft.com/office/drawing/2014/main" id="{D862F325-ADBC-465E-BF84-017A8D4C5BA5}"/>
              </a:ext>
            </a:extLst>
          </p:cNvPr>
          <p:cNvSpPr txBox="1"/>
          <p:nvPr/>
        </p:nvSpPr>
        <p:spPr>
          <a:xfrm>
            <a:off x="7647620" y="5471037"/>
            <a:ext cx="886781" cy="253916"/>
          </a:xfrm>
          <a:prstGeom prst="rect">
            <a:avLst/>
          </a:prstGeom>
          <a:noFill/>
        </p:spPr>
        <p:txBody>
          <a:bodyPr wrap="none" rtlCol="0" anchor="ctr">
            <a:spAutoFit/>
          </a:bodyPr>
          <a:lstStyle/>
          <a:p>
            <a:r>
              <a:rPr lang="en-US" sz="1050" i="1" dirty="0">
                <a:solidFill>
                  <a:schemeClr val="tx1">
                    <a:lumMod val="65000"/>
                    <a:lumOff val="35000"/>
                  </a:schemeClr>
                </a:solidFill>
              </a:rPr>
              <a:t>Lorem Ipsum</a:t>
            </a:r>
          </a:p>
        </p:txBody>
      </p:sp>
      <p:sp>
        <p:nvSpPr>
          <p:cNvPr id="48" name="TextBox 47">
            <a:extLst>
              <a:ext uri="{FF2B5EF4-FFF2-40B4-BE49-F238E27FC236}">
                <a16:creationId xmlns:a16="http://schemas.microsoft.com/office/drawing/2014/main" id="{9097401D-CA29-4E88-A421-D172C1E0A725}"/>
              </a:ext>
            </a:extLst>
          </p:cNvPr>
          <p:cNvSpPr txBox="1"/>
          <p:nvPr/>
        </p:nvSpPr>
        <p:spPr>
          <a:xfrm>
            <a:off x="7647620" y="5239853"/>
            <a:ext cx="886781" cy="253916"/>
          </a:xfrm>
          <a:prstGeom prst="rect">
            <a:avLst/>
          </a:prstGeom>
          <a:noFill/>
        </p:spPr>
        <p:txBody>
          <a:bodyPr wrap="none" rtlCol="0" anchor="ctr">
            <a:spAutoFit/>
          </a:bodyPr>
          <a:lstStyle/>
          <a:p>
            <a:r>
              <a:rPr lang="en-US" sz="1050" i="1" dirty="0">
                <a:solidFill>
                  <a:schemeClr val="tx1">
                    <a:lumMod val="65000"/>
                    <a:lumOff val="35000"/>
                  </a:schemeClr>
                </a:solidFill>
              </a:rPr>
              <a:t>Lorem Ipsum</a:t>
            </a:r>
          </a:p>
        </p:txBody>
      </p:sp>
      <p:sp>
        <p:nvSpPr>
          <p:cNvPr id="49" name="TextBox 48">
            <a:extLst>
              <a:ext uri="{FF2B5EF4-FFF2-40B4-BE49-F238E27FC236}">
                <a16:creationId xmlns:a16="http://schemas.microsoft.com/office/drawing/2014/main" id="{00CB020D-F7CE-49E0-919D-25BD90F62043}"/>
              </a:ext>
            </a:extLst>
          </p:cNvPr>
          <p:cNvSpPr txBox="1"/>
          <p:nvPr/>
        </p:nvSpPr>
        <p:spPr>
          <a:xfrm>
            <a:off x="7647620" y="5008669"/>
            <a:ext cx="886781" cy="253916"/>
          </a:xfrm>
          <a:prstGeom prst="rect">
            <a:avLst/>
          </a:prstGeom>
          <a:noFill/>
        </p:spPr>
        <p:txBody>
          <a:bodyPr wrap="none" rtlCol="0" anchor="ctr">
            <a:spAutoFit/>
          </a:bodyPr>
          <a:lstStyle/>
          <a:p>
            <a:r>
              <a:rPr lang="en-US" sz="1050" i="1" dirty="0">
                <a:solidFill>
                  <a:schemeClr val="tx1">
                    <a:lumMod val="65000"/>
                    <a:lumOff val="35000"/>
                  </a:schemeClr>
                </a:solidFill>
              </a:rPr>
              <a:t>Lorem Ipsum</a:t>
            </a:r>
          </a:p>
        </p:txBody>
      </p:sp>
      <p:grpSp>
        <p:nvGrpSpPr>
          <p:cNvPr id="51" name="Group 50">
            <a:extLst>
              <a:ext uri="{FF2B5EF4-FFF2-40B4-BE49-F238E27FC236}">
                <a16:creationId xmlns:a16="http://schemas.microsoft.com/office/drawing/2014/main" id="{7E2B9531-5090-4901-8631-0AC985321E42}"/>
              </a:ext>
            </a:extLst>
          </p:cNvPr>
          <p:cNvGrpSpPr/>
          <p:nvPr/>
        </p:nvGrpSpPr>
        <p:grpSpPr>
          <a:xfrm rot="5400000">
            <a:off x="3439714" y="5587603"/>
            <a:ext cx="54770" cy="2857500"/>
            <a:chOff x="0" y="2089150"/>
            <a:chExt cx="381000" cy="3810000"/>
          </a:xfrm>
        </p:grpSpPr>
        <p:grpSp>
          <p:nvGrpSpPr>
            <p:cNvPr id="67" name="Group 66">
              <a:extLst>
                <a:ext uri="{FF2B5EF4-FFF2-40B4-BE49-F238E27FC236}">
                  <a16:creationId xmlns:a16="http://schemas.microsoft.com/office/drawing/2014/main" id="{13E99221-C634-452A-8367-CBE8F4E256A6}"/>
                </a:ext>
              </a:extLst>
            </p:cNvPr>
            <p:cNvGrpSpPr/>
            <p:nvPr/>
          </p:nvGrpSpPr>
          <p:grpSpPr>
            <a:xfrm>
              <a:off x="0" y="3994150"/>
              <a:ext cx="381000" cy="1905000"/>
              <a:chOff x="2959100" y="3365500"/>
              <a:chExt cx="381000" cy="1905000"/>
            </a:xfrm>
          </p:grpSpPr>
          <p:sp>
            <p:nvSpPr>
              <p:cNvPr id="74" name="Rectangle 73">
                <a:extLst>
                  <a:ext uri="{FF2B5EF4-FFF2-40B4-BE49-F238E27FC236}">
                    <a16:creationId xmlns:a16="http://schemas.microsoft.com/office/drawing/2014/main" id="{D16ADBBE-C6A4-4BD0-821C-5D9393B1922F}"/>
                  </a:ext>
                </a:extLst>
              </p:cNvPr>
              <p:cNvSpPr/>
              <p:nvPr/>
            </p:nvSpPr>
            <p:spPr>
              <a:xfrm>
                <a:off x="2959100" y="3365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5" name="Rectangle 74">
                <a:extLst>
                  <a:ext uri="{FF2B5EF4-FFF2-40B4-BE49-F238E27FC236}">
                    <a16:creationId xmlns:a16="http://schemas.microsoft.com/office/drawing/2014/main" id="{892DEB0F-4162-4845-9CE5-2E56EC7206A9}"/>
                  </a:ext>
                </a:extLst>
              </p:cNvPr>
              <p:cNvSpPr/>
              <p:nvPr/>
            </p:nvSpPr>
            <p:spPr>
              <a:xfrm>
                <a:off x="2959100" y="3746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6" name="Rectangle 75">
                <a:extLst>
                  <a:ext uri="{FF2B5EF4-FFF2-40B4-BE49-F238E27FC236}">
                    <a16:creationId xmlns:a16="http://schemas.microsoft.com/office/drawing/2014/main" id="{6AA5F589-42B5-4699-B0B3-1B8837D26DDA}"/>
                  </a:ext>
                </a:extLst>
              </p:cNvPr>
              <p:cNvSpPr/>
              <p:nvPr/>
            </p:nvSpPr>
            <p:spPr>
              <a:xfrm>
                <a:off x="2959100" y="4127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Rectangle 76">
                <a:extLst>
                  <a:ext uri="{FF2B5EF4-FFF2-40B4-BE49-F238E27FC236}">
                    <a16:creationId xmlns:a16="http://schemas.microsoft.com/office/drawing/2014/main" id="{4B5A2C27-024C-4237-BB6A-6D71A44CE1CF}"/>
                  </a:ext>
                </a:extLst>
              </p:cNvPr>
              <p:cNvSpPr/>
              <p:nvPr/>
            </p:nvSpPr>
            <p:spPr>
              <a:xfrm>
                <a:off x="2959100" y="4508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Rectangle 77">
                <a:extLst>
                  <a:ext uri="{FF2B5EF4-FFF2-40B4-BE49-F238E27FC236}">
                    <a16:creationId xmlns:a16="http://schemas.microsoft.com/office/drawing/2014/main" id="{76CE2FE4-EBC7-4C2A-96EB-9D1DC7DA9A25}"/>
                  </a:ext>
                </a:extLst>
              </p:cNvPr>
              <p:cNvSpPr/>
              <p:nvPr/>
            </p:nvSpPr>
            <p:spPr>
              <a:xfrm>
                <a:off x="2959100" y="4889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68" name="Group 67">
              <a:extLst>
                <a:ext uri="{FF2B5EF4-FFF2-40B4-BE49-F238E27FC236}">
                  <a16:creationId xmlns:a16="http://schemas.microsoft.com/office/drawing/2014/main" id="{83CAA452-3F29-4307-9439-1975A54E0BC4}"/>
                </a:ext>
              </a:extLst>
            </p:cNvPr>
            <p:cNvGrpSpPr/>
            <p:nvPr/>
          </p:nvGrpSpPr>
          <p:grpSpPr>
            <a:xfrm>
              <a:off x="0" y="2089150"/>
              <a:ext cx="381000" cy="1905000"/>
              <a:chOff x="2959100" y="3365500"/>
              <a:chExt cx="381000" cy="1905000"/>
            </a:xfrm>
          </p:grpSpPr>
          <p:sp>
            <p:nvSpPr>
              <p:cNvPr id="69" name="Rectangle 68">
                <a:extLst>
                  <a:ext uri="{FF2B5EF4-FFF2-40B4-BE49-F238E27FC236}">
                    <a16:creationId xmlns:a16="http://schemas.microsoft.com/office/drawing/2014/main" id="{35AAC18E-E515-494B-82C9-4BBF50A2EC8D}"/>
                  </a:ext>
                </a:extLst>
              </p:cNvPr>
              <p:cNvSpPr/>
              <p:nvPr/>
            </p:nvSpPr>
            <p:spPr>
              <a:xfrm>
                <a:off x="2959100" y="3365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Rectangle 69">
                <a:extLst>
                  <a:ext uri="{FF2B5EF4-FFF2-40B4-BE49-F238E27FC236}">
                    <a16:creationId xmlns:a16="http://schemas.microsoft.com/office/drawing/2014/main" id="{E7356E00-6AD5-4D96-99E8-5F05666720BD}"/>
                  </a:ext>
                </a:extLst>
              </p:cNvPr>
              <p:cNvSpPr/>
              <p:nvPr/>
            </p:nvSpPr>
            <p:spPr>
              <a:xfrm>
                <a:off x="2959100" y="3746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ectangle 70">
                <a:extLst>
                  <a:ext uri="{FF2B5EF4-FFF2-40B4-BE49-F238E27FC236}">
                    <a16:creationId xmlns:a16="http://schemas.microsoft.com/office/drawing/2014/main" id="{56B3FB14-EA74-4493-86F1-2E1F9641A59B}"/>
                  </a:ext>
                </a:extLst>
              </p:cNvPr>
              <p:cNvSpPr/>
              <p:nvPr/>
            </p:nvSpPr>
            <p:spPr>
              <a:xfrm>
                <a:off x="2959100" y="4127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2" name="Rectangle 71">
                <a:extLst>
                  <a:ext uri="{FF2B5EF4-FFF2-40B4-BE49-F238E27FC236}">
                    <a16:creationId xmlns:a16="http://schemas.microsoft.com/office/drawing/2014/main" id="{06C0C714-F65F-4EB3-A8E8-30B2C39235DC}"/>
                  </a:ext>
                </a:extLst>
              </p:cNvPr>
              <p:cNvSpPr/>
              <p:nvPr/>
            </p:nvSpPr>
            <p:spPr>
              <a:xfrm>
                <a:off x="2959100" y="4508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3" name="Rectangle 72">
                <a:extLst>
                  <a:ext uri="{FF2B5EF4-FFF2-40B4-BE49-F238E27FC236}">
                    <a16:creationId xmlns:a16="http://schemas.microsoft.com/office/drawing/2014/main" id="{1DC59924-613D-4CEB-AC7C-71CFAE1D7E85}"/>
                  </a:ext>
                </a:extLst>
              </p:cNvPr>
              <p:cNvSpPr/>
              <p:nvPr/>
            </p:nvSpPr>
            <p:spPr>
              <a:xfrm>
                <a:off x="2959100" y="4889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79" name="TextBox 78">
            <a:extLst>
              <a:ext uri="{FF2B5EF4-FFF2-40B4-BE49-F238E27FC236}">
                <a16:creationId xmlns:a16="http://schemas.microsoft.com/office/drawing/2014/main" id="{AFFCF717-4EE1-41A1-ACF1-C563340F1841}"/>
              </a:ext>
            </a:extLst>
          </p:cNvPr>
          <p:cNvSpPr txBox="1"/>
          <p:nvPr/>
        </p:nvSpPr>
        <p:spPr>
          <a:xfrm>
            <a:off x="2080282" y="7075646"/>
            <a:ext cx="487634" cy="300082"/>
          </a:xfrm>
          <a:prstGeom prst="rect">
            <a:avLst/>
          </a:prstGeom>
          <a:noFill/>
        </p:spPr>
        <p:txBody>
          <a:bodyPr wrap="none" rtlCol="0">
            <a:spAutoFit/>
          </a:bodyPr>
          <a:lstStyle/>
          <a:p>
            <a:r>
              <a:rPr lang="en-US" sz="1350" b="1" dirty="0">
                <a:solidFill>
                  <a:schemeClr val="bg1">
                    <a:lumMod val="75000"/>
                  </a:schemeClr>
                </a:solidFill>
              </a:rPr>
              <a:t>10%</a:t>
            </a:r>
          </a:p>
        </p:txBody>
      </p:sp>
      <p:sp>
        <p:nvSpPr>
          <p:cNvPr id="80" name="TextBox 79">
            <a:extLst>
              <a:ext uri="{FF2B5EF4-FFF2-40B4-BE49-F238E27FC236}">
                <a16:creationId xmlns:a16="http://schemas.microsoft.com/office/drawing/2014/main" id="{FFB4CB7E-84F3-4889-BFE9-CF53E5B9C892}"/>
              </a:ext>
            </a:extLst>
          </p:cNvPr>
          <p:cNvSpPr txBox="1"/>
          <p:nvPr/>
        </p:nvSpPr>
        <p:spPr>
          <a:xfrm>
            <a:off x="4597396" y="7075646"/>
            <a:ext cx="575799" cy="300082"/>
          </a:xfrm>
          <a:prstGeom prst="rect">
            <a:avLst/>
          </a:prstGeom>
          <a:noFill/>
        </p:spPr>
        <p:txBody>
          <a:bodyPr wrap="none" rtlCol="0">
            <a:spAutoFit/>
          </a:bodyPr>
          <a:lstStyle/>
          <a:p>
            <a:r>
              <a:rPr lang="en-US" sz="1350" b="1" dirty="0">
                <a:solidFill>
                  <a:schemeClr val="bg1">
                    <a:lumMod val="75000"/>
                  </a:schemeClr>
                </a:solidFill>
              </a:rPr>
              <a:t>100%</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Bar Chart – Slide Template</a:t>
            </a:r>
          </a:p>
        </p:txBody>
      </p:sp>
      <p:sp>
        <p:nvSpPr>
          <p:cNvPr id="3" name="Arc 2">
            <a:extLst>
              <a:ext uri="{FF2B5EF4-FFF2-40B4-BE49-F238E27FC236}">
                <a16:creationId xmlns:a16="http://schemas.microsoft.com/office/drawing/2014/main" id="{27CA901B-9AF3-4EA1-B0F1-D589F100A8AB}"/>
              </a:ext>
            </a:extLst>
          </p:cNvPr>
          <p:cNvSpPr/>
          <p:nvPr/>
        </p:nvSpPr>
        <p:spPr>
          <a:xfrm rot="10800000">
            <a:off x="1752599" y="3276230"/>
            <a:ext cx="571500" cy="571500"/>
          </a:xfrm>
          <a:prstGeom prst="arc">
            <a:avLst>
              <a:gd name="adj1" fmla="val 16200000"/>
              <a:gd name="adj2" fmla="val 5403014"/>
            </a:avLst>
          </a:prstGeom>
          <a:ln w="190500" cap="rnd">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 name="Arc 3">
            <a:extLst>
              <a:ext uri="{FF2B5EF4-FFF2-40B4-BE49-F238E27FC236}">
                <a16:creationId xmlns:a16="http://schemas.microsoft.com/office/drawing/2014/main" id="{DAEE35C9-9F6C-4F8F-957F-FC810DA13BAE}"/>
              </a:ext>
            </a:extLst>
          </p:cNvPr>
          <p:cNvSpPr/>
          <p:nvPr/>
        </p:nvSpPr>
        <p:spPr>
          <a:xfrm rot="10800000">
            <a:off x="1469230" y="2992861"/>
            <a:ext cx="1138238" cy="1138238"/>
          </a:xfrm>
          <a:prstGeom prst="arc">
            <a:avLst>
              <a:gd name="adj1" fmla="val 16200000"/>
              <a:gd name="adj2" fmla="val 5403014"/>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5" name="Arc 4">
            <a:extLst>
              <a:ext uri="{FF2B5EF4-FFF2-40B4-BE49-F238E27FC236}">
                <a16:creationId xmlns:a16="http://schemas.microsoft.com/office/drawing/2014/main" id="{09EA53B7-9AE4-49FE-866A-39329ADEE091}"/>
              </a:ext>
            </a:extLst>
          </p:cNvPr>
          <p:cNvSpPr/>
          <p:nvPr/>
        </p:nvSpPr>
        <p:spPr>
          <a:xfrm rot="10800000">
            <a:off x="1181099" y="2704730"/>
            <a:ext cx="1714500" cy="1714500"/>
          </a:xfrm>
          <a:prstGeom prst="arc">
            <a:avLst>
              <a:gd name="adj1" fmla="val 16200000"/>
              <a:gd name="adj2" fmla="val 5403014"/>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Arc 5">
            <a:extLst>
              <a:ext uri="{FF2B5EF4-FFF2-40B4-BE49-F238E27FC236}">
                <a16:creationId xmlns:a16="http://schemas.microsoft.com/office/drawing/2014/main" id="{3A603763-A357-470F-9BF7-23B1CC95ED49}"/>
              </a:ext>
            </a:extLst>
          </p:cNvPr>
          <p:cNvSpPr/>
          <p:nvPr/>
        </p:nvSpPr>
        <p:spPr>
          <a:xfrm rot="10800000">
            <a:off x="895350" y="2418981"/>
            <a:ext cx="2285999" cy="2285999"/>
          </a:xfrm>
          <a:prstGeom prst="arc">
            <a:avLst>
              <a:gd name="adj1" fmla="val 16200000"/>
              <a:gd name="adj2" fmla="val 5403014"/>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7" name="Arc 6">
            <a:extLst>
              <a:ext uri="{FF2B5EF4-FFF2-40B4-BE49-F238E27FC236}">
                <a16:creationId xmlns:a16="http://schemas.microsoft.com/office/drawing/2014/main" id="{4396B6D4-CF21-412A-9954-81E1DA6D0D19}"/>
              </a:ext>
            </a:extLst>
          </p:cNvPr>
          <p:cNvSpPr/>
          <p:nvPr/>
        </p:nvSpPr>
        <p:spPr>
          <a:xfrm rot="10800000">
            <a:off x="609599" y="2133230"/>
            <a:ext cx="2857500" cy="2857500"/>
          </a:xfrm>
          <a:prstGeom prst="arc">
            <a:avLst>
              <a:gd name="adj1" fmla="val 16200000"/>
              <a:gd name="adj2" fmla="val 5403014"/>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21" name="Straight Connector 20">
            <a:extLst>
              <a:ext uri="{FF2B5EF4-FFF2-40B4-BE49-F238E27FC236}">
                <a16:creationId xmlns:a16="http://schemas.microsoft.com/office/drawing/2014/main" id="{78967DD4-EBA9-49F4-A81F-CE19DD48218A}"/>
              </a:ext>
            </a:extLst>
          </p:cNvPr>
          <p:cNvCxnSpPr>
            <a:cxnSpLocks/>
          </p:cNvCxnSpPr>
          <p:nvPr/>
        </p:nvCxnSpPr>
        <p:spPr>
          <a:xfrm>
            <a:off x="2035967" y="3276230"/>
            <a:ext cx="857250" cy="0"/>
          </a:xfrm>
          <a:prstGeom prst="line">
            <a:avLst/>
          </a:prstGeom>
          <a:ln w="190500" cap="rnd">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CB32101-DD33-4799-A9E1-915BE2886DED}"/>
              </a:ext>
            </a:extLst>
          </p:cNvPr>
          <p:cNvCxnSpPr>
            <a:cxnSpLocks/>
          </p:cNvCxnSpPr>
          <p:nvPr/>
        </p:nvCxnSpPr>
        <p:spPr>
          <a:xfrm>
            <a:off x="2038349" y="2992861"/>
            <a:ext cx="1428750" cy="0"/>
          </a:xfrm>
          <a:prstGeom prst="line">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51B60D-7960-454D-86B6-1093EFC2E811}"/>
              </a:ext>
            </a:extLst>
          </p:cNvPr>
          <p:cNvCxnSpPr>
            <a:cxnSpLocks/>
          </p:cNvCxnSpPr>
          <p:nvPr/>
        </p:nvCxnSpPr>
        <p:spPr>
          <a:xfrm>
            <a:off x="2038349" y="2704730"/>
            <a:ext cx="571500" cy="0"/>
          </a:xfrm>
          <a:prstGeom prst="line">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4A3849-AFEE-44E6-8206-B03FD070BB4B}"/>
              </a:ext>
            </a:extLst>
          </p:cNvPr>
          <p:cNvCxnSpPr>
            <a:cxnSpLocks/>
          </p:cNvCxnSpPr>
          <p:nvPr/>
        </p:nvCxnSpPr>
        <p:spPr>
          <a:xfrm>
            <a:off x="2038349" y="2418980"/>
            <a:ext cx="1714500" cy="0"/>
          </a:xfrm>
          <a:prstGeom prst="line">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E57D7DC-41A3-4250-A1F3-B51CAEE68A78}"/>
              </a:ext>
            </a:extLst>
          </p:cNvPr>
          <p:cNvCxnSpPr>
            <a:cxnSpLocks/>
          </p:cNvCxnSpPr>
          <p:nvPr/>
        </p:nvCxnSpPr>
        <p:spPr>
          <a:xfrm>
            <a:off x="2039602" y="2133230"/>
            <a:ext cx="2570497" cy="0"/>
          </a:xfrm>
          <a:prstGeom prst="line">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996E14E-CD29-4BFF-A8E3-72DBEF433643}"/>
              </a:ext>
            </a:extLst>
          </p:cNvPr>
          <p:cNvSpPr txBox="1"/>
          <p:nvPr/>
        </p:nvSpPr>
        <p:spPr>
          <a:xfrm>
            <a:off x="4724397" y="1994730"/>
            <a:ext cx="487634" cy="300082"/>
          </a:xfrm>
          <a:prstGeom prst="rect">
            <a:avLst/>
          </a:prstGeom>
          <a:noFill/>
        </p:spPr>
        <p:txBody>
          <a:bodyPr wrap="none" rtlCol="0">
            <a:spAutoFit/>
          </a:bodyPr>
          <a:lstStyle/>
          <a:p>
            <a:r>
              <a:rPr lang="en-US" sz="1350" b="1" dirty="0">
                <a:solidFill>
                  <a:schemeClr val="bg1">
                    <a:lumMod val="75000"/>
                  </a:schemeClr>
                </a:solidFill>
              </a:rPr>
              <a:t>90%</a:t>
            </a:r>
          </a:p>
        </p:txBody>
      </p:sp>
      <p:sp>
        <p:nvSpPr>
          <p:cNvPr id="27" name="TextBox 26">
            <a:extLst>
              <a:ext uri="{FF2B5EF4-FFF2-40B4-BE49-F238E27FC236}">
                <a16:creationId xmlns:a16="http://schemas.microsoft.com/office/drawing/2014/main" id="{2DFC7580-E362-427E-A062-BC4CE7786931}"/>
              </a:ext>
            </a:extLst>
          </p:cNvPr>
          <p:cNvSpPr txBox="1"/>
          <p:nvPr/>
        </p:nvSpPr>
        <p:spPr>
          <a:xfrm>
            <a:off x="3895723" y="2280480"/>
            <a:ext cx="487634" cy="300082"/>
          </a:xfrm>
          <a:prstGeom prst="rect">
            <a:avLst/>
          </a:prstGeom>
          <a:noFill/>
        </p:spPr>
        <p:txBody>
          <a:bodyPr wrap="none" rtlCol="0">
            <a:spAutoFit/>
          </a:bodyPr>
          <a:lstStyle/>
          <a:p>
            <a:r>
              <a:rPr lang="en-US" sz="1350" b="1" dirty="0">
                <a:solidFill>
                  <a:schemeClr val="bg1">
                    <a:lumMod val="75000"/>
                  </a:schemeClr>
                </a:solidFill>
              </a:rPr>
              <a:t>60%</a:t>
            </a:r>
          </a:p>
        </p:txBody>
      </p:sp>
      <p:sp>
        <p:nvSpPr>
          <p:cNvPr id="28" name="TextBox 27">
            <a:extLst>
              <a:ext uri="{FF2B5EF4-FFF2-40B4-BE49-F238E27FC236}">
                <a16:creationId xmlns:a16="http://schemas.microsoft.com/office/drawing/2014/main" id="{1A53BC3D-A07E-4634-9430-3747C15D8C40}"/>
              </a:ext>
            </a:extLst>
          </p:cNvPr>
          <p:cNvSpPr txBox="1"/>
          <p:nvPr/>
        </p:nvSpPr>
        <p:spPr>
          <a:xfrm>
            <a:off x="2743487" y="2566230"/>
            <a:ext cx="487634" cy="300082"/>
          </a:xfrm>
          <a:prstGeom prst="rect">
            <a:avLst/>
          </a:prstGeom>
          <a:noFill/>
        </p:spPr>
        <p:txBody>
          <a:bodyPr wrap="none" rtlCol="0">
            <a:spAutoFit/>
          </a:bodyPr>
          <a:lstStyle/>
          <a:p>
            <a:r>
              <a:rPr lang="en-US" sz="1350" b="1" dirty="0">
                <a:solidFill>
                  <a:schemeClr val="bg1">
                    <a:lumMod val="75000"/>
                  </a:schemeClr>
                </a:solidFill>
              </a:rPr>
              <a:t>20%</a:t>
            </a:r>
          </a:p>
        </p:txBody>
      </p:sp>
      <p:sp>
        <p:nvSpPr>
          <p:cNvPr id="29" name="TextBox 28">
            <a:extLst>
              <a:ext uri="{FF2B5EF4-FFF2-40B4-BE49-F238E27FC236}">
                <a16:creationId xmlns:a16="http://schemas.microsoft.com/office/drawing/2014/main" id="{CB825CD8-D2E3-431C-A81D-4908DC1F28EF}"/>
              </a:ext>
            </a:extLst>
          </p:cNvPr>
          <p:cNvSpPr txBox="1"/>
          <p:nvPr/>
        </p:nvSpPr>
        <p:spPr>
          <a:xfrm>
            <a:off x="3615024" y="2851980"/>
            <a:ext cx="487634" cy="300082"/>
          </a:xfrm>
          <a:prstGeom prst="rect">
            <a:avLst/>
          </a:prstGeom>
          <a:noFill/>
        </p:spPr>
        <p:txBody>
          <a:bodyPr wrap="none" rtlCol="0">
            <a:spAutoFit/>
          </a:bodyPr>
          <a:lstStyle/>
          <a:p>
            <a:r>
              <a:rPr lang="en-US" sz="1350" b="1" dirty="0">
                <a:solidFill>
                  <a:schemeClr val="bg1">
                    <a:lumMod val="75000"/>
                  </a:schemeClr>
                </a:solidFill>
              </a:rPr>
              <a:t>50%</a:t>
            </a:r>
          </a:p>
        </p:txBody>
      </p:sp>
      <p:sp>
        <p:nvSpPr>
          <p:cNvPr id="30" name="TextBox 29">
            <a:extLst>
              <a:ext uri="{FF2B5EF4-FFF2-40B4-BE49-F238E27FC236}">
                <a16:creationId xmlns:a16="http://schemas.microsoft.com/office/drawing/2014/main" id="{92878BAC-BDE3-40B7-A5BF-66CFDB77B926}"/>
              </a:ext>
            </a:extLst>
          </p:cNvPr>
          <p:cNvSpPr txBox="1"/>
          <p:nvPr/>
        </p:nvSpPr>
        <p:spPr>
          <a:xfrm>
            <a:off x="2998135" y="3137730"/>
            <a:ext cx="487634" cy="300082"/>
          </a:xfrm>
          <a:prstGeom prst="rect">
            <a:avLst/>
          </a:prstGeom>
          <a:noFill/>
        </p:spPr>
        <p:txBody>
          <a:bodyPr wrap="none" rtlCol="0">
            <a:spAutoFit/>
          </a:bodyPr>
          <a:lstStyle/>
          <a:p>
            <a:r>
              <a:rPr lang="en-US" sz="1350" b="1" dirty="0">
                <a:solidFill>
                  <a:schemeClr val="bg1">
                    <a:lumMod val="75000"/>
                  </a:schemeClr>
                </a:solidFill>
              </a:rPr>
              <a:t>30%</a:t>
            </a:r>
          </a:p>
        </p:txBody>
      </p:sp>
      <p:grpSp>
        <p:nvGrpSpPr>
          <p:cNvPr id="31" name="Group 30">
            <a:extLst>
              <a:ext uri="{FF2B5EF4-FFF2-40B4-BE49-F238E27FC236}">
                <a16:creationId xmlns:a16="http://schemas.microsoft.com/office/drawing/2014/main" id="{378FE4FE-B847-46A4-8BF5-98FC3BCB9E4E}"/>
              </a:ext>
            </a:extLst>
          </p:cNvPr>
          <p:cNvGrpSpPr/>
          <p:nvPr/>
        </p:nvGrpSpPr>
        <p:grpSpPr>
          <a:xfrm>
            <a:off x="5913398" y="1673445"/>
            <a:ext cx="2194560" cy="2768105"/>
            <a:chOff x="332936" y="2473878"/>
            <a:chExt cx="2926080" cy="3690807"/>
          </a:xfrm>
        </p:grpSpPr>
        <p:sp>
          <p:nvSpPr>
            <p:cNvPr id="32" name="TextBox 31">
              <a:extLst>
                <a:ext uri="{FF2B5EF4-FFF2-40B4-BE49-F238E27FC236}">
                  <a16:creationId xmlns:a16="http://schemas.microsoft.com/office/drawing/2014/main" id="{C203A9A9-245F-4C26-8FF0-44E66985A3DA}"/>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3" name="TextBox 32">
              <a:extLst>
                <a:ext uri="{FF2B5EF4-FFF2-40B4-BE49-F238E27FC236}">
                  <a16:creationId xmlns:a16="http://schemas.microsoft.com/office/drawing/2014/main" id="{E842F77E-BA62-4A71-8D37-3089126B1F47}"/>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4" name="TextBox 33">
            <a:extLst>
              <a:ext uri="{FF2B5EF4-FFF2-40B4-BE49-F238E27FC236}">
                <a16:creationId xmlns:a16="http://schemas.microsoft.com/office/drawing/2014/main" id="{E9F1A053-2C8E-433E-905F-7F88439EE821}"/>
              </a:ext>
            </a:extLst>
          </p:cNvPr>
          <p:cNvSpPr txBox="1"/>
          <p:nvPr/>
        </p:nvSpPr>
        <p:spPr>
          <a:xfrm>
            <a:off x="2142003" y="3702236"/>
            <a:ext cx="1100045" cy="300082"/>
          </a:xfrm>
          <a:prstGeom prst="rect">
            <a:avLst/>
          </a:prstGeom>
          <a:noFill/>
        </p:spPr>
        <p:txBody>
          <a:bodyPr wrap="none" rtlCol="0" anchor="ctr">
            <a:spAutoFit/>
          </a:bodyPr>
          <a:lstStyle/>
          <a:p>
            <a:r>
              <a:rPr lang="en-US" sz="1350" dirty="0">
                <a:solidFill>
                  <a:schemeClr val="accent4"/>
                </a:solidFill>
              </a:rPr>
              <a:t>Lorem Ipsum</a:t>
            </a:r>
          </a:p>
        </p:txBody>
      </p:sp>
      <p:sp>
        <p:nvSpPr>
          <p:cNvPr id="35" name="TextBox 34">
            <a:extLst>
              <a:ext uri="{FF2B5EF4-FFF2-40B4-BE49-F238E27FC236}">
                <a16:creationId xmlns:a16="http://schemas.microsoft.com/office/drawing/2014/main" id="{25895181-6BBA-44F8-B989-19DF7F91A863}"/>
              </a:ext>
            </a:extLst>
          </p:cNvPr>
          <p:cNvSpPr txBox="1"/>
          <p:nvPr/>
        </p:nvSpPr>
        <p:spPr>
          <a:xfrm>
            <a:off x="2142003" y="3987943"/>
            <a:ext cx="1100045" cy="300082"/>
          </a:xfrm>
          <a:prstGeom prst="rect">
            <a:avLst/>
          </a:prstGeom>
          <a:noFill/>
        </p:spPr>
        <p:txBody>
          <a:bodyPr wrap="none" rtlCol="0" anchor="ctr">
            <a:spAutoFit/>
          </a:bodyPr>
          <a:lstStyle/>
          <a:p>
            <a:r>
              <a:rPr lang="en-US" sz="1350" dirty="0">
                <a:solidFill>
                  <a:schemeClr val="accent2"/>
                </a:solidFill>
              </a:rPr>
              <a:t>Lorem Ipsum</a:t>
            </a:r>
          </a:p>
        </p:txBody>
      </p:sp>
      <p:sp>
        <p:nvSpPr>
          <p:cNvPr id="36" name="TextBox 35">
            <a:extLst>
              <a:ext uri="{FF2B5EF4-FFF2-40B4-BE49-F238E27FC236}">
                <a16:creationId xmlns:a16="http://schemas.microsoft.com/office/drawing/2014/main" id="{E645D7C8-725B-4062-8C32-7224ED6DE74E}"/>
              </a:ext>
            </a:extLst>
          </p:cNvPr>
          <p:cNvSpPr txBox="1"/>
          <p:nvPr/>
        </p:nvSpPr>
        <p:spPr>
          <a:xfrm>
            <a:off x="2142003" y="4273650"/>
            <a:ext cx="1100045" cy="300082"/>
          </a:xfrm>
          <a:prstGeom prst="rect">
            <a:avLst/>
          </a:prstGeom>
          <a:noFill/>
        </p:spPr>
        <p:txBody>
          <a:bodyPr wrap="none" rtlCol="0" anchor="ctr">
            <a:spAutoFit/>
          </a:bodyPr>
          <a:lstStyle/>
          <a:p>
            <a:r>
              <a:rPr lang="en-US" sz="1350" dirty="0">
                <a:solidFill>
                  <a:schemeClr val="accent3"/>
                </a:solidFill>
              </a:rPr>
              <a:t>Lorem Ipsum</a:t>
            </a:r>
          </a:p>
        </p:txBody>
      </p:sp>
      <p:sp>
        <p:nvSpPr>
          <p:cNvPr id="37" name="TextBox 36">
            <a:extLst>
              <a:ext uri="{FF2B5EF4-FFF2-40B4-BE49-F238E27FC236}">
                <a16:creationId xmlns:a16="http://schemas.microsoft.com/office/drawing/2014/main" id="{78309351-8008-4F35-BB5A-9BD6BE2B70ED}"/>
              </a:ext>
            </a:extLst>
          </p:cNvPr>
          <p:cNvSpPr txBox="1"/>
          <p:nvPr/>
        </p:nvSpPr>
        <p:spPr>
          <a:xfrm>
            <a:off x="2142003" y="4559358"/>
            <a:ext cx="1100045" cy="300082"/>
          </a:xfrm>
          <a:prstGeom prst="rect">
            <a:avLst/>
          </a:prstGeom>
          <a:noFill/>
        </p:spPr>
        <p:txBody>
          <a:bodyPr wrap="none" rtlCol="0" anchor="ctr">
            <a:spAutoFit/>
          </a:bodyPr>
          <a:lstStyle/>
          <a:p>
            <a:r>
              <a:rPr lang="en-US" sz="1350" dirty="0">
                <a:solidFill>
                  <a:schemeClr val="accent5"/>
                </a:solidFill>
              </a:rPr>
              <a:t>Lorem Ipsum</a:t>
            </a:r>
          </a:p>
        </p:txBody>
      </p:sp>
      <p:sp>
        <p:nvSpPr>
          <p:cNvPr id="38" name="TextBox 37">
            <a:extLst>
              <a:ext uri="{FF2B5EF4-FFF2-40B4-BE49-F238E27FC236}">
                <a16:creationId xmlns:a16="http://schemas.microsoft.com/office/drawing/2014/main" id="{CD709991-4784-471E-9007-829AA87947E7}"/>
              </a:ext>
            </a:extLst>
          </p:cNvPr>
          <p:cNvSpPr txBox="1"/>
          <p:nvPr/>
        </p:nvSpPr>
        <p:spPr>
          <a:xfrm>
            <a:off x="2142003" y="4845064"/>
            <a:ext cx="1100045" cy="300082"/>
          </a:xfrm>
          <a:prstGeom prst="rect">
            <a:avLst/>
          </a:prstGeom>
          <a:noFill/>
        </p:spPr>
        <p:txBody>
          <a:bodyPr wrap="none" rtlCol="0" anchor="ctr">
            <a:spAutoFit/>
          </a:bodyPr>
          <a:lstStyle/>
          <a:p>
            <a:r>
              <a:rPr lang="en-US" sz="1350" dirty="0">
                <a:solidFill>
                  <a:schemeClr val="accent6"/>
                </a:solidFill>
              </a:rPr>
              <a:t>Lorem Ipsum</a:t>
            </a:r>
          </a:p>
        </p:txBody>
      </p:sp>
      <p:cxnSp>
        <p:nvCxnSpPr>
          <p:cNvPr id="52" name="Straight Connector 51">
            <a:extLst>
              <a:ext uri="{FF2B5EF4-FFF2-40B4-BE49-F238E27FC236}">
                <a16:creationId xmlns:a16="http://schemas.microsoft.com/office/drawing/2014/main" id="{F4A84FD6-BAA3-4876-AC62-A474883AE1D8}"/>
              </a:ext>
            </a:extLst>
          </p:cNvPr>
          <p:cNvCxnSpPr>
            <a:cxnSpLocks/>
          </p:cNvCxnSpPr>
          <p:nvPr/>
        </p:nvCxnSpPr>
        <p:spPr>
          <a:xfrm>
            <a:off x="7436017" y="4901310"/>
            <a:ext cx="95396" cy="0"/>
          </a:xfrm>
          <a:prstGeom prst="line">
            <a:avLst/>
          </a:prstGeom>
          <a:ln w="190500" cap="rnd">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D7CFE78-AFBD-4860-8846-84B66325318C}"/>
              </a:ext>
            </a:extLst>
          </p:cNvPr>
          <p:cNvCxnSpPr>
            <a:cxnSpLocks/>
          </p:cNvCxnSpPr>
          <p:nvPr/>
        </p:nvCxnSpPr>
        <p:spPr>
          <a:xfrm>
            <a:off x="7436017" y="5133545"/>
            <a:ext cx="95396" cy="0"/>
          </a:xfrm>
          <a:prstGeom prst="line">
            <a:avLst/>
          </a:prstGeom>
          <a:ln w="1905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B387EE0-26BD-44B8-9E51-554A2B7BC155}"/>
              </a:ext>
            </a:extLst>
          </p:cNvPr>
          <p:cNvCxnSpPr>
            <a:cxnSpLocks/>
          </p:cNvCxnSpPr>
          <p:nvPr/>
        </p:nvCxnSpPr>
        <p:spPr>
          <a:xfrm>
            <a:off x="7436017" y="5365781"/>
            <a:ext cx="95396" cy="0"/>
          </a:xfrm>
          <a:prstGeom prst="line">
            <a:avLst/>
          </a:prstGeom>
          <a:ln w="1905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AB4B750-BC29-4E7E-A03E-6FA06F051903}"/>
              </a:ext>
            </a:extLst>
          </p:cNvPr>
          <p:cNvCxnSpPr>
            <a:cxnSpLocks/>
          </p:cNvCxnSpPr>
          <p:nvPr/>
        </p:nvCxnSpPr>
        <p:spPr>
          <a:xfrm>
            <a:off x="7436017" y="5598016"/>
            <a:ext cx="95396" cy="0"/>
          </a:xfrm>
          <a:prstGeom prst="line">
            <a:avLst/>
          </a:prstGeom>
          <a:ln w="1905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7EB6B2A-0354-402C-A8DC-B97D94E8E345}"/>
              </a:ext>
            </a:extLst>
          </p:cNvPr>
          <p:cNvCxnSpPr>
            <a:cxnSpLocks/>
          </p:cNvCxnSpPr>
          <p:nvPr/>
        </p:nvCxnSpPr>
        <p:spPr>
          <a:xfrm>
            <a:off x="7436017" y="5830252"/>
            <a:ext cx="95396" cy="0"/>
          </a:xfrm>
          <a:prstGeom prst="line">
            <a:avLst/>
          </a:prstGeom>
          <a:ln w="190500" cap="rnd">
            <a:solidFill>
              <a:schemeClr val="accent6"/>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BC7D64B-8D0A-4C33-BC2B-EF72AE99BA07}"/>
              </a:ext>
            </a:extLst>
          </p:cNvPr>
          <p:cNvSpPr txBox="1"/>
          <p:nvPr/>
        </p:nvSpPr>
        <p:spPr>
          <a:xfrm>
            <a:off x="7647620" y="4777485"/>
            <a:ext cx="886781" cy="253916"/>
          </a:xfrm>
          <a:prstGeom prst="rect">
            <a:avLst/>
          </a:prstGeom>
          <a:noFill/>
        </p:spPr>
        <p:txBody>
          <a:bodyPr wrap="none" rtlCol="0" anchor="ctr">
            <a:spAutoFit/>
          </a:bodyPr>
          <a:lstStyle/>
          <a:p>
            <a:r>
              <a:rPr lang="en-US" sz="1050" i="1" dirty="0">
                <a:solidFill>
                  <a:schemeClr val="bg1">
                    <a:lumMod val="75000"/>
                  </a:schemeClr>
                </a:solidFill>
              </a:rPr>
              <a:t>Lorem Ipsum</a:t>
            </a:r>
          </a:p>
        </p:txBody>
      </p:sp>
      <p:sp>
        <p:nvSpPr>
          <p:cNvPr id="58" name="TextBox 57">
            <a:extLst>
              <a:ext uri="{FF2B5EF4-FFF2-40B4-BE49-F238E27FC236}">
                <a16:creationId xmlns:a16="http://schemas.microsoft.com/office/drawing/2014/main" id="{556F7AF7-08D4-4F05-BF64-52E3FC35D91B}"/>
              </a:ext>
            </a:extLst>
          </p:cNvPr>
          <p:cNvSpPr txBox="1"/>
          <p:nvPr/>
        </p:nvSpPr>
        <p:spPr>
          <a:xfrm>
            <a:off x="7647620" y="5702220"/>
            <a:ext cx="886781" cy="253916"/>
          </a:xfrm>
          <a:prstGeom prst="rect">
            <a:avLst/>
          </a:prstGeom>
          <a:noFill/>
        </p:spPr>
        <p:txBody>
          <a:bodyPr wrap="none" rtlCol="0" anchor="ctr">
            <a:spAutoFit/>
          </a:bodyPr>
          <a:lstStyle/>
          <a:p>
            <a:r>
              <a:rPr lang="en-US" sz="1050" i="1" dirty="0">
                <a:solidFill>
                  <a:schemeClr val="bg1">
                    <a:lumMod val="75000"/>
                  </a:schemeClr>
                </a:solidFill>
              </a:rPr>
              <a:t>Lorem Ipsum</a:t>
            </a:r>
          </a:p>
        </p:txBody>
      </p:sp>
      <p:sp>
        <p:nvSpPr>
          <p:cNvPr id="59" name="TextBox 58">
            <a:extLst>
              <a:ext uri="{FF2B5EF4-FFF2-40B4-BE49-F238E27FC236}">
                <a16:creationId xmlns:a16="http://schemas.microsoft.com/office/drawing/2014/main" id="{8C134037-2338-4191-B19B-C321A317049A}"/>
              </a:ext>
            </a:extLst>
          </p:cNvPr>
          <p:cNvSpPr txBox="1"/>
          <p:nvPr/>
        </p:nvSpPr>
        <p:spPr>
          <a:xfrm>
            <a:off x="7647620" y="5471037"/>
            <a:ext cx="886781" cy="253916"/>
          </a:xfrm>
          <a:prstGeom prst="rect">
            <a:avLst/>
          </a:prstGeom>
          <a:noFill/>
        </p:spPr>
        <p:txBody>
          <a:bodyPr wrap="none" rtlCol="0" anchor="ctr">
            <a:spAutoFit/>
          </a:bodyPr>
          <a:lstStyle/>
          <a:p>
            <a:r>
              <a:rPr lang="en-US" sz="1050" i="1" dirty="0">
                <a:solidFill>
                  <a:schemeClr val="bg1">
                    <a:lumMod val="75000"/>
                  </a:schemeClr>
                </a:solidFill>
              </a:rPr>
              <a:t>Lorem Ipsum</a:t>
            </a:r>
          </a:p>
        </p:txBody>
      </p:sp>
      <p:sp>
        <p:nvSpPr>
          <p:cNvPr id="60" name="TextBox 59">
            <a:extLst>
              <a:ext uri="{FF2B5EF4-FFF2-40B4-BE49-F238E27FC236}">
                <a16:creationId xmlns:a16="http://schemas.microsoft.com/office/drawing/2014/main" id="{C8268D9E-A298-4A63-9EAF-2C71512A5A3F}"/>
              </a:ext>
            </a:extLst>
          </p:cNvPr>
          <p:cNvSpPr txBox="1"/>
          <p:nvPr/>
        </p:nvSpPr>
        <p:spPr>
          <a:xfrm>
            <a:off x="7647620" y="5239853"/>
            <a:ext cx="886781" cy="253916"/>
          </a:xfrm>
          <a:prstGeom prst="rect">
            <a:avLst/>
          </a:prstGeom>
          <a:noFill/>
        </p:spPr>
        <p:txBody>
          <a:bodyPr wrap="none" rtlCol="0" anchor="ctr">
            <a:spAutoFit/>
          </a:bodyPr>
          <a:lstStyle/>
          <a:p>
            <a:r>
              <a:rPr lang="en-US" sz="1050" i="1" dirty="0">
                <a:solidFill>
                  <a:schemeClr val="bg1">
                    <a:lumMod val="75000"/>
                  </a:schemeClr>
                </a:solidFill>
              </a:rPr>
              <a:t>Lorem Ipsum</a:t>
            </a:r>
          </a:p>
        </p:txBody>
      </p:sp>
      <p:sp>
        <p:nvSpPr>
          <p:cNvPr id="61" name="TextBox 60">
            <a:extLst>
              <a:ext uri="{FF2B5EF4-FFF2-40B4-BE49-F238E27FC236}">
                <a16:creationId xmlns:a16="http://schemas.microsoft.com/office/drawing/2014/main" id="{F448F306-0EA6-46DE-992A-A6416C2E6143}"/>
              </a:ext>
            </a:extLst>
          </p:cNvPr>
          <p:cNvSpPr txBox="1"/>
          <p:nvPr/>
        </p:nvSpPr>
        <p:spPr>
          <a:xfrm>
            <a:off x="7647620" y="5008669"/>
            <a:ext cx="886781" cy="253916"/>
          </a:xfrm>
          <a:prstGeom prst="rect">
            <a:avLst/>
          </a:prstGeom>
          <a:noFill/>
        </p:spPr>
        <p:txBody>
          <a:bodyPr wrap="none" rtlCol="0" anchor="ctr">
            <a:spAutoFit/>
          </a:bodyPr>
          <a:lstStyle/>
          <a:p>
            <a:r>
              <a:rPr lang="en-US" sz="1050" i="1" dirty="0">
                <a:solidFill>
                  <a:schemeClr val="bg1">
                    <a:lumMod val="75000"/>
                  </a:schemeClr>
                </a:solidFill>
              </a:rPr>
              <a:t>Lorem Ipsum</a:t>
            </a:r>
          </a:p>
        </p:txBody>
      </p:sp>
      <p:grpSp>
        <p:nvGrpSpPr>
          <p:cNvPr id="62" name="Group 61">
            <a:extLst>
              <a:ext uri="{FF2B5EF4-FFF2-40B4-BE49-F238E27FC236}">
                <a16:creationId xmlns:a16="http://schemas.microsoft.com/office/drawing/2014/main" id="{09E681B4-0104-49FE-A57F-6603D434BB2F}"/>
              </a:ext>
            </a:extLst>
          </p:cNvPr>
          <p:cNvGrpSpPr/>
          <p:nvPr/>
        </p:nvGrpSpPr>
        <p:grpSpPr>
          <a:xfrm rot="5400000">
            <a:off x="3439714" y="5587603"/>
            <a:ext cx="54770" cy="2857500"/>
            <a:chOff x="0" y="2089150"/>
            <a:chExt cx="381000" cy="3810000"/>
          </a:xfrm>
        </p:grpSpPr>
        <p:grpSp>
          <p:nvGrpSpPr>
            <p:cNvPr id="63" name="Group 62">
              <a:extLst>
                <a:ext uri="{FF2B5EF4-FFF2-40B4-BE49-F238E27FC236}">
                  <a16:creationId xmlns:a16="http://schemas.microsoft.com/office/drawing/2014/main" id="{6BE07023-87E4-48F2-83F6-6BB2BBF5A7E8}"/>
                </a:ext>
              </a:extLst>
            </p:cNvPr>
            <p:cNvGrpSpPr/>
            <p:nvPr/>
          </p:nvGrpSpPr>
          <p:grpSpPr>
            <a:xfrm>
              <a:off x="0" y="3994150"/>
              <a:ext cx="381000" cy="1905000"/>
              <a:chOff x="2959100" y="3365500"/>
              <a:chExt cx="381000" cy="1905000"/>
            </a:xfrm>
          </p:grpSpPr>
          <p:sp>
            <p:nvSpPr>
              <p:cNvPr id="70" name="Rectangle 69">
                <a:extLst>
                  <a:ext uri="{FF2B5EF4-FFF2-40B4-BE49-F238E27FC236}">
                    <a16:creationId xmlns:a16="http://schemas.microsoft.com/office/drawing/2014/main" id="{A664FA99-5132-45E4-B3BC-E0831A0A1BBD}"/>
                  </a:ext>
                </a:extLst>
              </p:cNvPr>
              <p:cNvSpPr/>
              <p:nvPr/>
            </p:nvSpPr>
            <p:spPr>
              <a:xfrm>
                <a:off x="2959100" y="3365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ectangle 70">
                <a:extLst>
                  <a:ext uri="{FF2B5EF4-FFF2-40B4-BE49-F238E27FC236}">
                    <a16:creationId xmlns:a16="http://schemas.microsoft.com/office/drawing/2014/main" id="{48E23CC1-F5E5-42B5-8BC2-3A7E142A1048}"/>
                  </a:ext>
                </a:extLst>
              </p:cNvPr>
              <p:cNvSpPr/>
              <p:nvPr/>
            </p:nvSpPr>
            <p:spPr>
              <a:xfrm>
                <a:off x="2959100" y="3746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2" name="Rectangle 71">
                <a:extLst>
                  <a:ext uri="{FF2B5EF4-FFF2-40B4-BE49-F238E27FC236}">
                    <a16:creationId xmlns:a16="http://schemas.microsoft.com/office/drawing/2014/main" id="{9425A0CF-1E11-4300-A7AE-E418E2DC6EE9}"/>
                  </a:ext>
                </a:extLst>
              </p:cNvPr>
              <p:cNvSpPr/>
              <p:nvPr/>
            </p:nvSpPr>
            <p:spPr>
              <a:xfrm>
                <a:off x="2959100" y="4127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3" name="Rectangle 72">
                <a:extLst>
                  <a:ext uri="{FF2B5EF4-FFF2-40B4-BE49-F238E27FC236}">
                    <a16:creationId xmlns:a16="http://schemas.microsoft.com/office/drawing/2014/main" id="{7E0E31BA-6D20-4774-BD99-CC462697F297}"/>
                  </a:ext>
                </a:extLst>
              </p:cNvPr>
              <p:cNvSpPr/>
              <p:nvPr/>
            </p:nvSpPr>
            <p:spPr>
              <a:xfrm>
                <a:off x="2959100" y="4508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4" name="Rectangle 73">
                <a:extLst>
                  <a:ext uri="{FF2B5EF4-FFF2-40B4-BE49-F238E27FC236}">
                    <a16:creationId xmlns:a16="http://schemas.microsoft.com/office/drawing/2014/main" id="{684EC2AE-9F99-4D74-BD26-F2EE66D13275}"/>
                  </a:ext>
                </a:extLst>
              </p:cNvPr>
              <p:cNvSpPr/>
              <p:nvPr/>
            </p:nvSpPr>
            <p:spPr>
              <a:xfrm>
                <a:off x="2959100" y="48895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64" name="Group 63">
              <a:extLst>
                <a:ext uri="{FF2B5EF4-FFF2-40B4-BE49-F238E27FC236}">
                  <a16:creationId xmlns:a16="http://schemas.microsoft.com/office/drawing/2014/main" id="{03C88941-E372-4C66-A0D8-BCA337459AE3}"/>
                </a:ext>
              </a:extLst>
            </p:cNvPr>
            <p:cNvGrpSpPr/>
            <p:nvPr/>
          </p:nvGrpSpPr>
          <p:grpSpPr>
            <a:xfrm>
              <a:off x="0" y="2089150"/>
              <a:ext cx="381000" cy="1905000"/>
              <a:chOff x="2959100" y="3365500"/>
              <a:chExt cx="381000" cy="1905000"/>
            </a:xfrm>
          </p:grpSpPr>
          <p:sp>
            <p:nvSpPr>
              <p:cNvPr id="65" name="Rectangle 64">
                <a:extLst>
                  <a:ext uri="{FF2B5EF4-FFF2-40B4-BE49-F238E27FC236}">
                    <a16:creationId xmlns:a16="http://schemas.microsoft.com/office/drawing/2014/main" id="{8E0FBB60-7F7C-49F5-BD3D-DAEEA59E39D7}"/>
                  </a:ext>
                </a:extLst>
              </p:cNvPr>
              <p:cNvSpPr/>
              <p:nvPr/>
            </p:nvSpPr>
            <p:spPr>
              <a:xfrm>
                <a:off x="2959100" y="3365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ectangle 65">
                <a:extLst>
                  <a:ext uri="{FF2B5EF4-FFF2-40B4-BE49-F238E27FC236}">
                    <a16:creationId xmlns:a16="http://schemas.microsoft.com/office/drawing/2014/main" id="{7E8CCABD-ECE3-4173-ACF6-673536337AFE}"/>
                  </a:ext>
                </a:extLst>
              </p:cNvPr>
              <p:cNvSpPr/>
              <p:nvPr/>
            </p:nvSpPr>
            <p:spPr>
              <a:xfrm>
                <a:off x="2959100" y="3746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Rectangle 66">
                <a:extLst>
                  <a:ext uri="{FF2B5EF4-FFF2-40B4-BE49-F238E27FC236}">
                    <a16:creationId xmlns:a16="http://schemas.microsoft.com/office/drawing/2014/main" id="{AEF7113C-8EE7-4003-92E5-249DF0DD1AAF}"/>
                  </a:ext>
                </a:extLst>
              </p:cNvPr>
              <p:cNvSpPr/>
              <p:nvPr/>
            </p:nvSpPr>
            <p:spPr>
              <a:xfrm>
                <a:off x="2959100" y="4127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Rectangle 67">
                <a:extLst>
                  <a:ext uri="{FF2B5EF4-FFF2-40B4-BE49-F238E27FC236}">
                    <a16:creationId xmlns:a16="http://schemas.microsoft.com/office/drawing/2014/main" id="{C8F3F581-B667-45E5-9631-A588BC42BF3C}"/>
                  </a:ext>
                </a:extLst>
              </p:cNvPr>
              <p:cNvSpPr/>
              <p:nvPr/>
            </p:nvSpPr>
            <p:spPr>
              <a:xfrm>
                <a:off x="2959100" y="4508500"/>
                <a:ext cx="381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a:extLst>
                  <a:ext uri="{FF2B5EF4-FFF2-40B4-BE49-F238E27FC236}">
                    <a16:creationId xmlns:a16="http://schemas.microsoft.com/office/drawing/2014/main" id="{C1F9F792-E2CB-4E94-B41F-F367227AA428}"/>
                  </a:ext>
                </a:extLst>
              </p:cNvPr>
              <p:cNvSpPr/>
              <p:nvPr/>
            </p:nvSpPr>
            <p:spPr>
              <a:xfrm>
                <a:off x="2959100" y="4889500"/>
                <a:ext cx="381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75" name="TextBox 74">
            <a:extLst>
              <a:ext uri="{FF2B5EF4-FFF2-40B4-BE49-F238E27FC236}">
                <a16:creationId xmlns:a16="http://schemas.microsoft.com/office/drawing/2014/main" id="{1D34E76C-08A8-45AE-9F27-A6773026F2FB}"/>
              </a:ext>
            </a:extLst>
          </p:cNvPr>
          <p:cNvSpPr txBox="1"/>
          <p:nvPr/>
        </p:nvSpPr>
        <p:spPr>
          <a:xfrm>
            <a:off x="2080282" y="7075646"/>
            <a:ext cx="487634" cy="300082"/>
          </a:xfrm>
          <a:prstGeom prst="rect">
            <a:avLst/>
          </a:prstGeom>
          <a:noFill/>
        </p:spPr>
        <p:txBody>
          <a:bodyPr wrap="none" rtlCol="0">
            <a:spAutoFit/>
          </a:bodyPr>
          <a:lstStyle/>
          <a:p>
            <a:r>
              <a:rPr lang="en-US" sz="1350" b="1" dirty="0">
                <a:solidFill>
                  <a:schemeClr val="bg1">
                    <a:lumMod val="75000"/>
                  </a:schemeClr>
                </a:solidFill>
              </a:rPr>
              <a:t>10%</a:t>
            </a:r>
          </a:p>
        </p:txBody>
      </p:sp>
      <p:sp>
        <p:nvSpPr>
          <p:cNvPr id="76" name="TextBox 75">
            <a:extLst>
              <a:ext uri="{FF2B5EF4-FFF2-40B4-BE49-F238E27FC236}">
                <a16:creationId xmlns:a16="http://schemas.microsoft.com/office/drawing/2014/main" id="{6B36D9F7-5F3D-47AF-B670-3628A4E909A3}"/>
              </a:ext>
            </a:extLst>
          </p:cNvPr>
          <p:cNvSpPr txBox="1"/>
          <p:nvPr/>
        </p:nvSpPr>
        <p:spPr>
          <a:xfrm>
            <a:off x="4597396" y="7075646"/>
            <a:ext cx="575799" cy="300082"/>
          </a:xfrm>
          <a:prstGeom prst="rect">
            <a:avLst/>
          </a:prstGeom>
          <a:noFill/>
        </p:spPr>
        <p:txBody>
          <a:bodyPr wrap="none" rtlCol="0">
            <a:spAutoFit/>
          </a:bodyPr>
          <a:lstStyle/>
          <a:p>
            <a:r>
              <a:rPr lang="en-US" sz="1350" b="1" dirty="0">
                <a:solidFill>
                  <a:schemeClr val="bg1">
                    <a:lumMod val="75000"/>
                  </a:schemeClr>
                </a:solidFill>
              </a:rPr>
              <a:t>100%</a:t>
            </a:r>
          </a:p>
        </p:txBody>
      </p:sp>
    </p:spTree>
    <p:extLst>
      <p:ext uri="{BB962C8B-B14F-4D97-AF65-F5344CB8AC3E}">
        <p14:creationId xmlns:p14="http://schemas.microsoft.com/office/powerpoint/2010/main" val="215525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10289</TotalTime>
  <Words>283</Words>
  <PresentationFormat>On-screen Show (4:3)</PresentationFormat>
  <Paragraphs>48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Radial Bar Chart – Slide Template</vt:lpstr>
      <vt:lpstr>Radial Bar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Bar Chart</dc:title>
  <dc:creator>PresentationGO.com</dc:creator>
  <dc:description>© Copyright PresentationGO.com</dc:description>
  <dcterms:created xsi:type="dcterms:W3CDTF">2014-11-26T05:14:11Z</dcterms:created>
  <dcterms:modified xsi:type="dcterms:W3CDTF">2020-10-01T18:41:58Z</dcterms:modified>
  <cp:category>Charts &amp; Diagrams</cp:category>
</cp:coreProperties>
</file>