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1644"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649058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10/1/2020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Radial Bar Chart – Slide Template</a:t>
            </a:r>
          </a:p>
        </p:txBody>
      </p:sp>
      <p:sp>
        <p:nvSpPr>
          <p:cNvPr id="3" name="Arc 2">
            <a:extLst>
              <a:ext uri="{FF2B5EF4-FFF2-40B4-BE49-F238E27FC236}">
                <a16:creationId xmlns:a16="http://schemas.microsoft.com/office/drawing/2014/main" id="{27CA901B-9AF3-4EA1-B0F1-D589F100A8AB}"/>
              </a:ext>
            </a:extLst>
          </p:cNvPr>
          <p:cNvSpPr/>
          <p:nvPr/>
        </p:nvSpPr>
        <p:spPr>
          <a:xfrm rot="10800000">
            <a:off x="2336799" y="3225306"/>
            <a:ext cx="762000" cy="762000"/>
          </a:xfrm>
          <a:prstGeom prst="arc">
            <a:avLst>
              <a:gd name="adj1" fmla="val 16200000"/>
              <a:gd name="adj2" fmla="val 5403014"/>
            </a:avLst>
          </a:prstGeom>
          <a:ln w="21590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Arc 3">
            <a:extLst>
              <a:ext uri="{FF2B5EF4-FFF2-40B4-BE49-F238E27FC236}">
                <a16:creationId xmlns:a16="http://schemas.microsoft.com/office/drawing/2014/main" id="{DAEE35C9-9F6C-4F8F-957F-FC810DA13BAE}"/>
              </a:ext>
            </a:extLst>
          </p:cNvPr>
          <p:cNvSpPr/>
          <p:nvPr/>
        </p:nvSpPr>
        <p:spPr>
          <a:xfrm rot="10800000">
            <a:off x="1958974" y="2847481"/>
            <a:ext cx="1517650" cy="1517650"/>
          </a:xfrm>
          <a:prstGeom prst="arc">
            <a:avLst>
              <a:gd name="adj1" fmla="val 16200000"/>
              <a:gd name="adj2" fmla="val 5403014"/>
            </a:avLst>
          </a:prstGeom>
          <a:ln w="215900" cap="rnd">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Arc 4">
            <a:extLst>
              <a:ext uri="{FF2B5EF4-FFF2-40B4-BE49-F238E27FC236}">
                <a16:creationId xmlns:a16="http://schemas.microsoft.com/office/drawing/2014/main" id="{09EA53B7-9AE4-49FE-866A-39329ADEE091}"/>
              </a:ext>
            </a:extLst>
          </p:cNvPr>
          <p:cNvSpPr/>
          <p:nvPr/>
        </p:nvSpPr>
        <p:spPr>
          <a:xfrm rot="10800000">
            <a:off x="1574799" y="2463306"/>
            <a:ext cx="2286000" cy="2286000"/>
          </a:xfrm>
          <a:prstGeom prst="arc">
            <a:avLst>
              <a:gd name="adj1" fmla="val 16200000"/>
              <a:gd name="adj2" fmla="val 5403014"/>
            </a:avLst>
          </a:prstGeom>
          <a:ln w="215900" cap="rnd">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Arc 5">
            <a:extLst>
              <a:ext uri="{FF2B5EF4-FFF2-40B4-BE49-F238E27FC236}">
                <a16:creationId xmlns:a16="http://schemas.microsoft.com/office/drawing/2014/main" id="{3A603763-A357-470F-9BF7-23B1CC95ED49}"/>
              </a:ext>
            </a:extLst>
          </p:cNvPr>
          <p:cNvSpPr/>
          <p:nvPr/>
        </p:nvSpPr>
        <p:spPr>
          <a:xfrm rot="10800000">
            <a:off x="1193799" y="2082307"/>
            <a:ext cx="3047999" cy="3047999"/>
          </a:xfrm>
          <a:prstGeom prst="arc">
            <a:avLst>
              <a:gd name="adj1" fmla="val 16200000"/>
              <a:gd name="adj2" fmla="val 5403014"/>
            </a:avLst>
          </a:prstGeom>
          <a:ln w="215900" cap="rnd">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Arc 6">
            <a:extLst>
              <a:ext uri="{FF2B5EF4-FFF2-40B4-BE49-F238E27FC236}">
                <a16:creationId xmlns:a16="http://schemas.microsoft.com/office/drawing/2014/main" id="{4396B6D4-CF21-412A-9954-81E1DA6D0D19}"/>
              </a:ext>
            </a:extLst>
          </p:cNvPr>
          <p:cNvSpPr/>
          <p:nvPr/>
        </p:nvSpPr>
        <p:spPr>
          <a:xfrm rot="10800000">
            <a:off x="812799" y="1701306"/>
            <a:ext cx="3810000" cy="3810000"/>
          </a:xfrm>
          <a:prstGeom prst="arc">
            <a:avLst>
              <a:gd name="adj1" fmla="val 16200000"/>
              <a:gd name="adj2" fmla="val 5403014"/>
            </a:avLst>
          </a:prstGeom>
          <a:ln w="215900" cap="rnd">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 name="Group 7">
            <a:extLst>
              <a:ext uri="{FF2B5EF4-FFF2-40B4-BE49-F238E27FC236}">
                <a16:creationId xmlns:a16="http://schemas.microsoft.com/office/drawing/2014/main" id="{B8BF53ED-A5E7-45A5-BAE4-1882F81FCFDE}"/>
              </a:ext>
            </a:extLst>
          </p:cNvPr>
          <p:cNvGrpSpPr/>
          <p:nvPr/>
        </p:nvGrpSpPr>
        <p:grpSpPr>
          <a:xfrm rot="5400000">
            <a:off x="4586285" y="5164137"/>
            <a:ext cx="73026" cy="3810000"/>
            <a:chOff x="0" y="2089150"/>
            <a:chExt cx="381000" cy="3810000"/>
          </a:xfrm>
        </p:grpSpPr>
        <p:grpSp>
          <p:nvGrpSpPr>
            <p:cNvPr id="9" name="Group 8">
              <a:extLst>
                <a:ext uri="{FF2B5EF4-FFF2-40B4-BE49-F238E27FC236}">
                  <a16:creationId xmlns:a16="http://schemas.microsoft.com/office/drawing/2014/main" id="{3A22D7D8-B6B2-441E-8FBF-13E0414C441D}"/>
                </a:ext>
              </a:extLst>
            </p:cNvPr>
            <p:cNvGrpSpPr/>
            <p:nvPr/>
          </p:nvGrpSpPr>
          <p:grpSpPr>
            <a:xfrm>
              <a:off x="0" y="3994150"/>
              <a:ext cx="381000" cy="1905000"/>
              <a:chOff x="2959100" y="3365500"/>
              <a:chExt cx="381000" cy="1905000"/>
            </a:xfrm>
          </p:grpSpPr>
          <p:sp>
            <p:nvSpPr>
              <p:cNvPr id="16" name="Rectangle 15">
                <a:extLst>
                  <a:ext uri="{FF2B5EF4-FFF2-40B4-BE49-F238E27FC236}">
                    <a16:creationId xmlns:a16="http://schemas.microsoft.com/office/drawing/2014/main" id="{1A57AE1A-F14C-4950-B30B-E277EE084E19}"/>
                  </a:ext>
                </a:extLst>
              </p:cNvPr>
              <p:cNvSpPr/>
              <p:nvPr/>
            </p:nvSpPr>
            <p:spPr>
              <a:xfrm>
                <a:off x="2959100" y="3365500"/>
                <a:ext cx="381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853C2CB-CF61-4FF4-B3E7-BA03B133A35E}"/>
                  </a:ext>
                </a:extLst>
              </p:cNvPr>
              <p:cNvSpPr/>
              <p:nvPr/>
            </p:nvSpPr>
            <p:spPr>
              <a:xfrm>
                <a:off x="2959100" y="3746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FFFCDD5-E32A-44E3-A397-2051184DA7F0}"/>
                  </a:ext>
                </a:extLst>
              </p:cNvPr>
              <p:cNvSpPr/>
              <p:nvPr/>
            </p:nvSpPr>
            <p:spPr>
              <a:xfrm>
                <a:off x="2959100" y="4127500"/>
                <a:ext cx="381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CBDE610-18F0-44F2-BD6A-36B32E8D9168}"/>
                  </a:ext>
                </a:extLst>
              </p:cNvPr>
              <p:cNvSpPr/>
              <p:nvPr/>
            </p:nvSpPr>
            <p:spPr>
              <a:xfrm>
                <a:off x="2959100" y="4508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AE5327A-28A7-4B8A-AE92-3586D2C63068}"/>
                  </a:ext>
                </a:extLst>
              </p:cNvPr>
              <p:cNvSpPr/>
              <p:nvPr/>
            </p:nvSpPr>
            <p:spPr>
              <a:xfrm>
                <a:off x="2959100" y="4889500"/>
                <a:ext cx="381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a:extLst>
                <a:ext uri="{FF2B5EF4-FFF2-40B4-BE49-F238E27FC236}">
                  <a16:creationId xmlns:a16="http://schemas.microsoft.com/office/drawing/2014/main" id="{E7670988-D6FF-465B-A2E2-D37E897AE032}"/>
                </a:ext>
              </a:extLst>
            </p:cNvPr>
            <p:cNvGrpSpPr/>
            <p:nvPr/>
          </p:nvGrpSpPr>
          <p:grpSpPr>
            <a:xfrm>
              <a:off x="0" y="2089150"/>
              <a:ext cx="381000" cy="1905000"/>
              <a:chOff x="2959100" y="3365500"/>
              <a:chExt cx="381000" cy="1905000"/>
            </a:xfrm>
          </p:grpSpPr>
          <p:sp>
            <p:nvSpPr>
              <p:cNvPr id="11" name="Rectangle 10">
                <a:extLst>
                  <a:ext uri="{FF2B5EF4-FFF2-40B4-BE49-F238E27FC236}">
                    <a16:creationId xmlns:a16="http://schemas.microsoft.com/office/drawing/2014/main" id="{EE80AD15-A35D-46DF-A847-909A0765E90F}"/>
                  </a:ext>
                </a:extLst>
              </p:cNvPr>
              <p:cNvSpPr/>
              <p:nvPr/>
            </p:nvSpPr>
            <p:spPr>
              <a:xfrm>
                <a:off x="2959100" y="3365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85E5DF-53DE-4BC5-84AB-26F6A1A12DA0}"/>
                  </a:ext>
                </a:extLst>
              </p:cNvPr>
              <p:cNvSpPr/>
              <p:nvPr/>
            </p:nvSpPr>
            <p:spPr>
              <a:xfrm>
                <a:off x="2959100" y="3746500"/>
                <a:ext cx="381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B901576-BD90-476D-AEAE-DB7020E2FD4E}"/>
                  </a:ext>
                </a:extLst>
              </p:cNvPr>
              <p:cNvSpPr/>
              <p:nvPr/>
            </p:nvSpPr>
            <p:spPr>
              <a:xfrm>
                <a:off x="2959100" y="4127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B31ECB1-7838-4601-91BF-81A710B1DC69}"/>
                  </a:ext>
                </a:extLst>
              </p:cNvPr>
              <p:cNvSpPr/>
              <p:nvPr/>
            </p:nvSpPr>
            <p:spPr>
              <a:xfrm>
                <a:off x="2959100" y="4508500"/>
                <a:ext cx="381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CECACDC-1561-4226-A6A8-3AEBE83BDF0F}"/>
                  </a:ext>
                </a:extLst>
              </p:cNvPr>
              <p:cNvSpPr/>
              <p:nvPr/>
            </p:nvSpPr>
            <p:spPr>
              <a:xfrm>
                <a:off x="2959100" y="4889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cxnSp>
        <p:nvCxnSpPr>
          <p:cNvPr id="21" name="Straight Connector 20">
            <a:extLst>
              <a:ext uri="{FF2B5EF4-FFF2-40B4-BE49-F238E27FC236}">
                <a16:creationId xmlns:a16="http://schemas.microsoft.com/office/drawing/2014/main" id="{78967DD4-EBA9-49F4-A81F-CE19DD48218A}"/>
              </a:ext>
            </a:extLst>
          </p:cNvPr>
          <p:cNvCxnSpPr>
            <a:cxnSpLocks/>
          </p:cNvCxnSpPr>
          <p:nvPr/>
        </p:nvCxnSpPr>
        <p:spPr>
          <a:xfrm>
            <a:off x="2714623" y="3225306"/>
            <a:ext cx="1143000" cy="0"/>
          </a:xfrm>
          <a:prstGeom prst="line">
            <a:avLst/>
          </a:prstGeom>
          <a:ln w="2159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CB32101-DD33-4799-A9E1-915BE2886DED}"/>
              </a:ext>
            </a:extLst>
          </p:cNvPr>
          <p:cNvCxnSpPr>
            <a:cxnSpLocks/>
          </p:cNvCxnSpPr>
          <p:nvPr/>
        </p:nvCxnSpPr>
        <p:spPr>
          <a:xfrm>
            <a:off x="2717798" y="2847481"/>
            <a:ext cx="1905000" cy="0"/>
          </a:xfrm>
          <a:prstGeom prst="line">
            <a:avLst/>
          </a:prstGeom>
          <a:ln w="2159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51B60D-7960-454D-86B6-1093EFC2E811}"/>
              </a:ext>
            </a:extLst>
          </p:cNvPr>
          <p:cNvCxnSpPr>
            <a:cxnSpLocks/>
          </p:cNvCxnSpPr>
          <p:nvPr/>
        </p:nvCxnSpPr>
        <p:spPr>
          <a:xfrm>
            <a:off x="2717798" y="2463306"/>
            <a:ext cx="762000" cy="0"/>
          </a:xfrm>
          <a:prstGeom prst="line">
            <a:avLst/>
          </a:prstGeom>
          <a:ln w="2159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E4A3849-AFEE-44E6-8206-B03FD070BB4B}"/>
              </a:ext>
            </a:extLst>
          </p:cNvPr>
          <p:cNvCxnSpPr>
            <a:cxnSpLocks/>
          </p:cNvCxnSpPr>
          <p:nvPr/>
        </p:nvCxnSpPr>
        <p:spPr>
          <a:xfrm>
            <a:off x="2717798" y="2082307"/>
            <a:ext cx="2286000" cy="0"/>
          </a:xfrm>
          <a:prstGeom prst="line">
            <a:avLst/>
          </a:prstGeom>
          <a:ln w="2159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E57D7DC-41A3-4250-A1F3-B51CAEE68A78}"/>
              </a:ext>
            </a:extLst>
          </p:cNvPr>
          <p:cNvCxnSpPr>
            <a:cxnSpLocks/>
          </p:cNvCxnSpPr>
          <p:nvPr/>
        </p:nvCxnSpPr>
        <p:spPr>
          <a:xfrm>
            <a:off x="2719469" y="1701306"/>
            <a:ext cx="3427329" cy="0"/>
          </a:xfrm>
          <a:prstGeom prst="line">
            <a:avLst/>
          </a:prstGeom>
          <a:ln w="215900" cap="rnd">
            <a:solidFill>
              <a:schemeClr val="accent6"/>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7996E14E-CD29-4BFF-A8E3-72DBEF433643}"/>
              </a:ext>
            </a:extLst>
          </p:cNvPr>
          <p:cNvSpPr txBox="1"/>
          <p:nvPr/>
        </p:nvSpPr>
        <p:spPr>
          <a:xfrm>
            <a:off x="6299196" y="1516640"/>
            <a:ext cx="583814" cy="369332"/>
          </a:xfrm>
          <a:prstGeom prst="rect">
            <a:avLst/>
          </a:prstGeom>
          <a:noFill/>
        </p:spPr>
        <p:txBody>
          <a:bodyPr wrap="none" rtlCol="0">
            <a:spAutoFit/>
          </a:bodyPr>
          <a:lstStyle/>
          <a:p>
            <a:r>
              <a:rPr lang="en-US" b="1" dirty="0"/>
              <a:t>90%</a:t>
            </a:r>
          </a:p>
        </p:txBody>
      </p:sp>
      <p:sp>
        <p:nvSpPr>
          <p:cNvPr id="27" name="TextBox 26">
            <a:extLst>
              <a:ext uri="{FF2B5EF4-FFF2-40B4-BE49-F238E27FC236}">
                <a16:creationId xmlns:a16="http://schemas.microsoft.com/office/drawing/2014/main" id="{2DFC7580-E362-427E-A062-BC4CE7786931}"/>
              </a:ext>
            </a:extLst>
          </p:cNvPr>
          <p:cNvSpPr txBox="1"/>
          <p:nvPr/>
        </p:nvSpPr>
        <p:spPr>
          <a:xfrm>
            <a:off x="5194298" y="1897640"/>
            <a:ext cx="583814" cy="369332"/>
          </a:xfrm>
          <a:prstGeom prst="rect">
            <a:avLst/>
          </a:prstGeom>
          <a:noFill/>
        </p:spPr>
        <p:txBody>
          <a:bodyPr wrap="none" rtlCol="0">
            <a:spAutoFit/>
          </a:bodyPr>
          <a:lstStyle/>
          <a:p>
            <a:r>
              <a:rPr lang="en-US" b="1" dirty="0"/>
              <a:t>60%</a:t>
            </a:r>
          </a:p>
        </p:txBody>
      </p:sp>
      <p:sp>
        <p:nvSpPr>
          <p:cNvPr id="28" name="TextBox 27">
            <a:extLst>
              <a:ext uri="{FF2B5EF4-FFF2-40B4-BE49-F238E27FC236}">
                <a16:creationId xmlns:a16="http://schemas.microsoft.com/office/drawing/2014/main" id="{1A53BC3D-A07E-4634-9430-3747C15D8C40}"/>
              </a:ext>
            </a:extLst>
          </p:cNvPr>
          <p:cNvSpPr txBox="1"/>
          <p:nvPr/>
        </p:nvSpPr>
        <p:spPr>
          <a:xfrm>
            <a:off x="3657983" y="2278640"/>
            <a:ext cx="583814" cy="369332"/>
          </a:xfrm>
          <a:prstGeom prst="rect">
            <a:avLst/>
          </a:prstGeom>
          <a:noFill/>
        </p:spPr>
        <p:txBody>
          <a:bodyPr wrap="none" rtlCol="0">
            <a:spAutoFit/>
          </a:bodyPr>
          <a:lstStyle/>
          <a:p>
            <a:r>
              <a:rPr lang="en-US" b="1" dirty="0"/>
              <a:t>20%</a:t>
            </a:r>
          </a:p>
        </p:txBody>
      </p:sp>
      <p:sp>
        <p:nvSpPr>
          <p:cNvPr id="29" name="TextBox 28">
            <a:extLst>
              <a:ext uri="{FF2B5EF4-FFF2-40B4-BE49-F238E27FC236}">
                <a16:creationId xmlns:a16="http://schemas.microsoft.com/office/drawing/2014/main" id="{CB825CD8-D2E3-431C-A81D-4908DC1F28EF}"/>
              </a:ext>
            </a:extLst>
          </p:cNvPr>
          <p:cNvSpPr txBox="1"/>
          <p:nvPr/>
        </p:nvSpPr>
        <p:spPr>
          <a:xfrm>
            <a:off x="4820032" y="2659640"/>
            <a:ext cx="583814" cy="369332"/>
          </a:xfrm>
          <a:prstGeom prst="rect">
            <a:avLst/>
          </a:prstGeom>
          <a:noFill/>
        </p:spPr>
        <p:txBody>
          <a:bodyPr wrap="none" rtlCol="0">
            <a:spAutoFit/>
          </a:bodyPr>
          <a:lstStyle/>
          <a:p>
            <a:r>
              <a:rPr lang="en-US" b="1" dirty="0"/>
              <a:t>50%</a:t>
            </a:r>
          </a:p>
        </p:txBody>
      </p:sp>
      <p:sp>
        <p:nvSpPr>
          <p:cNvPr id="30" name="TextBox 29">
            <a:extLst>
              <a:ext uri="{FF2B5EF4-FFF2-40B4-BE49-F238E27FC236}">
                <a16:creationId xmlns:a16="http://schemas.microsoft.com/office/drawing/2014/main" id="{92878BAC-BDE3-40B7-A5BF-66CFDB77B926}"/>
              </a:ext>
            </a:extLst>
          </p:cNvPr>
          <p:cNvSpPr txBox="1"/>
          <p:nvPr/>
        </p:nvSpPr>
        <p:spPr>
          <a:xfrm>
            <a:off x="3997514" y="3040640"/>
            <a:ext cx="583814" cy="369332"/>
          </a:xfrm>
          <a:prstGeom prst="rect">
            <a:avLst/>
          </a:prstGeom>
          <a:noFill/>
        </p:spPr>
        <p:txBody>
          <a:bodyPr wrap="none" rtlCol="0">
            <a:spAutoFit/>
          </a:bodyPr>
          <a:lstStyle/>
          <a:p>
            <a:r>
              <a:rPr lang="en-US" b="1" dirty="0"/>
              <a:t>30%</a:t>
            </a:r>
          </a:p>
        </p:txBody>
      </p:sp>
      <p:grpSp>
        <p:nvGrpSpPr>
          <p:cNvPr id="31" name="Group 30">
            <a:extLst>
              <a:ext uri="{FF2B5EF4-FFF2-40B4-BE49-F238E27FC236}">
                <a16:creationId xmlns:a16="http://schemas.microsoft.com/office/drawing/2014/main" id="{378FE4FE-B847-46A4-8BF5-98FC3BCB9E4E}"/>
              </a:ext>
            </a:extLst>
          </p:cNvPr>
          <p:cNvGrpSpPr/>
          <p:nvPr/>
        </p:nvGrpSpPr>
        <p:grpSpPr>
          <a:xfrm>
            <a:off x="7884531" y="1242150"/>
            <a:ext cx="2926080" cy="2736703"/>
            <a:chOff x="332936" y="2627766"/>
            <a:chExt cx="2926080" cy="2736703"/>
          </a:xfrm>
        </p:grpSpPr>
        <p:sp>
          <p:nvSpPr>
            <p:cNvPr id="32" name="TextBox 31">
              <a:extLst>
                <a:ext uri="{FF2B5EF4-FFF2-40B4-BE49-F238E27FC236}">
                  <a16:creationId xmlns:a16="http://schemas.microsoft.com/office/drawing/2014/main" id="{C203A9A9-245F-4C26-8FF0-44E66985A3DA}"/>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33" name="TextBox 32">
              <a:extLst>
                <a:ext uri="{FF2B5EF4-FFF2-40B4-BE49-F238E27FC236}">
                  <a16:creationId xmlns:a16="http://schemas.microsoft.com/office/drawing/2014/main" id="{E842F77E-BA62-4A71-8D37-3089126B1F47}"/>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34" name="TextBox 33">
            <a:extLst>
              <a:ext uri="{FF2B5EF4-FFF2-40B4-BE49-F238E27FC236}">
                <a16:creationId xmlns:a16="http://schemas.microsoft.com/office/drawing/2014/main" id="{E9F1A053-2C8E-433E-905F-7F88439EE821}"/>
              </a:ext>
            </a:extLst>
          </p:cNvPr>
          <p:cNvSpPr txBox="1"/>
          <p:nvPr/>
        </p:nvSpPr>
        <p:spPr>
          <a:xfrm>
            <a:off x="2856004" y="3808703"/>
            <a:ext cx="1408399" cy="369332"/>
          </a:xfrm>
          <a:prstGeom prst="rect">
            <a:avLst/>
          </a:prstGeom>
          <a:noFill/>
        </p:spPr>
        <p:txBody>
          <a:bodyPr wrap="none" rtlCol="0" anchor="ctr">
            <a:spAutoFit/>
          </a:bodyPr>
          <a:lstStyle/>
          <a:p>
            <a:r>
              <a:rPr lang="en-US" dirty="0">
                <a:solidFill>
                  <a:schemeClr val="accent1"/>
                </a:solidFill>
              </a:rPr>
              <a:t>Lorem Ipsum</a:t>
            </a:r>
          </a:p>
        </p:txBody>
      </p:sp>
      <p:sp>
        <p:nvSpPr>
          <p:cNvPr id="35" name="TextBox 34">
            <a:extLst>
              <a:ext uri="{FF2B5EF4-FFF2-40B4-BE49-F238E27FC236}">
                <a16:creationId xmlns:a16="http://schemas.microsoft.com/office/drawing/2014/main" id="{25895181-6BBA-44F8-B989-19DF7F91A863}"/>
              </a:ext>
            </a:extLst>
          </p:cNvPr>
          <p:cNvSpPr txBox="1"/>
          <p:nvPr/>
        </p:nvSpPr>
        <p:spPr>
          <a:xfrm>
            <a:off x="2856004" y="4189646"/>
            <a:ext cx="1408399" cy="369332"/>
          </a:xfrm>
          <a:prstGeom prst="rect">
            <a:avLst/>
          </a:prstGeom>
          <a:noFill/>
        </p:spPr>
        <p:txBody>
          <a:bodyPr wrap="none" rtlCol="0" anchor="ctr">
            <a:spAutoFit/>
          </a:bodyPr>
          <a:lstStyle/>
          <a:p>
            <a:r>
              <a:rPr lang="en-US" dirty="0">
                <a:solidFill>
                  <a:schemeClr val="accent2">
                    <a:lumMod val="75000"/>
                  </a:schemeClr>
                </a:solidFill>
              </a:rPr>
              <a:t>Lorem Ipsum</a:t>
            </a:r>
          </a:p>
        </p:txBody>
      </p:sp>
      <p:sp>
        <p:nvSpPr>
          <p:cNvPr id="36" name="TextBox 35">
            <a:extLst>
              <a:ext uri="{FF2B5EF4-FFF2-40B4-BE49-F238E27FC236}">
                <a16:creationId xmlns:a16="http://schemas.microsoft.com/office/drawing/2014/main" id="{E645D7C8-725B-4062-8C32-7224ED6DE74E}"/>
              </a:ext>
            </a:extLst>
          </p:cNvPr>
          <p:cNvSpPr txBox="1"/>
          <p:nvPr/>
        </p:nvSpPr>
        <p:spPr>
          <a:xfrm>
            <a:off x="2856004" y="4570589"/>
            <a:ext cx="1408399" cy="369332"/>
          </a:xfrm>
          <a:prstGeom prst="rect">
            <a:avLst/>
          </a:prstGeom>
          <a:noFill/>
        </p:spPr>
        <p:txBody>
          <a:bodyPr wrap="none" rtlCol="0" anchor="ctr">
            <a:spAutoFit/>
          </a:bodyPr>
          <a:lstStyle/>
          <a:p>
            <a:r>
              <a:rPr lang="en-US" dirty="0">
                <a:solidFill>
                  <a:schemeClr val="accent3">
                    <a:lumMod val="75000"/>
                  </a:schemeClr>
                </a:solidFill>
              </a:rPr>
              <a:t>Lorem Ipsum</a:t>
            </a:r>
          </a:p>
        </p:txBody>
      </p:sp>
      <p:sp>
        <p:nvSpPr>
          <p:cNvPr id="37" name="TextBox 36">
            <a:extLst>
              <a:ext uri="{FF2B5EF4-FFF2-40B4-BE49-F238E27FC236}">
                <a16:creationId xmlns:a16="http://schemas.microsoft.com/office/drawing/2014/main" id="{78309351-8008-4F35-BB5A-9BD6BE2B70ED}"/>
              </a:ext>
            </a:extLst>
          </p:cNvPr>
          <p:cNvSpPr txBox="1"/>
          <p:nvPr/>
        </p:nvSpPr>
        <p:spPr>
          <a:xfrm>
            <a:off x="2856004" y="4951532"/>
            <a:ext cx="1408399" cy="369332"/>
          </a:xfrm>
          <a:prstGeom prst="rect">
            <a:avLst/>
          </a:prstGeom>
          <a:noFill/>
        </p:spPr>
        <p:txBody>
          <a:bodyPr wrap="none" rtlCol="0" anchor="ctr">
            <a:spAutoFit/>
          </a:bodyPr>
          <a:lstStyle/>
          <a:p>
            <a:r>
              <a:rPr lang="en-US" dirty="0">
                <a:solidFill>
                  <a:schemeClr val="accent5"/>
                </a:solidFill>
              </a:rPr>
              <a:t>Lorem Ipsum</a:t>
            </a:r>
          </a:p>
        </p:txBody>
      </p:sp>
      <p:sp>
        <p:nvSpPr>
          <p:cNvPr id="38" name="TextBox 37">
            <a:extLst>
              <a:ext uri="{FF2B5EF4-FFF2-40B4-BE49-F238E27FC236}">
                <a16:creationId xmlns:a16="http://schemas.microsoft.com/office/drawing/2014/main" id="{CD709991-4784-471E-9007-829AA87947E7}"/>
              </a:ext>
            </a:extLst>
          </p:cNvPr>
          <p:cNvSpPr txBox="1"/>
          <p:nvPr/>
        </p:nvSpPr>
        <p:spPr>
          <a:xfrm>
            <a:off x="2856004" y="5332474"/>
            <a:ext cx="1408399" cy="369332"/>
          </a:xfrm>
          <a:prstGeom prst="rect">
            <a:avLst/>
          </a:prstGeom>
          <a:noFill/>
        </p:spPr>
        <p:txBody>
          <a:bodyPr wrap="none" rtlCol="0" anchor="ctr">
            <a:spAutoFit/>
          </a:bodyPr>
          <a:lstStyle/>
          <a:p>
            <a:r>
              <a:rPr lang="en-US" dirty="0">
                <a:solidFill>
                  <a:schemeClr val="accent6">
                    <a:lumMod val="75000"/>
                  </a:schemeClr>
                </a:solidFill>
              </a:rPr>
              <a:t>Lorem Ipsum</a:t>
            </a:r>
          </a:p>
        </p:txBody>
      </p:sp>
      <p:cxnSp>
        <p:nvCxnSpPr>
          <p:cNvPr id="39" name="Straight Connector 38">
            <a:extLst>
              <a:ext uri="{FF2B5EF4-FFF2-40B4-BE49-F238E27FC236}">
                <a16:creationId xmlns:a16="http://schemas.microsoft.com/office/drawing/2014/main" id="{97725E7E-96F3-477B-B03B-4741C34D6498}"/>
              </a:ext>
            </a:extLst>
          </p:cNvPr>
          <p:cNvCxnSpPr>
            <a:cxnSpLocks/>
          </p:cNvCxnSpPr>
          <p:nvPr/>
        </p:nvCxnSpPr>
        <p:spPr>
          <a:xfrm>
            <a:off x="10233027" y="4660560"/>
            <a:ext cx="127195" cy="0"/>
          </a:xfrm>
          <a:prstGeom prst="line">
            <a:avLst/>
          </a:prstGeom>
          <a:ln w="215900" cap="rnd"/>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A29CAC6-0F2A-4D1B-AD9E-DAD146B90340}"/>
              </a:ext>
            </a:extLst>
          </p:cNvPr>
          <p:cNvCxnSpPr>
            <a:cxnSpLocks/>
          </p:cNvCxnSpPr>
          <p:nvPr/>
        </p:nvCxnSpPr>
        <p:spPr>
          <a:xfrm>
            <a:off x="10233027" y="4970207"/>
            <a:ext cx="127195" cy="0"/>
          </a:xfrm>
          <a:prstGeom prst="line">
            <a:avLst/>
          </a:prstGeom>
          <a:ln w="2159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E8D0461-FF46-429B-ABF4-6DA45AAD8022}"/>
              </a:ext>
            </a:extLst>
          </p:cNvPr>
          <p:cNvCxnSpPr>
            <a:cxnSpLocks/>
          </p:cNvCxnSpPr>
          <p:nvPr/>
        </p:nvCxnSpPr>
        <p:spPr>
          <a:xfrm>
            <a:off x="10233027" y="5279854"/>
            <a:ext cx="127195" cy="0"/>
          </a:xfrm>
          <a:prstGeom prst="line">
            <a:avLst/>
          </a:prstGeom>
          <a:ln w="2159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761F544-7E27-4189-B409-291D7DC11353}"/>
              </a:ext>
            </a:extLst>
          </p:cNvPr>
          <p:cNvCxnSpPr>
            <a:cxnSpLocks/>
          </p:cNvCxnSpPr>
          <p:nvPr/>
        </p:nvCxnSpPr>
        <p:spPr>
          <a:xfrm>
            <a:off x="10233027" y="5589501"/>
            <a:ext cx="127195" cy="0"/>
          </a:xfrm>
          <a:prstGeom prst="line">
            <a:avLst/>
          </a:prstGeom>
          <a:ln w="2159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A5EB3D1-9799-401A-8F30-2C2189F32EA7}"/>
              </a:ext>
            </a:extLst>
          </p:cNvPr>
          <p:cNvCxnSpPr>
            <a:cxnSpLocks/>
          </p:cNvCxnSpPr>
          <p:nvPr/>
        </p:nvCxnSpPr>
        <p:spPr>
          <a:xfrm>
            <a:off x="10233027" y="5899149"/>
            <a:ext cx="127195" cy="0"/>
          </a:xfrm>
          <a:prstGeom prst="line">
            <a:avLst/>
          </a:prstGeom>
          <a:ln w="215900" cap="rnd">
            <a:solidFill>
              <a:schemeClr val="accent6"/>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1BC55741-EAEC-44BE-8302-31997074DDB2}"/>
              </a:ext>
            </a:extLst>
          </p:cNvPr>
          <p:cNvSpPr txBox="1"/>
          <p:nvPr/>
        </p:nvSpPr>
        <p:spPr>
          <a:xfrm>
            <a:off x="10515165" y="4510849"/>
            <a:ext cx="1133580" cy="307777"/>
          </a:xfrm>
          <a:prstGeom prst="rect">
            <a:avLst/>
          </a:prstGeom>
          <a:noFill/>
        </p:spPr>
        <p:txBody>
          <a:bodyPr wrap="none" rtlCol="0" anchor="ctr">
            <a:spAutoFit/>
          </a:bodyPr>
          <a:lstStyle/>
          <a:p>
            <a:r>
              <a:rPr lang="en-US" sz="1400" i="1" dirty="0">
                <a:solidFill>
                  <a:schemeClr val="tx1">
                    <a:lumMod val="65000"/>
                    <a:lumOff val="35000"/>
                  </a:schemeClr>
                </a:solidFill>
              </a:rPr>
              <a:t>Lorem Ipsum</a:t>
            </a:r>
          </a:p>
        </p:txBody>
      </p:sp>
      <p:sp>
        <p:nvSpPr>
          <p:cNvPr id="46" name="TextBox 45">
            <a:extLst>
              <a:ext uri="{FF2B5EF4-FFF2-40B4-BE49-F238E27FC236}">
                <a16:creationId xmlns:a16="http://schemas.microsoft.com/office/drawing/2014/main" id="{E7E759B5-B072-4A53-94BD-998BDD450E94}"/>
              </a:ext>
            </a:extLst>
          </p:cNvPr>
          <p:cNvSpPr txBox="1"/>
          <p:nvPr/>
        </p:nvSpPr>
        <p:spPr>
          <a:xfrm>
            <a:off x="10515165" y="5743828"/>
            <a:ext cx="1133580" cy="307777"/>
          </a:xfrm>
          <a:prstGeom prst="rect">
            <a:avLst/>
          </a:prstGeom>
          <a:noFill/>
        </p:spPr>
        <p:txBody>
          <a:bodyPr wrap="none" rtlCol="0" anchor="ctr">
            <a:spAutoFit/>
          </a:bodyPr>
          <a:lstStyle/>
          <a:p>
            <a:r>
              <a:rPr lang="en-US" sz="1400" i="1" dirty="0">
                <a:solidFill>
                  <a:schemeClr val="tx1">
                    <a:lumMod val="65000"/>
                    <a:lumOff val="35000"/>
                  </a:schemeClr>
                </a:solidFill>
              </a:rPr>
              <a:t>Lorem Ipsum</a:t>
            </a:r>
          </a:p>
        </p:txBody>
      </p:sp>
      <p:sp>
        <p:nvSpPr>
          <p:cNvPr id="47" name="TextBox 46">
            <a:extLst>
              <a:ext uri="{FF2B5EF4-FFF2-40B4-BE49-F238E27FC236}">
                <a16:creationId xmlns:a16="http://schemas.microsoft.com/office/drawing/2014/main" id="{D862F325-ADBC-465E-BF84-017A8D4C5BA5}"/>
              </a:ext>
            </a:extLst>
          </p:cNvPr>
          <p:cNvSpPr txBox="1"/>
          <p:nvPr/>
        </p:nvSpPr>
        <p:spPr>
          <a:xfrm>
            <a:off x="10515165" y="5435584"/>
            <a:ext cx="1133580" cy="307777"/>
          </a:xfrm>
          <a:prstGeom prst="rect">
            <a:avLst/>
          </a:prstGeom>
          <a:noFill/>
        </p:spPr>
        <p:txBody>
          <a:bodyPr wrap="none" rtlCol="0" anchor="ctr">
            <a:spAutoFit/>
          </a:bodyPr>
          <a:lstStyle/>
          <a:p>
            <a:r>
              <a:rPr lang="en-US" sz="1400" i="1" dirty="0">
                <a:solidFill>
                  <a:schemeClr val="tx1">
                    <a:lumMod val="65000"/>
                    <a:lumOff val="35000"/>
                  </a:schemeClr>
                </a:solidFill>
              </a:rPr>
              <a:t>Lorem Ipsum</a:t>
            </a:r>
          </a:p>
        </p:txBody>
      </p:sp>
      <p:sp>
        <p:nvSpPr>
          <p:cNvPr id="48" name="TextBox 47">
            <a:extLst>
              <a:ext uri="{FF2B5EF4-FFF2-40B4-BE49-F238E27FC236}">
                <a16:creationId xmlns:a16="http://schemas.microsoft.com/office/drawing/2014/main" id="{9097401D-CA29-4E88-A421-D172C1E0A725}"/>
              </a:ext>
            </a:extLst>
          </p:cNvPr>
          <p:cNvSpPr txBox="1"/>
          <p:nvPr/>
        </p:nvSpPr>
        <p:spPr>
          <a:xfrm>
            <a:off x="10515165" y="5127339"/>
            <a:ext cx="1133580" cy="307777"/>
          </a:xfrm>
          <a:prstGeom prst="rect">
            <a:avLst/>
          </a:prstGeom>
          <a:noFill/>
        </p:spPr>
        <p:txBody>
          <a:bodyPr wrap="none" rtlCol="0" anchor="ctr">
            <a:spAutoFit/>
          </a:bodyPr>
          <a:lstStyle/>
          <a:p>
            <a:r>
              <a:rPr lang="en-US" sz="1400" i="1" dirty="0">
                <a:solidFill>
                  <a:schemeClr val="tx1">
                    <a:lumMod val="65000"/>
                    <a:lumOff val="35000"/>
                  </a:schemeClr>
                </a:solidFill>
              </a:rPr>
              <a:t>Lorem Ipsum</a:t>
            </a:r>
          </a:p>
        </p:txBody>
      </p:sp>
      <p:sp>
        <p:nvSpPr>
          <p:cNvPr id="49" name="TextBox 48">
            <a:extLst>
              <a:ext uri="{FF2B5EF4-FFF2-40B4-BE49-F238E27FC236}">
                <a16:creationId xmlns:a16="http://schemas.microsoft.com/office/drawing/2014/main" id="{00CB020D-F7CE-49E0-919D-25BD90F62043}"/>
              </a:ext>
            </a:extLst>
          </p:cNvPr>
          <p:cNvSpPr txBox="1"/>
          <p:nvPr/>
        </p:nvSpPr>
        <p:spPr>
          <a:xfrm>
            <a:off x="10515165" y="4819094"/>
            <a:ext cx="1133580" cy="307777"/>
          </a:xfrm>
          <a:prstGeom prst="rect">
            <a:avLst/>
          </a:prstGeom>
          <a:noFill/>
        </p:spPr>
        <p:txBody>
          <a:bodyPr wrap="none" rtlCol="0" anchor="ctr">
            <a:spAutoFit/>
          </a:bodyPr>
          <a:lstStyle/>
          <a:p>
            <a:r>
              <a:rPr lang="en-US" sz="1400" i="1" dirty="0">
                <a:solidFill>
                  <a:schemeClr val="tx1">
                    <a:lumMod val="65000"/>
                    <a:lumOff val="35000"/>
                  </a:schemeClr>
                </a:solidFill>
              </a:rPr>
              <a:t>Lorem Ipsum</a:t>
            </a:r>
          </a:p>
        </p:txBody>
      </p:sp>
      <p:sp>
        <p:nvSpPr>
          <p:cNvPr id="50" name="TextBox 49">
            <a:extLst>
              <a:ext uri="{FF2B5EF4-FFF2-40B4-BE49-F238E27FC236}">
                <a16:creationId xmlns:a16="http://schemas.microsoft.com/office/drawing/2014/main" id="{F6EDF26F-9E8B-4194-9B02-8A92B09B83F8}"/>
              </a:ext>
            </a:extLst>
          </p:cNvPr>
          <p:cNvSpPr txBox="1"/>
          <p:nvPr/>
        </p:nvSpPr>
        <p:spPr>
          <a:xfrm>
            <a:off x="2805288" y="7148194"/>
            <a:ext cx="587020" cy="369332"/>
          </a:xfrm>
          <a:prstGeom prst="rect">
            <a:avLst/>
          </a:prstGeom>
          <a:noFill/>
        </p:spPr>
        <p:txBody>
          <a:bodyPr wrap="none" rtlCol="0">
            <a:spAutoFit/>
          </a:bodyPr>
          <a:lstStyle/>
          <a:p>
            <a:r>
              <a:rPr lang="en-US" b="1" dirty="0">
                <a:solidFill>
                  <a:schemeClr val="bg1">
                    <a:lumMod val="75000"/>
                  </a:schemeClr>
                </a:solidFill>
              </a:rPr>
              <a:t>10%</a:t>
            </a:r>
          </a:p>
        </p:txBody>
      </p:sp>
      <p:sp>
        <p:nvSpPr>
          <p:cNvPr id="51" name="TextBox 50">
            <a:extLst>
              <a:ext uri="{FF2B5EF4-FFF2-40B4-BE49-F238E27FC236}">
                <a16:creationId xmlns:a16="http://schemas.microsoft.com/office/drawing/2014/main" id="{6AE5801C-0DC1-4C24-83CC-9BB9C719DDFA}"/>
              </a:ext>
            </a:extLst>
          </p:cNvPr>
          <p:cNvSpPr txBox="1"/>
          <p:nvPr/>
        </p:nvSpPr>
        <p:spPr>
          <a:xfrm>
            <a:off x="6175778" y="7148194"/>
            <a:ext cx="704039" cy="369332"/>
          </a:xfrm>
          <a:prstGeom prst="rect">
            <a:avLst/>
          </a:prstGeom>
          <a:noFill/>
        </p:spPr>
        <p:txBody>
          <a:bodyPr wrap="none" rtlCol="0">
            <a:spAutoFit/>
          </a:bodyPr>
          <a:lstStyle/>
          <a:p>
            <a:r>
              <a:rPr lang="en-US" b="1" dirty="0">
                <a:solidFill>
                  <a:schemeClr val="bg1">
                    <a:lumMod val="75000"/>
                  </a:schemeClr>
                </a:solidFill>
              </a:rPr>
              <a:t>100%</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Radial Bar Chart – Slide Template</a:t>
            </a:r>
          </a:p>
        </p:txBody>
      </p:sp>
      <p:sp>
        <p:nvSpPr>
          <p:cNvPr id="3" name="Arc 2">
            <a:extLst>
              <a:ext uri="{FF2B5EF4-FFF2-40B4-BE49-F238E27FC236}">
                <a16:creationId xmlns:a16="http://schemas.microsoft.com/office/drawing/2014/main" id="{27CA901B-9AF3-4EA1-B0F1-D589F100A8AB}"/>
              </a:ext>
            </a:extLst>
          </p:cNvPr>
          <p:cNvSpPr/>
          <p:nvPr/>
        </p:nvSpPr>
        <p:spPr>
          <a:xfrm rot="10800000">
            <a:off x="2336799" y="3225306"/>
            <a:ext cx="762000" cy="762000"/>
          </a:xfrm>
          <a:prstGeom prst="arc">
            <a:avLst>
              <a:gd name="adj1" fmla="val 16200000"/>
              <a:gd name="adj2" fmla="val 5403014"/>
            </a:avLst>
          </a:prstGeom>
          <a:ln w="215900" cap="rnd">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Arc 3">
            <a:extLst>
              <a:ext uri="{FF2B5EF4-FFF2-40B4-BE49-F238E27FC236}">
                <a16:creationId xmlns:a16="http://schemas.microsoft.com/office/drawing/2014/main" id="{DAEE35C9-9F6C-4F8F-957F-FC810DA13BAE}"/>
              </a:ext>
            </a:extLst>
          </p:cNvPr>
          <p:cNvSpPr/>
          <p:nvPr/>
        </p:nvSpPr>
        <p:spPr>
          <a:xfrm rot="10800000">
            <a:off x="1958974" y="2847481"/>
            <a:ext cx="1517650" cy="1517650"/>
          </a:xfrm>
          <a:prstGeom prst="arc">
            <a:avLst>
              <a:gd name="adj1" fmla="val 16200000"/>
              <a:gd name="adj2" fmla="val 5403014"/>
            </a:avLst>
          </a:prstGeom>
          <a:ln w="215900" cap="rnd">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Arc 4">
            <a:extLst>
              <a:ext uri="{FF2B5EF4-FFF2-40B4-BE49-F238E27FC236}">
                <a16:creationId xmlns:a16="http://schemas.microsoft.com/office/drawing/2014/main" id="{09EA53B7-9AE4-49FE-866A-39329ADEE091}"/>
              </a:ext>
            </a:extLst>
          </p:cNvPr>
          <p:cNvSpPr/>
          <p:nvPr/>
        </p:nvSpPr>
        <p:spPr>
          <a:xfrm rot="10800000">
            <a:off x="1574799" y="2463306"/>
            <a:ext cx="2286000" cy="2286000"/>
          </a:xfrm>
          <a:prstGeom prst="arc">
            <a:avLst>
              <a:gd name="adj1" fmla="val 16200000"/>
              <a:gd name="adj2" fmla="val 5403014"/>
            </a:avLst>
          </a:prstGeom>
          <a:ln w="215900" cap="rnd">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Arc 5">
            <a:extLst>
              <a:ext uri="{FF2B5EF4-FFF2-40B4-BE49-F238E27FC236}">
                <a16:creationId xmlns:a16="http://schemas.microsoft.com/office/drawing/2014/main" id="{3A603763-A357-470F-9BF7-23B1CC95ED49}"/>
              </a:ext>
            </a:extLst>
          </p:cNvPr>
          <p:cNvSpPr/>
          <p:nvPr/>
        </p:nvSpPr>
        <p:spPr>
          <a:xfrm rot="10800000">
            <a:off x="1193799" y="2082307"/>
            <a:ext cx="3047999" cy="3047999"/>
          </a:xfrm>
          <a:prstGeom prst="arc">
            <a:avLst>
              <a:gd name="adj1" fmla="val 16200000"/>
              <a:gd name="adj2" fmla="val 5403014"/>
            </a:avLst>
          </a:prstGeom>
          <a:ln w="215900" cap="rnd">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Arc 6">
            <a:extLst>
              <a:ext uri="{FF2B5EF4-FFF2-40B4-BE49-F238E27FC236}">
                <a16:creationId xmlns:a16="http://schemas.microsoft.com/office/drawing/2014/main" id="{4396B6D4-CF21-412A-9954-81E1DA6D0D19}"/>
              </a:ext>
            </a:extLst>
          </p:cNvPr>
          <p:cNvSpPr/>
          <p:nvPr/>
        </p:nvSpPr>
        <p:spPr>
          <a:xfrm rot="10800000">
            <a:off x="812799" y="1701306"/>
            <a:ext cx="3810000" cy="3810000"/>
          </a:xfrm>
          <a:prstGeom prst="arc">
            <a:avLst>
              <a:gd name="adj1" fmla="val 16200000"/>
              <a:gd name="adj2" fmla="val 5403014"/>
            </a:avLst>
          </a:prstGeom>
          <a:ln w="215900" cap="rnd">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78967DD4-EBA9-49F4-A81F-CE19DD48218A}"/>
              </a:ext>
            </a:extLst>
          </p:cNvPr>
          <p:cNvCxnSpPr>
            <a:cxnSpLocks/>
          </p:cNvCxnSpPr>
          <p:nvPr/>
        </p:nvCxnSpPr>
        <p:spPr>
          <a:xfrm>
            <a:off x="2714623" y="3225306"/>
            <a:ext cx="1143000" cy="0"/>
          </a:xfrm>
          <a:prstGeom prst="line">
            <a:avLst/>
          </a:prstGeom>
          <a:ln w="215900" cap="rnd">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CB32101-DD33-4799-A9E1-915BE2886DED}"/>
              </a:ext>
            </a:extLst>
          </p:cNvPr>
          <p:cNvCxnSpPr>
            <a:cxnSpLocks/>
          </p:cNvCxnSpPr>
          <p:nvPr/>
        </p:nvCxnSpPr>
        <p:spPr>
          <a:xfrm>
            <a:off x="2717798" y="2847481"/>
            <a:ext cx="1905000" cy="0"/>
          </a:xfrm>
          <a:prstGeom prst="line">
            <a:avLst/>
          </a:prstGeom>
          <a:ln w="2159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51B60D-7960-454D-86B6-1093EFC2E811}"/>
              </a:ext>
            </a:extLst>
          </p:cNvPr>
          <p:cNvCxnSpPr>
            <a:cxnSpLocks/>
          </p:cNvCxnSpPr>
          <p:nvPr/>
        </p:nvCxnSpPr>
        <p:spPr>
          <a:xfrm>
            <a:off x="2717798" y="2463306"/>
            <a:ext cx="762000" cy="0"/>
          </a:xfrm>
          <a:prstGeom prst="line">
            <a:avLst/>
          </a:prstGeom>
          <a:ln w="2159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E4A3849-AFEE-44E6-8206-B03FD070BB4B}"/>
              </a:ext>
            </a:extLst>
          </p:cNvPr>
          <p:cNvCxnSpPr>
            <a:cxnSpLocks/>
          </p:cNvCxnSpPr>
          <p:nvPr/>
        </p:nvCxnSpPr>
        <p:spPr>
          <a:xfrm>
            <a:off x="2717798" y="2082307"/>
            <a:ext cx="2286000" cy="0"/>
          </a:xfrm>
          <a:prstGeom prst="line">
            <a:avLst/>
          </a:prstGeom>
          <a:ln w="2159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E57D7DC-41A3-4250-A1F3-B51CAEE68A78}"/>
              </a:ext>
            </a:extLst>
          </p:cNvPr>
          <p:cNvCxnSpPr>
            <a:cxnSpLocks/>
          </p:cNvCxnSpPr>
          <p:nvPr/>
        </p:nvCxnSpPr>
        <p:spPr>
          <a:xfrm>
            <a:off x="2719469" y="1701306"/>
            <a:ext cx="3427329" cy="0"/>
          </a:xfrm>
          <a:prstGeom prst="line">
            <a:avLst/>
          </a:prstGeom>
          <a:ln w="215900" cap="rnd">
            <a:solidFill>
              <a:schemeClr val="accent6"/>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7996E14E-CD29-4BFF-A8E3-72DBEF433643}"/>
              </a:ext>
            </a:extLst>
          </p:cNvPr>
          <p:cNvSpPr txBox="1"/>
          <p:nvPr/>
        </p:nvSpPr>
        <p:spPr>
          <a:xfrm>
            <a:off x="6299196" y="1516640"/>
            <a:ext cx="583814" cy="369332"/>
          </a:xfrm>
          <a:prstGeom prst="rect">
            <a:avLst/>
          </a:prstGeom>
          <a:noFill/>
        </p:spPr>
        <p:txBody>
          <a:bodyPr wrap="none" rtlCol="0">
            <a:spAutoFit/>
          </a:bodyPr>
          <a:lstStyle/>
          <a:p>
            <a:r>
              <a:rPr lang="en-US" b="1" dirty="0">
                <a:solidFill>
                  <a:schemeClr val="bg1">
                    <a:lumMod val="75000"/>
                  </a:schemeClr>
                </a:solidFill>
              </a:rPr>
              <a:t>90%</a:t>
            </a:r>
          </a:p>
        </p:txBody>
      </p:sp>
      <p:sp>
        <p:nvSpPr>
          <p:cNvPr id="27" name="TextBox 26">
            <a:extLst>
              <a:ext uri="{FF2B5EF4-FFF2-40B4-BE49-F238E27FC236}">
                <a16:creationId xmlns:a16="http://schemas.microsoft.com/office/drawing/2014/main" id="{2DFC7580-E362-427E-A062-BC4CE7786931}"/>
              </a:ext>
            </a:extLst>
          </p:cNvPr>
          <p:cNvSpPr txBox="1"/>
          <p:nvPr/>
        </p:nvSpPr>
        <p:spPr>
          <a:xfrm>
            <a:off x="5194298" y="1897640"/>
            <a:ext cx="583814" cy="369332"/>
          </a:xfrm>
          <a:prstGeom prst="rect">
            <a:avLst/>
          </a:prstGeom>
          <a:noFill/>
        </p:spPr>
        <p:txBody>
          <a:bodyPr wrap="none" rtlCol="0">
            <a:spAutoFit/>
          </a:bodyPr>
          <a:lstStyle/>
          <a:p>
            <a:r>
              <a:rPr lang="en-US" b="1" dirty="0">
                <a:solidFill>
                  <a:schemeClr val="bg1">
                    <a:lumMod val="75000"/>
                  </a:schemeClr>
                </a:solidFill>
              </a:rPr>
              <a:t>60%</a:t>
            </a:r>
          </a:p>
        </p:txBody>
      </p:sp>
      <p:sp>
        <p:nvSpPr>
          <p:cNvPr id="28" name="TextBox 27">
            <a:extLst>
              <a:ext uri="{FF2B5EF4-FFF2-40B4-BE49-F238E27FC236}">
                <a16:creationId xmlns:a16="http://schemas.microsoft.com/office/drawing/2014/main" id="{1A53BC3D-A07E-4634-9430-3747C15D8C40}"/>
              </a:ext>
            </a:extLst>
          </p:cNvPr>
          <p:cNvSpPr txBox="1"/>
          <p:nvPr/>
        </p:nvSpPr>
        <p:spPr>
          <a:xfrm>
            <a:off x="3657983" y="2278640"/>
            <a:ext cx="583814" cy="369332"/>
          </a:xfrm>
          <a:prstGeom prst="rect">
            <a:avLst/>
          </a:prstGeom>
          <a:noFill/>
        </p:spPr>
        <p:txBody>
          <a:bodyPr wrap="none" rtlCol="0">
            <a:spAutoFit/>
          </a:bodyPr>
          <a:lstStyle/>
          <a:p>
            <a:r>
              <a:rPr lang="en-US" b="1" dirty="0">
                <a:solidFill>
                  <a:schemeClr val="bg1">
                    <a:lumMod val="75000"/>
                  </a:schemeClr>
                </a:solidFill>
              </a:rPr>
              <a:t>20%</a:t>
            </a:r>
          </a:p>
        </p:txBody>
      </p:sp>
      <p:sp>
        <p:nvSpPr>
          <p:cNvPr id="29" name="TextBox 28">
            <a:extLst>
              <a:ext uri="{FF2B5EF4-FFF2-40B4-BE49-F238E27FC236}">
                <a16:creationId xmlns:a16="http://schemas.microsoft.com/office/drawing/2014/main" id="{CB825CD8-D2E3-431C-A81D-4908DC1F28EF}"/>
              </a:ext>
            </a:extLst>
          </p:cNvPr>
          <p:cNvSpPr txBox="1"/>
          <p:nvPr/>
        </p:nvSpPr>
        <p:spPr>
          <a:xfrm>
            <a:off x="4820032" y="2659640"/>
            <a:ext cx="583814" cy="369332"/>
          </a:xfrm>
          <a:prstGeom prst="rect">
            <a:avLst/>
          </a:prstGeom>
          <a:noFill/>
        </p:spPr>
        <p:txBody>
          <a:bodyPr wrap="none" rtlCol="0">
            <a:spAutoFit/>
          </a:bodyPr>
          <a:lstStyle/>
          <a:p>
            <a:r>
              <a:rPr lang="en-US" b="1" dirty="0">
                <a:solidFill>
                  <a:schemeClr val="bg1">
                    <a:lumMod val="75000"/>
                  </a:schemeClr>
                </a:solidFill>
              </a:rPr>
              <a:t>50%</a:t>
            </a:r>
          </a:p>
        </p:txBody>
      </p:sp>
      <p:sp>
        <p:nvSpPr>
          <p:cNvPr id="30" name="TextBox 29">
            <a:extLst>
              <a:ext uri="{FF2B5EF4-FFF2-40B4-BE49-F238E27FC236}">
                <a16:creationId xmlns:a16="http://schemas.microsoft.com/office/drawing/2014/main" id="{92878BAC-BDE3-40B7-A5BF-66CFDB77B926}"/>
              </a:ext>
            </a:extLst>
          </p:cNvPr>
          <p:cNvSpPr txBox="1"/>
          <p:nvPr/>
        </p:nvSpPr>
        <p:spPr>
          <a:xfrm>
            <a:off x="3997514" y="3040640"/>
            <a:ext cx="583814" cy="369332"/>
          </a:xfrm>
          <a:prstGeom prst="rect">
            <a:avLst/>
          </a:prstGeom>
          <a:noFill/>
        </p:spPr>
        <p:txBody>
          <a:bodyPr wrap="none" rtlCol="0">
            <a:spAutoFit/>
          </a:bodyPr>
          <a:lstStyle/>
          <a:p>
            <a:r>
              <a:rPr lang="en-US" b="1" dirty="0">
                <a:solidFill>
                  <a:schemeClr val="bg1">
                    <a:lumMod val="75000"/>
                  </a:schemeClr>
                </a:solidFill>
              </a:rPr>
              <a:t>30%</a:t>
            </a:r>
          </a:p>
        </p:txBody>
      </p:sp>
      <p:grpSp>
        <p:nvGrpSpPr>
          <p:cNvPr id="31" name="Group 30">
            <a:extLst>
              <a:ext uri="{FF2B5EF4-FFF2-40B4-BE49-F238E27FC236}">
                <a16:creationId xmlns:a16="http://schemas.microsoft.com/office/drawing/2014/main" id="{378FE4FE-B847-46A4-8BF5-98FC3BCB9E4E}"/>
              </a:ext>
            </a:extLst>
          </p:cNvPr>
          <p:cNvGrpSpPr/>
          <p:nvPr/>
        </p:nvGrpSpPr>
        <p:grpSpPr>
          <a:xfrm>
            <a:off x="7884531" y="1242150"/>
            <a:ext cx="2926080" cy="2736703"/>
            <a:chOff x="332936" y="2627766"/>
            <a:chExt cx="2926080" cy="2736703"/>
          </a:xfrm>
        </p:grpSpPr>
        <p:sp>
          <p:nvSpPr>
            <p:cNvPr id="32" name="TextBox 31">
              <a:extLst>
                <a:ext uri="{FF2B5EF4-FFF2-40B4-BE49-F238E27FC236}">
                  <a16:creationId xmlns:a16="http://schemas.microsoft.com/office/drawing/2014/main" id="{C203A9A9-245F-4C26-8FF0-44E66985A3DA}"/>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33" name="TextBox 32">
              <a:extLst>
                <a:ext uri="{FF2B5EF4-FFF2-40B4-BE49-F238E27FC236}">
                  <a16:creationId xmlns:a16="http://schemas.microsoft.com/office/drawing/2014/main" id="{E842F77E-BA62-4A71-8D37-3089126B1F47}"/>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34" name="TextBox 33">
            <a:extLst>
              <a:ext uri="{FF2B5EF4-FFF2-40B4-BE49-F238E27FC236}">
                <a16:creationId xmlns:a16="http://schemas.microsoft.com/office/drawing/2014/main" id="{E9F1A053-2C8E-433E-905F-7F88439EE821}"/>
              </a:ext>
            </a:extLst>
          </p:cNvPr>
          <p:cNvSpPr txBox="1"/>
          <p:nvPr/>
        </p:nvSpPr>
        <p:spPr>
          <a:xfrm>
            <a:off x="2856004" y="3808703"/>
            <a:ext cx="1408399" cy="369332"/>
          </a:xfrm>
          <a:prstGeom prst="rect">
            <a:avLst/>
          </a:prstGeom>
          <a:noFill/>
        </p:spPr>
        <p:txBody>
          <a:bodyPr wrap="none" rtlCol="0" anchor="ctr">
            <a:spAutoFit/>
          </a:bodyPr>
          <a:lstStyle/>
          <a:p>
            <a:r>
              <a:rPr lang="en-US" dirty="0">
                <a:solidFill>
                  <a:schemeClr val="accent4"/>
                </a:solidFill>
              </a:rPr>
              <a:t>Lorem Ipsum</a:t>
            </a:r>
          </a:p>
        </p:txBody>
      </p:sp>
      <p:sp>
        <p:nvSpPr>
          <p:cNvPr id="35" name="TextBox 34">
            <a:extLst>
              <a:ext uri="{FF2B5EF4-FFF2-40B4-BE49-F238E27FC236}">
                <a16:creationId xmlns:a16="http://schemas.microsoft.com/office/drawing/2014/main" id="{25895181-6BBA-44F8-B989-19DF7F91A863}"/>
              </a:ext>
            </a:extLst>
          </p:cNvPr>
          <p:cNvSpPr txBox="1"/>
          <p:nvPr/>
        </p:nvSpPr>
        <p:spPr>
          <a:xfrm>
            <a:off x="2856004" y="4189646"/>
            <a:ext cx="1408399" cy="369332"/>
          </a:xfrm>
          <a:prstGeom prst="rect">
            <a:avLst/>
          </a:prstGeom>
          <a:noFill/>
        </p:spPr>
        <p:txBody>
          <a:bodyPr wrap="none" rtlCol="0" anchor="ctr">
            <a:spAutoFit/>
          </a:bodyPr>
          <a:lstStyle/>
          <a:p>
            <a:r>
              <a:rPr lang="en-US" dirty="0">
                <a:solidFill>
                  <a:schemeClr val="accent2"/>
                </a:solidFill>
              </a:rPr>
              <a:t>Lorem Ipsum</a:t>
            </a:r>
          </a:p>
        </p:txBody>
      </p:sp>
      <p:sp>
        <p:nvSpPr>
          <p:cNvPr id="36" name="TextBox 35">
            <a:extLst>
              <a:ext uri="{FF2B5EF4-FFF2-40B4-BE49-F238E27FC236}">
                <a16:creationId xmlns:a16="http://schemas.microsoft.com/office/drawing/2014/main" id="{E645D7C8-725B-4062-8C32-7224ED6DE74E}"/>
              </a:ext>
            </a:extLst>
          </p:cNvPr>
          <p:cNvSpPr txBox="1"/>
          <p:nvPr/>
        </p:nvSpPr>
        <p:spPr>
          <a:xfrm>
            <a:off x="2856004" y="4570589"/>
            <a:ext cx="1408399" cy="369332"/>
          </a:xfrm>
          <a:prstGeom prst="rect">
            <a:avLst/>
          </a:prstGeom>
          <a:noFill/>
        </p:spPr>
        <p:txBody>
          <a:bodyPr wrap="none" rtlCol="0" anchor="ctr">
            <a:spAutoFit/>
          </a:bodyPr>
          <a:lstStyle/>
          <a:p>
            <a:r>
              <a:rPr lang="en-US" dirty="0">
                <a:solidFill>
                  <a:schemeClr val="accent3"/>
                </a:solidFill>
              </a:rPr>
              <a:t>Lorem Ipsum</a:t>
            </a:r>
          </a:p>
        </p:txBody>
      </p:sp>
      <p:sp>
        <p:nvSpPr>
          <p:cNvPr id="37" name="TextBox 36">
            <a:extLst>
              <a:ext uri="{FF2B5EF4-FFF2-40B4-BE49-F238E27FC236}">
                <a16:creationId xmlns:a16="http://schemas.microsoft.com/office/drawing/2014/main" id="{78309351-8008-4F35-BB5A-9BD6BE2B70ED}"/>
              </a:ext>
            </a:extLst>
          </p:cNvPr>
          <p:cNvSpPr txBox="1"/>
          <p:nvPr/>
        </p:nvSpPr>
        <p:spPr>
          <a:xfrm>
            <a:off x="2856004" y="4951532"/>
            <a:ext cx="1408399" cy="369332"/>
          </a:xfrm>
          <a:prstGeom prst="rect">
            <a:avLst/>
          </a:prstGeom>
          <a:noFill/>
        </p:spPr>
        <p:txBody>
          <a:bodyPr wrap="none" rtlCol="0" anchor="ctr">
            <a:spAutoFit/>
          </a:bodyPr>
          <a:lstStyle/>
          <a:p>
            <a:r>
              <a:rPr lang="en-US" dirty="0">
                <a:solidFill>
                  <a:schemeClr val="accent5"/>
                </a:solidFill>
              </a:rPr>
              <a:t>Lorem Ipsum</a:t>
            </a:r>
          </a:p>
        </p:txBody>
      </p:sp>
      <p:sp>
        <p:nvSpPr>
          <p:cNvPr id="38" name="TextBox 37">
            <a:extLst>
              <a:ext uri="{FF2B5EF4-FFF2-40B4-BE49-F238E27FC236}">
                <a16:creationId xmlns:a16="http://schemas.microsoft.com/office/drawing/2014/main" id="{CD709991-4784-471E-9007-829AA87947E7}"/>
              </a:ext>
            </a:extLst>
          </p:cNvPr>
          <p:cNvSpPr txBox="1"/>
          <p:nvPr/>
        </p:nvSpPr>
        <p:spPr>
          <a:xfrm>
            <a:off x="2856004" y="5332474"/>
            <a:ext cx="1408399" cy="369332"/>
          </a:xfrm>
          <a:prstGeom prst="rect">
            <a:avLst/>
          </a:prstGeom>
          <a:noFill/>
        </p:spPr>
        <p:txBody>
          <a:bodyPr wrap="none" rtlCol="0" anchor="ctr">
            <a:spAutoFit/>
          </a:bodyPr>
          <a:lstStyle/>
          <a:p>
            <a:r>
              <a:rPr lang="en-US" dirty="0">
                <a:solidFill>
                  <a:schemeClr val="accent6"/>
                </a:solidFill>
              </a:rPr>
              <a:t>Lorem Ipsum</a:t>
            </a:r>
          </a:p>
        </p:txBody>
      </p:sp>
      <p:cxnSp>
        <p:nvCxnSpPr>
          <p:cNvPr id="39" name="Straight Connector 38">
            <a:extLst>
              <a:ext uri="{FF2B5EF4-FFF2-40B4-BE49-F238E27FC236}">
                <a16:creationId xmlns:a16="http://schemas.microsoft.com/office/drawing/2014/main" id="{97725E7E-96F3-477B-B03B-4741C34D6498}"/>
              </a:ext>
            </a:extLst>
          </p:cNvPr>
          <p:cNvCxnSpPr>
            <a:cxnSpLocks/>
          </p:cNvCxnSpPr>
          <p:nvPr/>
        </p:nvCxnSpPr>
        <p:spPr>
          <a:xfrm>
            <a:off x="10233027" y="4660560"/>
            <a:ext cx="127195" cy="0"/>
          </a:xfrm>
          <a:prstGeom prst="line">
            <a:avLst/>
          </a:prstGeom>
          <a:ln w="215900" cap="rnd">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A29CAC6-0F2A-4D1B-AD9E-DAD146B90340}"/>
              </a:ext>
            </a:extLst>
          </p:cNvPr>
          <p:cNvCxnSpPr>
            <a:cxnSpLocks/>
          </p:cNvCxnSpPr>
          <p:nvPr/>
        </p:nvCxnSpPr>
        <p:spPr>
          <a:xfrm>
            <a:off x="10233027" y="4970207"/>
            <a:ext cx="127195" cy="0"/>
          </a:xfrm>
          <a:prstGeom prst="line">
            <a:avLst/>
          </a:prstGeom>
          <a:ln w="2159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E8D0461-FF46-429B-ABF4-6DA45AAD8022}"/>
              </a:ext>
            </a:extLst>
          </p:cNvPr>
          <p:cNvCxnSpPr>
            <a:cxnSpLocks/>
          </p:cNvCxnSpPr>
          <p:nvPr/>
        </p:nvCxnSpPr>
        <p:spPr>
          <a:xfrm>
            <a:off x="10233027" y="5279854"/>
            <a:ext cx="127195" cy="0"/>
          </a:xfrm>
          <a:prstGeom prst="line">
            <a:avLst/>
          </a:prstGeom>
          <a:ln w="2159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761F544-7E27-4189-B409-291D7DC11353}"/>
              </a:ext>
            </a:extLst>
          </p:cNvPr>
          <p:cNvCxnSpPr>
            <a:cxnSpLocks/>
          </p:cNvCxnSpPr>
          <p:nvPr/>
        </p:nvCxnSpPr>
        <p:spPr>
          <a:xfrm>
            <a:off x="10233027" y="5589501"/>
            <a:ext cx="127195" cy="0"/>
          </a:xfrm>
          <a:prstGeom prst="line">
            <a:avLst/>
          </a:prstGeom>
          <a:ln w="2159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A5EB3D1-9799-401A-8F30-2C2189F32EA7}"/>
              </a:ext>
            </a:extLst>
          </p:cNvPr>
          <p:cNvCxnSpPr>
            <a:cxnSpLocks/>
          </p:cNvCxnSpPr>
          <p:nvPr/>
        </p:nvCxnSpPr>
        <p:spPr>
          <a:xfrm>
            <a:off x="10233027" y="5899149"/>
            <a:ext cx="127195" cy="0"/>
          </a:xfrm>
          <a:prstGeom prst="line">
            <a:avLst/>
          </a:prstGeom>
          <a:ln w="215900" cap="rnd">
            <a:solidFill>
              <a:schemeClr val="accent6"/>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1BC55741-EAEC-44BE-8302-31997074DDB2}"/>
              </a:ext>
            </a:extLst>
          </p:cNvPr>
          <p:cNvSpPr txBox="1"/>
          <p:nvPr/>
        </p:nvSpPr>
        <p:spPr>
          <a:xfrm>
            <a:off x="10515165" y="4510849"/>
            <a:ext cx="1133580" cy="307777"/>
          </a:xfrm>
          <a:prstGeom prst="rect">
            <a:avLst/>
          </a:prstGeom>
          <a:noFill/>
        </p:spPr>
        <p:txBody>
          <a:bodyPr wrap="none" rtlCol="0" anchor="ctr">
            <a:spAutoFit/>
          </a:bodyPr>
          <a:lstStyle/>
          <a:p>
            <a:r>
              <a:rPr lang="en-US" sz="1400" i="1" dirty="0">
                <a:solidFill>
                  <a:schemeClr val="bg1">
                    <a:lumMod val="75000"/>
                  </a:schemeClr>
                </a:solidFill>
              </a:rPr>
              <a:t>Lorem Ipsum</a:t>
            </a:r>
          </a:p>
        </p:txBody>
      </p:sp>
      <p:sp>
        <p:nvSpPr>
          <p:cNvPr id="46" name="TextBox 45">
            <a:extLst>
              <a:ext uri="{FF2B5EF4-FFF2-40B4-BE49-F238E27FC236}">
                <a16:creationId xmlns:a16="http://schemas.microsoft.com/office/drawing/2014/main" id="{E7E759B5-B072-4A53-94BD-998BDD450E94}"/>
              </a:ext>
            </a:extLst>
          </p:cNvPr>
          <p:cNvSpPr txBox="1"/>
          <p:nvPr/>
        </p:nvSpPr>
        <p:spPr>
          <a:xfrm>
            <a:off x="10515165" y="5743828"/>
            <a:ext cx="1133580" cy="307777"/>
          </a:xfrm>
          <a:prstGeom prst="rect">
            <a:avLst/>
          </a:prstGeom>
          <a:noFill/>
        </p:spPr>
        <p:txBody>
          <a:bodyPr wrap="none" rtlCol="0" anchor="ctr">
            <a:spAutoFit/>
          </a:bodyPr>
          <a:lstStyle/>
          <a:p>
            <a:r>
              <a:rPr lang="en-US" sz="1400" i="1" dirty="0">
                <a:solidFill>
                  <a:schemeClr val="bg1">
                    <a:lumMod val="75000"/>
                  </a:schemeClr>
                </a:solidFill>
              </a:rPr>
              <a:t>Lorem Ipsum</a:t>
            </a:r>
          </a:p>
        </p:txBody>
      </p:sp>
      <p:sp>
        <p:nvSpPr>
          <p:cNvPr id="47" name="TextBox 46">
            <a:extLst>
              <a:ext uri="{FF2B5EF4-FFF2-40B4-BE49-F238E27FC236}">
                <a16:creationId xmlns:a16="http://schemas.microsoft.com/office/drawing/2014/main" id="{D862F325-ADBC-465E-BF84-017A8D4C5BA5}"/>
              </a:ext>
            </a:extLst>
          </p:cNvPr>
          <p:cNvSpPr txBox="1"/>
          <p:nvPr/>
        </p:nvSpPr>
        <p:spPr>
          <a:xfrm>
            <a:off x="10515165" y="5435584"/>
            <a:ext cx="1133580" cy="307777"/>
          </a:xfrm>
          <a:prstGeom prst="rect">
            <a:avLst/>
          </a:prstGeom>
          <a:noFill/>
        </p:spPr>
        <p:txBody>
          <a:bodyPr wrap="none" rtlCol="0" anchor="ctr">
            <a:spAutoFit/>
          </a:bodyPr>
          <a:lstStyle/>
          <a:p>
            <a:r>
              <a:rPr lang="en-US" sz="1400" i="1" dirty="0">
                <a:solidFill>
                  <a:schemeClr val="bg1">
                    <a:lumMod val="75000"/>
                  </a:schemeClr>
                </a:solidFill>
              </a:rPr>
              <a:t>Lorem Ipsum</a:t>
            </a:r>
          </a:p>
        </p:txBody>
      </p:sp>
      <p:sp>
        <p:nvSpPr>
          <p:cNvPr id="48" name="TextBox 47">
            <a:extLst>
              <a:ext uri="{FF2B5EF4-FFF2-40B4-BE49-F238E27FC236}">
                <a16:creationId xmlns:a16="http://schemas.microsoft.com/office/drawing/2014/main" id="{9097401D-CA29-4E88-A421-D172C1E0A725}"/>
              </a:ext>
            </a:extLst>
          </p:cNvPr>
          <p:cNvSpPr txBox="1"/>
          <p:nvPr/>
        </p:nvSpPr>
        <p:spPr>
          <a:xfrm>
            <a:off x="10515165" y="5127339"/>
            <a:ext cx="1133580" cy="307777"/>
          </a:xfrm>
          <a:prstGeom prst="rect">
            <a:avLst/>
          </a:prstGeom>
          <a:noFill/>
        </p:spPr>
        <p:txBody>
          <a:bodyPr wrap="none" rtlCol="0" anchor="ctr">
            <a:spAutoFit/>
          </a:bodyPr>
          <a:lstStyle/>
          <a:p>
            <a:r>
              <a:rPr lang="en-US" sz="1400" i="1" dirty="0">
                <a:solidFill>
                  <a:schemeClr val="bg1">
                    <a:lumMod val="75000"/>
                  </a:schemeClr>
                </a:solidFill>
              </a:rPr>
              <a:t>Lorem Ipsum</a:t>
            </a:r>
          </a:p>
        </p:txBody>
      </p:sp>
      <p:sp>
        <p:nvSpPr>
          <p:cNvPr id="49" name="TextBox 48">
            <a:extLst>
              <a:ext uri="{FF2B5EF4-FFF2-40B4-BE49-F238E27FC236}">
                <a16:creationId xmlns:a16="http://schemas.microsoft.com/office/drawing/2014/main" id="{00CB020D-F7CE-49E0-919D-25BD90F62043}"/>
              </a:ext>
            </a:extLst>
          </p:cNvPr>
          <p:cNvSpPr txBox="1"/>
          <p:nvPr/>
        </p:nvSpPr>
        <p:spPr>
          <a:xfrm>
            <a:off x="10515165" y="4819094"/>
            <a:ext cx="1133580" cy="307777"/>
          </a:xfrm>
          <a:prstGeom prst="rect">
            <a:avLst/>
          </a:prstGeom>
          <a:noFill/>
        </p:spPr>
        <p:txBody>
          <a:bodyPr wrap="none" rtlCol="0" anchor="ctr">
            <a:spAutoFit/>
          </a:bodyPr>
          <a:lstStyle/>
          <a:p>
            <a:r>
              <a:rPr lang="en-US" sz="1400" i="1" dirty="0">
                <a:solidFill>
                  <a:schemeClr val="bg1">
                    <a:lumMod val="75000"/>
                  </a:schemeClr>
                </a:solidFill>
              </a:rPr>
              <a:t>Lorem Ipsum</a:t>
            </a:r>
          </a:p>
        </p:txBody>
      </p:sp>
      <p:grpSp>
        <p:nvGrpSpPr>
          <p:cNvPr id="52" name="Group 51">
            <a:extLst>
              <a:ext uri="{FF2B5EF4-FFF2-40B4-BE49-F238E27FC236}">
                <a16:creationId xmlns:a16="http://schemas.microsoft.com/office/drawing/2014/main" id="{03351131-E560-4212-B9AA-6A509B7C8095}"/>
              </a:ext>
            </a:extLst>
          </p:cNvPr>
          <p:cNvGrpSpPr/>
          <p:nvPr/>
        </p:nvGrpSpPr>
        <p:grpSpPr>
          <a:xfrm rot="5400000">
            <a:off x="4586285" y="5164137"/>
            <a:ext cx="73026" cy="3810000"/>
            <a:chOff x="0" y="2089150"/>
            <a:chExt cx="381000" cy="3810000"/>
          </a:xfrm>
        </p:grpSpPr>
        <p:grpSp>
          <p:nvGrpSpPr>
            <p:cNvPr id="53" name="Group 52">
              <a:extLst>
                <a:ext uri="{FF2B5EF4-FFF2-40B4-BE49-F238E27FC236}">
                  <a16:creationId xmlns:a16="http://schemas.microsoft.com/office/drawing/2014/main" id="{9ADCF3CD-4C3C-4984-BDC5-50F867E0B3C0}"/>
                </a:ext>
              </a:extLst>
            </p:cNvPr>
            <p:cNvGrpSpPr/>
            <p:nvPr/>
          </p:nvGrpSpPr>
          <p:grpSpPr>
            <a:xfrm>
              <a:off x="0" y="3994150"/>
              <a:ext cx="381000" cy="1905000"/>
              <a:chOff x="2959100" y="3365500"/>
              <a:chExt cx="381000" cy="1905000"/>
            </a:xfrm>
          </p:grpSpPr>
          <p:sp>
            <p:nvSpPr>
              <p:cNvPr id="60" name="Rectangle 59">
                <a:extLst>
                  <a:ext uri="{FF2B5EF4-FFF2-40B4-BE49-F238E27FC236}">
                    <a16:creationId xmlns:a16="http://schemas.microsoft.com/office/drawing/2014/main" id="{701747A2-D4AF-4132-9BCE-87863112433C}"/>
                  </a:ext>
                </a:extLst>
              </p:cNvPr>
              <p:cNvSpPr/>
              <p:nvPr/>
            </p:nvSpPr>
            <p:spPr>
              <a:xfrm>
                <a:off x="2959100" y="3365500"/>
                <a:ext cx="381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1B695164-D9DD-4084-A5C7-096054758B95}"/>
                  </a:ext>
                </a:extLst>
              </p:cNvPr>
              <p:cNvSpPr/>
              <p:nvPr/>
            </p:nvSpPr>
            <p:spPr>
              <a:xfrm>
                <a:off x="2959100" y="3746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74A22155-FAE7-48C3-AB05-732625C0309F}"/>
                  </a:ext>
                </a:extLst>
              </p:cNvPr>
              <p:cNvSpPr/>
              <p:nvPr/>
            </p:nvSpPr>
            <p:spPr>
              <a:xfrm>
                <a:off x="2959100" y="4127500"/>
                <a:ext cx="381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3D7EC24B-2299-440E-AB07-053C9C756076}"/>
                  </a:ext>
                </a:extLst>
              </p:cNvPr>
              <p:cNvSpPr/>
              <p:nvPr/>
            </p:nvSpPr>
            <p:spPr>
              <a:xfrm>
                <a:off x="2959100" y="4508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BF037749-9391-4EFC-BCE7-06D879990339}"/>
                  </a:ext>
                </a:extLst>
              </p:cNvPr>
              <p:cNvSpPr/>
              <p:nvPr/>
            </p:nvSpPr>
            <p:spPr>
              <a:xfrm>
                <a:off x="2959100" y="4889500"/>
                <a:ext cx="381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6E79DC38-4271-4C7E-864E-00E19B853755}"/>
                </a:ext>
              </a:extLst>
            </p:cNvPr>
            <p:cNvGrpSpPr/>
            <p:nvPr/>
          </p:nvGrpSpPr>
          <p:grpSpPr>
            <a:xfrm>
              <a:off x="0" y="2089150"/>
              <a:ext cx="381000" cy="1905000"/>
              <a:chOff x="2959100" y="3365500"/>
              <a:chExt cx="381000" cy="1905000"/>
            </a:xfrm>
          </p:grpSpPr>
          <p:sp>
            <p:nvSpPr>
              <p:cNvPr id="55" name="Rectangle 54">
                <a:extLst>
                  <a:ext uri="{FF2B5EF4-FFF2-40B4-BE49-F238E27FC236}">
                    <a16:creationId xmlns:a16="http://schemas.microsoft.com/office/drawing/2014/main" id="{91582AA6-6A01-4841-A4C5-156942D2A16A}"/>
                  </a:ext>
                </a:extLst>
              </p:cNvPr>
              <p:cNvSpPr/>
              <p:nvPr/>
            </p:nvSpPr>
            <p:spPr>
              <a:xfrm>
                <a:off x="2959100" y="3365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8B8B813C-C62E-4A9F-917F-E9577EF22056}"/>
                  </a:ext>
                </a:extLst>
              </p:cNvPr>
              <p:cNvSpPr/>
              <p:nvPr/>
            </p:nvSpPr>
            <p:spPr>
              <a:xfrm>
                <a:off x="2959100" y="3746500"/>
                <a:ext cx="381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608A67B1-0F05-428E-A742-0D47A6A3C268}"/>
                  </a:ext>
                </a:extLst>
              </p:cNvPr>
              <p:cNvSpPr/>
              <p:nvPr/>
            </p:nvSpPr>
            <p:spPr>
              <a:xfrm>
                <a:off x="2959100" y="4127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1F7B773B-9327-417A-9EA7-6FF67F5BAB2D}"/>
                  </a:ext>
                </a:extLst>
              </p:cNvPr>
              <p:cNvSpPr/>
              <p:nvPr/>
            </p:nvSpPr>
            <p:spPr>
              <a:xfrm>
                <a:off x="2959100" y="4508500"/>
                <a:ext cx="381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8D8D6713-2616-4C99-B21C-34225CD1BC79}"/>
                  </a:ext>
                </a:extLst>
              </p:cNvPr>
              <p:cNvSpPr/>
              <p:nvPr/>
            </p:nvSpPr>
            <p:spPr>
              <a:xfrm>
                <a:off x="2959100" y="4889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5" name="TextBox 64">
            <a:extLst>
              <a:ext uri="{FF2B5EF4-FFF2-40B4-BE49-F238E27FC236}">
                <a16:creationId xmlns:a16="http://schemas.microsoft.com/office/drawing/2014/main" id="{73707D44-20D5-402C-BB7B-D03F0E6D6265}"/>
              </a:ext>
            </a:extLst>
          </p:cNvPr>
          <p:cNvSpPr txBox="1"/>
          <p:nvPr/>
        </p:nvSpPr>
        <p:spPr>
          <a:xfrm>
            <a:off x="2805288" y="7148194"/>
            <a:ext cx="587020" cy="369332"/>
          </a:xfrm>
          <a:prstGeom prst="rect">
            <a:avLst/>
          </a:prstGeom>
          <a:noFill/>
        </p:spPr>
        <p:txBody>
          <a:bodyPr wrap="none" rtlCol="0">
            <a:spAutoFit/>
          </a:bodyPr>
          <a:lstStyle/>
          <a:p>
            <a:r>
              <a:rPr lang="en-US" b="1" dirty="0">
                <a:solidFill>
                  <a:schemeClr val="bg1">
                    <a:lumMod val="75000"/>
                  </a:schemeClr>
                </a:solidFill>
              </a:rPr>
              <a:t>10%</a:t>
            </a:r>
          </a:p>
        </p:txBody>
      </p:sp>
      <p:sp>
        <p:nvSpPr>
          <p:cNvPr id="66" name="TextBox 65">
            <a:extLst>
              <a:ext uri="{FF2B5EF4-FFF2-40B4-BE49-F238E27FC236}">
                <a16:creationId xmlns:a16="http://schemas.microsoft.com/office/drawing/2014/main" id="{8B2BD23C-5A50-47C3-A00C-14684322E9A7}"/>
              </a:ext>
            </a:extLst>
          </p:cNvPr>
          <p:cNvSpPr txBox="1"/>
          <p:nvPr/>
        </p:nvSpPr>
        <p:spPr>
          <a:xfrm>
            <a:off x="6175778" y="7148194"/>
            <a:ext cx="704039" cy="369332"/>
          </a:xfrm>
          <a:prstGeom prst="rect">
            <a:avLst/>
          </a:prstGeom>
          <a:noFill/>
        </p:spPr>
        <p:txBody>
          <a:bodyPr wrap="none" rtlCol="0">
            <a:spAutoFit/>
          </a:bodyPr>
          <a:lstStyle/>
          <a:p>
            <a:r>
              <a:rPr lang="en-US" b="1" dirty="0">
                <a:solidFill>
                  <a:schemeClr val="bg1">
                    <a:lumMod val="75000"/>
                  </a:schemeClr>
                </a:solidFill>
              </a:rPr>
              <a:t>100%</a:t>
            </a:r>
          </a:p>
        </p:txBody>
      </p:sp>
    </p:spTree>
    <p:extLst>
      <p:ext uri="{BB962C8B-B14F-4D97-AF65-F5344CB8AC3E}">
        <p14:creationId xmlns:p14="http://schemas.microsoft.com/office/powerpoint/2010/main" val="2155257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8523</TotalTime>
  <Words>283</Words>
  <PresentationFormat>Widescreen</PresentationFormat>
  <Paragraphs>48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Radial Bar Chart – Slide Template</vt:lpstr>
      <vt:lpstr>Radial Bar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Radial Bar Chart</dc:title>
  <dc:creator>PresentationGO.com</dc:creator>
  <dc:description>© Copyright PresentationGO.com</dc:description>
  <dcterms:created xsi:type="dcterms:W3CDTF">2014-11-26T05:14:11Z</dcterms:created>
  <dcterms:modified xsi:type="dcterms:W3CDTF">2020-10-01T18:42:58Z</dcterms:modified>
  <cp:category>Charts &amp; Diagrams</cp:category>
</cp:coreProperties>
</file>