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50" d="100"/>
          <a:sy n="150" d="100"/>
        </p:scale>
        <p:origin x="167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40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64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Roadmap Management – Slide Template</a:t>
            </a:r>
          </a:p>
        </p:txBody>
      </p:sp>
      <p:graphicFrame>
        <p:nvGraphicFramePr>
          <p:cNvPr id="33" name="Table 3">
            <a:extLst>
              <a:ext uri="{FF2B5EF4-FFF2-40B4-BE49-F238E27FC236}">
                <a16:creationId xmlns:a16="http://schemas.microsoft.com/office/drawing/2014/main" id="{FAFAD8F0-8DF1-40B7-9F66-DD2125AEC6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81502"/>
              </p:ext>
            </p:extLst>
          </p:nvPr>
        </p:nvGraphicFramePr>
        <p:xfrm>
          <a:off x="352986" y="1438471"/>
          <a:ext cx="8506894" cy="4228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">
                  <a:extLst>
                    <a:ext uri="{9D8B030D-6E8A-4147-A177-3AD203B41FA5}">
                      <a16:colId xmlns:a16="http://schemas.microsoft.com/office/drawing/2014/main" val="601128189"/>
                    </a:ext>
                  </a:extLst>
                </a:gridCol>
                <a:gridCol w="1488893">
                  <a:extLst>
                    <a:ext uri="{9D8B030D-6E8A-4147-A177-3AD203B41FA5}">
                      <a16:colId xmlns:a16="http://schemas.microsoft.com/office/drawing/2014/main" val="4189260556"/>
                    </a:ext>
                  </a:extLst>
                </a:gridCol>
                <a:gridCol w="1122863">
                  <a:extLst>
                    <a:ext uri="{9D8B030D-6E8A-4147-A177-3AD203B41FA5}">
                      <a16:colId xmlns:a16="http://schemas.microsoft.com/office/drawing/2014/main" val="167106694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33422107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02355757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88718811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66584960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09937083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148866610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37360488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881371817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56156247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793565284"/>
                    </a:ext>
                  </a:extLst>
                </a:gridCol>
                <a:gridCol w="1331993">
                  <a:extLst>
                    <a:ext uri="{9D8B030D-6E8A-4147-A177-3AD203B41FA5}">
                      <a16:colId xmlns:a16="http://schemas.microsoft.com/office/drawing/2014/main" val="4005027212"/>
                    </a:ext>
                  </a:extLst>
                </a:gridCol>
                <a:gridCol w="911426">
                  <a:extLst>
                    <a:ext uri="{9D8B030D-6E8A-4147-A177-3AD203B41FA5}">
                      <a16:colId xmlns:a16="http://schemas.microsoft.com/office/drawing/2014/main" val="3865855988"/>
                    </a:ext>
                  </a:extLst>
                </a:gridCol>
                <a:gridCol w="1863559">
                  <a:extLst>
                    <a:ext uri="{9D8B030D-6E8A-4147-A177-3AD203B41FA5}">
                      <a16:colId xmlns:a16="http://schemas.microsoft.com/office/drawing/2014/main" val="4220330462"/>
                    </a:ext>
                  </a:extLst>
                </a:gridCol>
              </a:tblGrid>
              <a:tr h="385902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What</a:t>
                      </a:r>
                    </a:p>
                  </a:txBody>
                  <a:tcPr marL="68580" marR="68580" marT="34290" marB="3429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Who</a:t>
                      </a:r>
                    </a:p>
                  </a:txBody>
                  <a:tcPr marL="68580" marR="68580" marT="34290" marB="3429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Priority</a:t>
                      </a:r>
                    </a:p>
                  </a:txBody>
                  <a:tcPr marL="68580" marR="68580" marT="34290" marB="3429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Work </a:t>
                      </a:r>
                      <a:r>
                        <a:rPr lang="en-US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(est. hours)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Timeline</a:t>
                      </a:r>
                    </a:p>
                  </a:txBody>
                  <a:tcPr marL="68580" marR="68580" marT="34290" marB="3429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Status</a:t>
                      </a:r>
                    </a:p>
                  </a:txBody>
                  <a:tcPr marL="68580" marR="68580" marT="34290" marB="3429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194899"/>
                  </a:ext>
                </a:extLst>
              </a:tr>
              <a:tr h="205866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Low</a:t>
                      </a:r>
                    </a:p>
                  </a:txBody>
                  <a:tcPr marL="0" marR="137160" marT="34290" marB="3429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High</a:t>
                      </a:r>
                    </a:p>
                  </a:txBody>
                  <a:tcPr marL="137160" marR="0" marT="34290" marB="3429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9575789"/>
                  </a:ext>
                </a:extLst>
              </a:tr>
              <a:tr h="51950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Task 1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John Smith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25:</a:t>
                      </a:r>
                      <a:r>
                        <a:rPr lang="en-US" sz="1400" baseline="30000" dirty="0"/>
                        <a:t>00</a:t>
                      </a:r>
                      <a:r>
                        <a:rPr lang="en-US" sz="1400" dirty="0"/>
                        <a:t> h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Aug 2 – Aug 10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2B323B"/>
                          </a:solidFill>
                          <a:effectLst/>
                          <a:latin typeface="+mn-lt"/>
                        </a:rPr>
                        <a:t>Completed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103009"/>
                  </a:ext>
                </a:extLst>
              </a:tr>
              <a:tr h="51950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Task 2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Jane Doe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42:</a:t>
                      </a:r>
                      <a:r>
                        <a:rPr lang="en-US" sz="1400" baseline="30000" dirty="0"/>
                        <a:t>00</a:t>
                      </a:r>
                      <a:r>
                        <a:rPr lang="en-US" sz="1400" dirty="0"/>
                        <a:t> h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Aug 15 – Aug 27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B323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Completed</a:t>
                      </a:r>
                      <a:endParaRPr lang="en-US" sz="1200" dirty="0">
                        <a:solidFill>
                          <a:srgbClr val="2B323B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2286120"/>
                  </a:ext>
                </a:extLst>
              </a:tr>
              <a:tr h="51950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Task 3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Steve Smith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12:</a:t>
                      </a:r>
                      <a:r>
                        <a:rPr lang="en-US" sz="1400" baseline="30000" dirty="0"/>
                        <a:t>00</a:t>
                      </a:r>
                      <a:r>
                        <a:rPr lang="en-US" sz="1400" dirty="0"/>
                        <a:t> h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Sept 1 – Sept 5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B323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Completed</a:t>
                      </a:r>
                      <a:endParaRPr lang="en-US" sz="1200" dirty="0">
                        <a:solidFill>
                          <a:srgbClr val="2B323B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618144"/>
                  </a:ext>
                </a:extLst>
              </a:tr>
              <a:tr h="51950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Task 4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John Doe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20:</a:t>
                      </a:r>
                      <a:r>
                        <a:rPr lang="en-US" sz="1400" baseline="30000" dirty="0"/>
                        <a:t>00</a:t>
                      </a:r>
                      <a:r>
                        <a:rPr lang="en-US" sz="1400" dirty="0"/>
                        <a:t> h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Sept 12 – Oct 1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2B323B"/>
                          </a:solidFill>
                          <a:effectLst/>
                          <a:latin typeface="+mn-lt"/>
                        </a:rPr>
                        <a:t>Started – not completed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198489"/>
                  </a:ext>
                </a:extLst>
              </a:tr>
              <a:tr h="51950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Task 5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Steve Smith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7:</a:t>
                      </a:r>
                      <a:r>
                        <a:rPr lang="en-US" sz="1400" baseline="30000" dirty="0"/>
                        <a:t>00</a:t>
                      </a:r>
                      <a:r>
                        <a:rPr lang="en-US" sz="1400" dirty="0"/>
                        <a:t> h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Sept 15 – Sept 19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2B323B"/>
                          </a:solidFill>
                          <a:effectLst/>
                          <a:latin typeface="+mn-lt"/>
                        </a:rPr>
                        <a:t>Started – not completed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104177"/>
                  </a:ext>
                </a:extLst>
              </a:tr>
              <a:tr h="51950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Task 6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Steve Smith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35:</a:t>
                      </a:r>
                      <a:r>
                        <a:rPr lang="en-US" sz="1400" baseline="30000" dirty="0"/>
                        <a:t>00</a:t>
                      </a:r>
                      <a:r>
                        <a:rPr lang="en-US" sz="1400" dirty="0"/>
                        <a:t> h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Oct 4 – Dec 14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Not started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235599"/>
                  </a:ext>
                </a:extLst>
              </a:tr>
              <a:tr h="51950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Task 7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Jane Doe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110:</a:t>
                      </a:r>
                      <a:r>
                        <a:rPr lang="en-US" sz="1400" baseline="30000" dirty="0"/>
                        <a:t>00</a:t>
                      </a:r>
                      <a:r>
                        <a:rPr lang="en-US" sz="1400" dirty="0"/>
                        <a:t> h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Oct 6 – Dec 22</a:t>
                      </a:r>
                      <a:endParaRPr lang="en-US" sz="800" dirty="0"/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Not started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131663"/>
                  </a:ext>
                </a:extLst>
              </a:tr>
            </a:tbl>
          </a:graphicData>
        </a:graphic>
      </p:graphicFrame>
      <p:pic>
        <p:nvPicPr>
          <p:cNvPr id="4" name="Graphic 3" descr="Line arrow Straight">
            <a:extLst>
              <a:ext uri="{FF2B5EF4-FFF2-40B4-BE49-F238E27FC236}">
                <a16:creationId xmlns:a16="http://schemas.microsoft.com/office/drawing/2014/main" id="{55E3F5BF-02C7-4576-A722-ED7F536C92D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55017" y="1803461"/>
            <a:ext cx="247090" cy="247090"/>
          </a:xfrm>
          <a:prstGeom prst="rect">
            <a:avLst/>
          </a:prstGeom>
        </p:spPr>
      </p:pic>
      <p:pic>
        <p:nvPicPr>
          <p:cNvPr id="6" name="Graphic 5" descr="Line arrow Straight">
            <a:extLst>
              <a:ext uri="{FF2B5EF4-FFF2-40B4-BE49-F238E27FC236}">
                <a16:creationId xmlns:a16="http://schemas.microsoft.com/office/drawing/2014/main" id="{9ADF7ABD-9E91-491E-88DE-6AF2AB0C07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4476780" y="1803461"/>
            <a:ext cx="247090" cy="24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304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Roadmap Management – Slide Template</a:t>
            </a:r>
          </a:p>
        </p:txBody>
      </p:sp>
      <p:graphicFrame>
        <p:nvGraphicFramePr>
          <p:cNvPr id="33" name="Table 3">
            <a:extLst>
              <a:ext uri="{FF2B5EF4-FFF2-40B4-BE49-F238E27FC236}">
                <a16:creationId xmlns:a16="http://schemas.microsoft.com/office/drawing/2014/main" id="{FAFAD8F0-8DF1-40B7-9F66-DD2125AEC6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261136"/>
              </p:ext>
            </p:extLst>
          </p:nvPr>
        </p:nvGraphicFramePr>
        <p:xfrm>
          <a:off x="352986" y="1438471"/>
          <a:ext cx="8506894" cy="4228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">
                  <a:extLst>
                    <a:ext uri="{9D8B030D-6E8A-4147-A177-3AD203B41FA5}">
                      <a16:colId xmlns:a16="http://schemas.microsoft.com/office/drawing/2014/main" val="601128189"/>
                    </a:ext>
                  </a:extLst>
                </a:gridCol>
                <a:gridCol w="1488893">
                  <a:extLst>
                    <a:ext uri="{9D8B030D-6E8A-4147-A177-3AD203B41FA5}">
                      <a16:colId xmlns:a16="http://schemas.microsoft.com/office/drawing/2014/main" val="4189260556"/>
                    </a:ext>
                  </a:extLst>
                </a:gridCol>
                <a:gridCol w="1122863">
                  <a:extLst>
                    <a:ext uri="{9D8B030D-6E8A-4147-A177-3AD203B41FA5}">
                      <a16:colId xmlns:a16="http://schemas.microsoft.com/office/drawing/2014/main" val="167106694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33422107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02355757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88718811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66584960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09937083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148866610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37360488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881371817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56156247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793565284"/>
                    </a:ext>
                  </a:extLst>
                </a:gridCol>
                <a:gridCol w="1331993">
                  <a:extLst>
                    <a:ext uri="{9D8B030D-6E8A-4147-A177-3AD203B41FA5}">
                      <a16:colId xmlns:a16="http://schemas.microsoft.com/office/drawing/2014/main" val="4005027212"/>
                    </a:ext>
                  </a:extLst>
                </a:gridCol>
                <a:gridCol w="911426">
                  <a:extLst>
                    <a:ext uri="{9D8B030D-6E8A-4147-A177-3AD203B41FA5}">
                      <a16:colId xmlns:a16="http://schemas.microsoft.com/office/drawing/2014/main" val="3865855988"/>
                    </a:ext>
                  </a:extLst>
                </a:gridCol>
                <a:gridCol w="1863559">
                  <a:extLst>
                    <a:ext uri="{9D8B030D-6E8A-4147-A177-3AD203B41FA5}">
                      <a16:colId xmlns:a16="http://schemas.microsoft.com/office/drawing/2014/main" val="4220330462"/>
                    </a:ext>
                  </a:extLst>
                </a:gridCol>
              </a:tblGrid>
              <a:tr h="385902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What</a:t>
                      </a:r>
                    </a:p>
                  </a:txBody>
                  <a:tcPr marL="68580" marR="68580" marT="34290" marB="3429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Who</a:t>
                      </a:r>
                    </a:p>
                  </a:txBody>
                  <a:tcPr marL="68580" marR="68580" marT="34290" marB="3429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Priority</a:t>
                      </a:r>
                    </a:p>
                  </a:txBody>
                  <a:tcPr marL="68580" marR="68580" marT="34290" marB="3429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Work </a:t>
                      </a:r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(est. hours)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Timeline</a:t>
                      </a:r>
                    </a:p>
                  </a:txBody>
                  <a:tcPr marL="68580" marR="68580" marT="34290" marB="3429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Status</a:t>
                      </a:r>
                    </a:p>
                  </a:txBody>
                  <a:tcPr marL="68580" marR="68580" marT="34290" marB="3429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194899"/>
                  </a:ext>
                </a:extLst>
              </a:tr>
              <a:tr h="205866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solidFill>
                            <a:schemeClr val="bg1"/>
                          </a:solidFill>
                        </a:rPr>
                        <a:t> Low</a:t>
                      </a:r>
                    </a:p>
                  </a:txBody>
                  <a:tcPr marL="0" marR="137160" marT="34290" marB="3429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34290" marB="3429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bg1"/>
                          </a:solidFill>
                        </a:rPr>
                        <a:t>High</a:t>
                      </a:r>
                    </a:p>
                  </a:txBody>
                  <a:tcPr marL="137160" marR="0" marT="34290" marB="3429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9575789"/>
                  </a:ext>
                </a:extLst>
              </a:tr>
              <a:tr h="51950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Task 1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John Smith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25:</a:t>
                      </a:r>
                      <a:r>
                        <a:rPr lang="en-US" sz="1400" baseline="30000" dirty="0"/>
                        <a:t>00</a:t>
                      </a:r>
                      <a:r>
                        <a:rPr lang="en-US" sz="1400" dirty="0"/>
                        <a:t> h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Aug 2 – Aug 10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2B323B"/>
                          </a:solidFill>
                          <a:effectLst/>
                          <a:latin typeface="+mn-lt"/>
                        </a:rPr>
                        <a:t>Completed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103009"/>
                  </a:ext>
                </a:extLst>
              </a:tr>
              <a:tr h="51950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Task 2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Jane Doe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42:</a:t>
                      </a:r>
                      <a:r>
                        <a:rPr lang="en-US" sz="1400" baseline="30000" dirty="0"/>
                        <a:t>00</a:t>
                      </a:r>
                      <a:r>
                        <a:rPr lang="en-US" sz="1400" dirty="0"/>
                        <a:t> h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Aug 15 – Aug 27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B323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Completed</a:t>
                      </a:r>
                      <a:endParaRPr lang="en-US" sz="1200" dirty="0">
                        <a:solidFill>
                          <a:srgbClr val="2B323B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2286120"/>
                  </a:ext>
                </a:extLst>
              </a:tr>
              <a:tr h="51950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Task 3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Steve Smith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12:</a:t>
                      </a:r>
                      <a:r>
                        <a:rPr lang="en-US" sz="1400" baseline="30000" dirty="0"/>
                        <a:t>00</a:t>
                      </a:r>
                      <a:r>
                        <a:rPr lang="en-US" sz="1400" dirty="0"/>
                        <a:t> h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Sept 1 – Sept 5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B323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Completed</a:t>
                      </a:r>
                      <a:endParaRPr lang="en-US" sz="1200" dirty="0">
                        <a:solidFill>
                          <a:srgbClr val="2B323B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618144"/>
                  </a:ext>
                </a:extLst>
              </a:tr>
              <a:tr h="51950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Task 4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John Doe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20:</a:t>
                      </a:r>
                      <a:r>
                        <a:rPr lang="en-US" sz="1400" baseline="30000" dirty="0"/>
                        <a:t>00</a:t>
                      </a:r>
                      <a:r>
                        <a:rPr lang="en-US" sz="1400" dirty="0"/>
                        <a:t> h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Sept 12 – Oct 1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2B323B"/>
                          </a:solidFill>
                          <a:effectLst/>
                          <a:latin typeface="+mn-lt"/>
                        </a:rPr>
                        <a:t>Started – not completed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198489"/>
                  </a:ext>
                </a:extLst>
              </a:tr>
              <a:tr h="51950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Task 5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Steve Smith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7:</a:t>
                      </a:r>
                      <a:r>
                        <a:rPr lang="en-US" sz="1400" baseline="30000" dirty="0"/>
                        <a:t>00</a:t>
                      </a:r>
                      <a:r>
                        <a:rPr lang="en-US" sz="1400" dirty="0"/>
                        <a:t> h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Sept 15 – Sept 19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2B323B"/>
                          </a:solidFill>
                          <a:effectLst/>
                          <a:latin typeface="+mn-lt"/>
                        </a:rPr>
                        <a:t>Started – not completed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104177"/>
                  </a:ext>
                </a:extLst>
              </a:tr>
              <a:tr h="51950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Task 6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Steve Smith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35:</a:t>
                      </a:r>
                      <a:r>
                        <a:rPr lang="en-US" sz="1400" baseline="30000" dirty="0"/>
                        <a:t>00</a:t>
                      </a:r>
                      <a:r>
                        <a:rPr lang="en-US" sz="1400" dirty="0"/>
                        <a:t> h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Oct 4 – Dec 14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Not started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235599"/>
                  </a:ext>
                </a:extLst>
              </a:tr>
              <a:tr h="51950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Task 7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Jane Doe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110:</a:t>
                      </a:r>
                      <a:r>
                        <a:rPr lang="en-US" sz="1400" baseline="30000" dirty="0"/>
                        <a:t>00</a:t>
                      </a:r>
                      <a:r>
                        <a:rPr lang="en-US" sz="1400" dirty="0"/>
                        <a:t> h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Oct 6 – Dec 22</a:t>
                      </a:r>
                      <a:endParaRPr lang="en-US" sz="800" dirty="0"/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Not started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131663"/>
                  </a:ext>
                </a:extLst>
              </a:tr>
            </a:tbl>
          </a:graphicData>
        </a:graphic>
      </p:graphicFrame>
      <p:pic>
        <p:nvPicPr>
          <p:cNvPr id="4" name="Graphic 3" descr="Line arrow Straight">
            <a:extLst>
              <a:ext uri="{FF2B5EF4-FFF2-40B4-BE49-F238E27FC236}">
                <a16:creationId xmlns:a16="http://schemas.microsoft.com/office/drawing/2014/main" id="{55E3F5BF-02C7-4576-A722-ED7F536C92D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55017" y="1803461"/>
            <a:ext cx="247090" cy="247090"/>
          </a:xfrm>
          <a:prstGeom prst="rect">
            <a:avLst/>
          </a:prstGeom>
        </p:spPr>
      </p:pic>
      <p:pic>
        <p:nvPicPr>
          <p:cNvPr id="6" name="Graphic 5" descr="Line arrow Straight">
            <a:extLst>
              <a:ext uri="{FF2B5EF4-FFF2-40B4-BE49-F238E27FC236}">
                <a16:creationId xmlns:a16="http://schemas.microsoft.com/office/drawing/2014/main" id="{9ADF7ABD-9E91-491E-88DE-6AF2AB0C07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4476780" y="1803461"/>
            <a:ext cx="247090" cy="24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657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267</Words>
  <PresentationFormat>On-screen Show (4:3)</PresentationFormat>
  <Paragraphs>94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Roadmap Management – Slide Template</vt:lpstr>
      <vt:lpstr>Roadmap Management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Roadmap Management</dc:title>
  <dc:creator>PresentationGO.com</dc:creator>
  <dc:description>© Copyright PresentationGO.com</dc:description>
  <dcterms:created xsi:type="dcterms:W3CDTF">2014-11-26T05:14:11Z</dcterms:created>
  <dcterms:modified xsi:type="dcterms:W3CDTF">2019-09-24T02:23:32Z</dcterms:modified>
  <cp:category>Timelines &amp; Planning; Charts &amp; Diagrams</cp:category>
</cp:coreProperties>
</file>