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69" d="100"/>
          <a:sy n="69" d="100"/>
        </p:scale>
        <p:origin x="132" y="17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40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35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 Management – Slide Template</a:t>
            </a:r>
          </a:p>
        </p:txBody>
      </p:sp>
      <p:graphicFrame>
        <p:nvGraphicFramePr>
          <p:cNvPr id="33" name="Table 3">
            <a:extLst>
              <a:ext uri="{FF2B5EF4-FFF2-40B4-BE49-F238E27FC236}">
                <a16:creationId xmlns:a16="http://schemas.microsoft.com/office/drawing/2014/main" id="{FAFAD8F0-8DF1-40B7-9F66-DD2125AEC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208701"/>
              </p:ext>
            </p:extLst>
          </p:nvPr>
        </p:nvGraphicFramePr>
        <p:xfrm>
          <a:off x="470647" y="1181878"/>
          <a:ext cx="11326239" cy="43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6">
                  <a:extLst>
                    <a:ext uri="{9D8B030D-6E8A-4147-A177-3AD203B41FA5}">
                      <a16:colId xmlns:a16="http://schemas.microsoft.com/office/drawing/2014/main" val="601128189"/>
                    </a:ext>
                  </a:extLst>
                </a:gridCol>
                <a:gridCol w="1985191">
                  <a:extLst>
                    <a:ext uri="{9D8B030D-6E8A-4147-A177-3AD203B41FA5}">
                      <a16:colId xmlns:a16="http://schemas.microsoft.com/office/drawing/2014/main" val="4189260556"/>
                    </a:ext>
                  </a:extLst>
                </a:gridCol>
                <a:gridCol w="1497151">
                  <a:extLst>
                    <a:ext uri="{9D8B030D-6E8A-4147-A177-3AD203B41FA5}">
                      <a16:colId xmlns:a16="http://schemas.microsoft.com/office/drawing/2014/main" val="1671066942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233422107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3023557579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3887188118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266584960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3099370834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1148866610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3373604889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3881371817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561562473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3793565284"/>
                    </a:ext>
                  </a:extLst>
                </a:gridCol>
                <a:gridCol w="1775991">
                  <a:extLst>
                    <a:ext uri="{9D8B030D-6E8A-4147-A177-3AD203B41FA5}">
                      <a16:colId xmlns:a16="http://schemas.microsoft.com/office/drawing/2014/main" val="4005027212"/>
                    </a:ext>
                  </a:extLst>
                </a:gridCol>
                <a:gridCol w="1215235">
                  <a:extLst>
                    <a:ext uri="{9D8B030D-6E8A-4147-A177-3AD203B41FA5}">
                      <a16:colId xmlns:a16="http://schemas.microsoft.com/office/drawing/2014/main" val="3865855988"/>
                    </a:ext>
                  </a:extLst>
                </a:gridCol>
                <a:gridCol w="2484745">
                  <a:extLst>
                    <a:ext uri="{9D8B030D-6E8A-4147-A177-3AD203B41FA5}">
                      <a16:colId xmlns:a16="http://schemas.microsoft.com/office/drawing/2014/main" val="4220330462"/>
                    </a:ext>
                  </a:extLst>
                </a:gridCol>
              </a:tblGrid>
              <a:tr h="51422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What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Who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Priority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Work </a:t>
                      </a: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(est. hours)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Timeline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Status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194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Low</a:t>
                      </a:r>
                    </a:p>
                  </a:txBody>
                  <a:tcPr marL="0" marR="18288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High</a:t>
                      </a:r>
                    </a:p>
                  </a:txBody>
                  <a:tcPr marL="182880" marR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575789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Smith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25:</a:t>
                      </a:r>
                      <a:r>
                        <a:rPr lang="en-US" baseline="30000" dirty="0"/>
                        <a:t>00</a:t>
                      </a:r>
                      <a:r>
                        <a:rPr lang="en-US" dirty="0"/>
                        <a:t> 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Aug 2 – Aug 10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2B323B"/>
                          </a:solidFill>
                          <a:effectLst/>
                          <a:latin typeface="+mn-lt"/>
                        </a:rPr>
                        <a:t>Completed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103009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Jane Doe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42:</a:t>
                      </a:r>
                      <a:r>
                        <a:rPr lang="en-US" baseline="30000" dirty="0"/>
                        <a:t>00</a:t>
                      </a:r>
                      <a:r>
                        <a:rPr lang="en-US" dirty="0"/>
                        <a:t> 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Aug 15 – Aug 27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23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en-US" sz="1400" dirty="0">
                        <a:solidFill>
                          <a:srgbClr val="2B323B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286120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3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Steve Smith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12:</a:t>
                      </a:r>
                      <a:r>
                        <a:rPr lang="en-US" baseline="30000" dirty="0"/>
                        <a:t>00</a:t>
                      </a:r>
                      <a:r>
                        <a:rPr lang="en-US" dirty="0"/>
                        <a:t> 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Sept 1 – Sept 5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23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en-US" sz="1400" dirty="0">
                        <a:solidFill>
                          <a:srgbClr val="2B323B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618144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4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Doe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20:</a:t>
                      </a:r>
                      <a:r>
                        <a:rPr lang="en-US" baseline="30000" dirty="0"/>
                        <a:t>00</a:t>
                      </a:r>
                      <a:r>
                        <a:rPr lang="en-US" dirty="0"/>
                        <a:t> 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Sept 12 – Oct 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2B323B"/>
                          </a:solidFill>
                          <a:effectLst/>
                          <a:latin typeface="+mn-lt"/>
                        </a:rPr>
                        <a:t>Started – not completed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198489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5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Steve Smith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7:</a:t>
                      </a:r>
                      <a:r>
                        <a:rPr lang="en-US" baseline="30000" dirty="0"/>
                        <a:t>00</a:t>
                      </a:r>
                      <a:r>
                        <a:rPr lang="en-US" dirty="0"/>
                        <a:t> 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Sept 15 – Sept 19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B323B"/>
                          </a:solidFill>
                          <a:effectLst/>
                          <a:latin typeface="+mn-lt"/>
                        </a:rPr>
                        <a:t>Started – not completed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104177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6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Steve Smith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35:</a:t>
                      </a:r>
                      <a:r>
                        <a:rPr lang="en-US" baseline="30000" dirty="0"/>
                        <a:t>00</a:t>
                      </a:r>
                      <a:r>
                        <a:rPr lang="en-US" dirty="0"/>
                        <a:t> 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Oct 4 – Dec 14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235599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7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Jane Doe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110:</a:t>
                      </a:r>
                      <a:r>
                        <a:rPr lang="en-US" baseline="30000" dirty="0"/>
                        <a:t>00</a:t>
                      </a:r>
                      <a:r>
                        <a:rPr lang="en-US" dirty="0"/>
                        <a:t> 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Oct 6 – Dec 22</a:t>
                      </a:r>
                      <a:endParaRPr lang="en-US" sz="1100" dirty="0"/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131663"/>
                  </a:ext>
                </a:extLst>
              </a:tr>
            </a:tbl>
          </a:graphicData>
        </a:graphic>
      </p:graphicFrame>
      <p:pic>
        <p:nvPicPr>
          <p:cNvPr id="4" name="Graphic 3" descr="Line arrow Straight">
            <a:extLst>
              <a:ext uri="{FF2B5EF4-FFF2-40B4-BE49-F238E27FC236}">
                <a16:creationId xmlns:a16="http://schemas.microsoft.com/office/drawing/2014/main" id="{55E3F5BF-02C7-4576-A722-ED7F536C92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06689" y="1668531"/>
            <a:ext cx="329453" cy="329453"/>
          </a:xfrm>
          <a:prstGeom prst="rect">
            <a:avLst/>
          </a:prstGeom>
        </p:spPr>
      </p:pic>
      <p:pic>
        <p:nvPicPr>
          <p:cNvPr id="6" name="Graphic 5" descr="Line arrow Straight">
            <a:extLst>
              <a:ext uri="{FF2B5EF4-FFF2-40B4-BE49-F238E27FC236}">
                <a16:creationId xmlns:a16="http://schemas.microsoft.com/office/drawing/2014/main" id="{9ADF7ABD-9E91-491E-88DE-6AF2AB0C07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5969039" y="1668531"/>
            <a:ext cx="329453" cy="32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30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 Management – Slide Template</a:t>
            </a:r>
          </a:p>
        </p:txBody>
      </p:sp>
      <p:graphicFrame>
        <p:nvGraphicFramePr>
          <p:cNvPr id="33" name="Table 3">
            <a:extLst>
              <a:ext uri="{FF2B5EF4-FFF2-40B4-BE49-F238E27FC236}">
                <a16:creationId xmlns:a16="http://schemas.microsoft.com/office/drawing/2014/main" id="{FAFAD8F0-8DF1-40B7-9F66-DD2125AEC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29108"/>
              </p:ext>
            </p:extLst>
          </p:nvPr>
        </p:nvGraphicFramePr>
        <p:xfrm>
          <a:off x="470647" y="1181878"/>
          <a:ext cx="11326239" cy="43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6">
                  <a:extLst>
                    <a:ext uri="{9D8B030D-6E8A-4147-A177-3AD203B41FA5}">
                      <a16:colId xmlns:a16="http://schemas.microsoft.com/office/drawing/2014/main" val="601128189"/>
                    </a:ext>
                  </a:extLst>
                </a:gridCol>
                <a:gridCol w="1985191">
                  <a:extLst>
                    <a:ext uri="{9D8B030D-6E8A-4147-A177-3AD203B41FA5}">
                      <a16:colId xmlns:a16="http://schemas.microsoft.com/office/drawing/2014/main" val="4189260556"/>
                    </a:ext>
                  </a:extLst>
                </a:gridCol>
                <a:gridCol w="1497151">
                  <a:extLst>
                    <a:ext uri="{9D8B030D-6E8A-4147-A177-3AD203B41FA5}">
                      <a16:colId xmlns:a16="http://schemas.microsoft.com/office/drawing/2014/main" val="1671066942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233422107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3023557579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3887188118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266584960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3099370834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1148866610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3373604889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3881371817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561562473"/>
                    </a:ext>
                  </a:extLst>
                </a:gridCol>
                <a:gridCol w="215266">
                  <a:extLst>
                    <a:ext uri="{9D8B030D-6E8A-4147-A177-3AD203B41FA5}">
                      <a16:colId xmlns:a16="http://schemas.microsoft.com/office/drawing/2014/main" val="3793565284"/>
                    </a:ext>
                  </a:extLst>
                </a:gridCol>
                <a:gridCol w="1775991">
                  <a:extLst>
                    <a:ext uri="{9D8B030D-6E8A-4147-A177-3AD203B41FA5}">
                      <a16:colId xmlns:a16="http://schemas.microsoft.com/office/drawing/2014/main" val="4005027212"/>
                    </a:ext>
                  </a:extLst>
                </a:gridCol>
                <a:gridCol w="1215235">
                  <a:extLst>
                    <a:ext uri="{9D8B030D-6E8A-4147-A177-3AD203B41FA5}">
                      <a16:colId xmlns:a16="http://schemas.microsoft.com/office/drawing/2014/main" val="3865855988"/>
                    </a:ext>
                  </a:extLst>
                </a:gridCol>
                <a:gridCol w="2484745">
                  <a:extLst>
                    <a:ext uri="{9D8B030D-6E8A-4147-A177-3AD203B41FA5}">
                      <a16:colId xmlns:a16="http://schemas.microsoft.com/office/drawing/2014/main" val="4220330462"/>
                    </a:ext>
                  </a:extLst>
                </a:gridCol>
              </a:tblGrid>
              <a:tr h="51422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What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Who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Priority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Work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(est. hours)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Timeline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Status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194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bg1"/>
                          </a:solidFill>
                        </a:rPr>
                        <a:t> Low</a:t>
                      </a:r>
                    </a:p>
                  </a:txBody>
                  <a:tcPr marL="0" marR="18288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</a:rPr>
                        <a:t>High</a:t>
                      </a:r>
                    </a:p>
                  </a:txBody>
                  <a:tcPr marL="182880" marR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575789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Smith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25:</a:t>
                      </a:r>
                      <a:r>
                        <a:rPr lang="en-US" baseline="30000" dirty="0"/>
                        <a:t>00</a:t>
                      </a:r>
                      <a:r>
                        <a:rPr lang="en-US" dirty="0"/>
                        <a:t> 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Aug 2 – Aug 10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2B323B"/>
                          </a:solidFill>
                          <a:effectLst/>
                          <a:latin typeface="+mn-lt"/>
                        </a:rPr>
                        <a:t>Completed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103009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Jane Doe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42:</a:t>
                      </a:r>
                      <a:r>
                        <a:rPr lang="en-US" baseline="30000" dirty="0"/>
                        <a:t>00</a:t>
                      </a:r>
                      <a:r>
                        <a:rPr lang="en-US" dirty="0"/>
                        <a:t> 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Aug 15 – Aug 27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23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en-US" sz="1400" dirty="0">
                        <a:solidFill>
                          <a:srgbClr val="2B323B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286120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3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Steve Smith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12:</a:t>
                      </a:r>
                      <a:r>
                        <a:rPr lang="en-US" baseline="30000" dirty="0"/>
                        <a:t>00</a:t>
                      </a:r>
                      <a:r>
                        <a:rPr lang="en-US" dirty="0"/>
                        <a:t> 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Sept 1 – Sept 5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23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en-US" sz="1400" dirty="0">
                        <a:solidFill>
                          <a:srgbClr val="2B323B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618144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4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Doe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20:</a:t>
                      </a:r>
                      <a:r>
                        <a:rPr lang="en-US" baseline="30000" dirty="0"/>
                        <a:t>00</a:t>
                      </a:r>
                      <a:r>
                        <a:rPr lang="en-US" dirty="0"/>
                        <a:t> 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Sept 12 – Oct 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2B323B"/>
                          </a:solidFill>
                          <a:effectLst/>
                          <a:latin typeface="+mn-lt"/>
                        </a:rPr>
                        <a:t>Started – not completed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198489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5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Steve Smith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7:</a:t>
                      </a:r>
                      <a:r>
                        <a:rPr lang="en-US" baseline="30000" dirty="0"/>
                        <a:t>00</a:t>
                      </a:r>
                      <a:r>
                        <a:rPr lang="en-US" dirty="0"/>
                        <a:t> 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Sept 15 – Sept 19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2B323B"/>
                          </a:solidFill>
                          <a:effectLst/>
                          <a:latin typeface="+mn-lt"/>
                        </a:rPr>
                        <a:t>Started – not completed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104177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6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Steve Smith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35:</a:t>
                      </a:r>
                      <a:r>
                        <a:rPr lang="en-US" baseline="30000" dirty="0"/>
                        <a:t>00</a:t>
                      </a:r>
                      <a:r>
                        <a:rPr lang="en-US" dirty="0"/>
                        <a:t> 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Oct 4 – Dec 14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235599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7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Jane Doe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110:</a:t>
                      </a:r>
                      <a:r>
                        <a:rPr lang="en-US" baseline="30000" dirty="0"/>
                        <a:t>00</a:t>
                      </a:r>
                      <a:r>
                        <a:rPr lang="en-US" dirty="0"/>
                        <a:t> 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Oct 6 – Dec 22</a:t>
                      </a:r>
                      <a:endParaRPr lang="en-US" sz="1100" dirty="0"/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131663"/>
                  </a:ext>
                </a:extLst>
              </a:tr>
            </a:tbl>
          </a:graphicData>
        </a:graphic>
      </p:graphicFrame>
      <p:pic>
        <p:nvPicPr>
          <p:cNvPr id="4" name="Graphic 3" descr="Line arrow Straight">
            <a:extLst>
              <a:ext uri="{FF2B5EF4-FFF2-40B4-BE49-F238E27FC236}">
                <a16:creationId xmlns:a16="http://schemas.microsoft.com/office/drawing/2014/main" id="{55E3F5BF-02C7-4576-A722-ED7F536C92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06689" y="1668531"/>
            <a:ext cx="329453" cy="329453"/>
          </a:xfrm>
          <a:prstGeom prst="rect">
            <a:avLst/>
          </a:prstGeom>
        </p:spPr>
      </p:pic>
      <p:pic>
        <p:nvPicPr>
          <p:cNvPr id="6" name="Graphic 5" descr="Line arrow Straight">
            <a:extLst>
              <a:ext uri="{FF2B5EF4-FFF2-40B4-BE49-F238E27FC236}">
                <a16:creationId xmlns:a16="http://schemas.microsoft.com/office/drawing/2014/main" id="{9ADF7ABD-9E91-491E-88DE-6AF2AB0C07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5969039" y="1668531"/>
            <a:ext cx="329453" cy="32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50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8974</TotalTime>
  <Words>267</Words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Roadmap Management – Slide Template</vt:lpstr>
      <vt:lpstr>Roadmap Management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Roadmap Management</dc:title>
  <dc:creator>PresentationGO.com</dc:creator>
  <dc:description>© Copyright PresentationGO.com</dc:description>
  <dcterms:created xsi:type="dcterms:W3CDTF">2014-11-26T05:14:11Z</dcterms:created>
  <dcterms:modified xsi:type="dcterms:W3CDTF">2019-09-24T02:23:42Z</dcterms:modified>
  <cp:category>Timelines &amp; Planning</cp:category>
</cp:coreProperties>
</file>