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1062" y="17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740338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3474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SOSTAC Marketing Model – Slide Template</a:t>
            </a:r>
          </a:p>
        </p:txBody>
      </p:sp>
      <p:sp>
        <p:nvSpPr>
          <p:cNvPr id="13" name="Freeform: Shape 12">
            <a:extLst>
              <a:ext uri="{FF2B5EF4-FFF2-40B4-BE49-F238E27FC236}">
                <a16:creationId xmlns:a16="http://schemas.microsoft.com/office/drawing/2014/main" id="{FF18CE1C-6044-8DE0-4092-F3389B8612A2}"/>
              </a:ext>
            </a:extLst>
          </p:cNvPr>
          <p:cNvSpPr/>
          <p:nvPr/>
        </p:nvSpPr>
        <p:spPr>
          <a:xfrm>
            <a:off x="6763120" y="2979940"/>
            <a:ext cx="1801760" cy="1481549"/>
          </a:xfrm>
          <a:custGeom>
            <a:avLst/>
            <a:gdLst>
              <a:gd name="connsiteX0" fmla="*/ 1060986 w 1801760"/>
              <a:gd name="connsiteY0" fmla="*/ 0 h 1481549"/>
              <a:gd name="connsiteX1" fmla="*/ 1801760 w 1801760"/>
              <a:gd name="connsiteY1" fmla="*/ 740775 h 1481549"/>
              <a:gd name="connsiteX2" fmla="*/ 1060986 w 1801760"/>
              <a:gd name="connsiteY2" fmla="*/ 1481549 h 1481549"/>
              <a:gd name="connsiteX3" fmla="*/ 772642 w 1801760"/>
              <a:gd name="connsiteY3" fmla="*/ 1423336 h 1481549"/>
              <a:gd name="connsiteX4" fmla="*/ 707103 w 1801760"/>
              <a:gd name="connsiteY4" fmla="*/ 1387762 h 1481549"/>
              <a:gd name="connsiteX5" fmla="*/ 705882 w 1801760"/>
              <a:gd name="connsiteY5" fmla="*/ 1390239 h 1481549"/>
              <a:gd name="connsiteX6" fmla="*/ 0 w 1801760"/>
              <a:gd name="connsiteY6" fmla="*/ 982781 h 1481549"/>
              <a:gd name="connsiteX7" fmla="*/ 31867 w 1801760"/>
              <a:gd name="connsiteY7" fmla="*/ 880122 h 1481549"/>
              <a:gd name="connsiteX8" fmla="*/ 46322 w 1801760"/>
              <a:gd name="connsiteY8" fmla="*/ 736731 h 1481549"/>
              <a:gd name="connsiteX9" fmla="*/ 31867 w 1801760"/>
              <a:gd name="connsiteY9" fmla="*/ 593340 h 1481549"/>
              <a:gd name="connsiteX10" fmla="*/ 2106 w 1801760"/>
              <a:gd name="connsiteY10" fmla="*/ 497465 h 1481549"/>
              <a:gd name="connsiteX11" fmla="*/ 705882 w 1801760"/>
              <a:gd name="connsiteY11" fmla="*/ 91311 h 1481549"/>
              <a:gd name="connsiteX12" fmla="*/ 707102 w 1801760"/>
              <a:gd name="connsiteY12" fmla="*/ 93788 h 1481549"/>
              <a:gd name="connsiteX13" fmla="*/ 772642 w 1801760"/>
              <a:gd name="connsiteY13" fmla="*/ 58214 h 1481549"/>
              <a:gd name="connsiteX14" fmla="*/ 1060986 w 1801760"/>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1760" h="1481549">
                <a:moveTo>
                  <a:pt x="1060986" y="0"/>
                </a:moveTo>
                <a:cubicBezTo>
                  <a:pt x="1470105" y="0"/>
                  <a:pt x="1801760" y="331656"/>
                  <a:pt x="1801760" y="740775"/>
                </a:cubicBezTo>
                <a:cubicBezTo>
                  <a:pt x="1801760" y="1149894"/>
                  <a:pt x="1470105" y="1481549"/>
                  <a:pt x="1060986" y="1481549"/>
                </a:cubicBezTo>
                <a:cubicBezTo>
                  <a:pt x="958706" y="1481549"/>
                  <a:pt x="861268" y="1460821"/>
                  <a:pt x="772642" y="1423336"/>
                </a:cubicBezTo>
                <a:lnTo>
                  <a:pt x="707103" y="1387762"/>
                </a:lnTo>
                <a:lnTo>
                  <a:pt x="705882" y="1390239"/>
                </a:lnTo>
                <a:lnTo>
                  <a:pt x="0" y="982781"/>
                </a:lnTo>
                <a:lnTo>
                  <a:pt x="31867" y="880122"/>
                </a:lnTo>
                <a:cubicBezTo>
                  <a:pt x="41345" y="833806"/>
                  <a:pt x="46322" y="785850"/>
                  <a:pt x="46322" y="736731"/>
                </a:cubicBezTo>
                <a:cubicBezTo>
                  <a:pt x="46322" y="687613"/>
                  <a:pt x="41345" y="639657"/>
                  <a:pt x="31867" y="593340"/>
                </a:cubicBezTo>
                <a:lnTo>
                  <a:pt x="2106" y="497465"/>
                </a:lnTo>
                <a:lnTo>
                  <a:pt x="705882" y="91311"/>
                </a:lnTo>
                <a:lnTo>
                  <a:pt x="707102" y="93788"/>
                </a:lnTo>
                <a:lnTo>
                  <a:pt x="772642" y="58214"/>
                </a:lnTo>
                <a:cubicBezTo>
                  <a:pt x="861268" y="20728"/>
                  <a:pt x="958706" y="0"/>
                  <a:pt x="106098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3">
            <a:extLst>
              <a:ext uri="{FF2B5EF4-FFF2-40B4-BE49-F238E27FC236}">
                <a16:creationId xmlns:a16="http://schemas.microsoft.com/office/drawing/2014/main" id="{69204818-F990-03D6-67D6-DA1D23DD0AD5}"/>
              </a:ext>
            </a:extLst>
          </p:cNvPr>
          <p:cNvSpPr/>
          <p:nvPr/>
        </p:nvSpPr>
        <p:spPr>
          <a:xfrm>
            <a:off x="7343279" y="3239888"/>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O</a:t>
            </a:r>
          </a:p>
        </p:txBody>
      </p:sp>
      <p:sp>
        <p:nvSpPr>
          <p:cNvPr id="17" name="Freeform: Shape 16">
            <a:extLst>
              <a:ext uri="{FF2B5EF4-FFF2-40B4-BE49-F238E27FC236}">
                <a16:creationId xmlns:a16="http://schemas.microsoft.com/office/drawing/2014/main" id="{47F588F2-6BA8-C9AE-3B3A-F958EDDA009A}"/>
              </a:ext>
            </a:extLst>
          </p:cNvPr>
          <p:cNvSpPr/>
          <p:nvPr/>
        </p:nvSpPr>
        <p:spPr>
          <a:xfrm>
            <a:off x="6212584" y="4170681"/>
            <a:ext cx="1480974" cy="1775166"/>
          </a:xfrm>
          <a:custGeom>
            <a:avLst/>
            <a:gdLst>
              <a:gd name="connsiteX0" fmla="*/ 428972 w 1480974"/>
              <a:gd name="connsiteY0" fmla="*/ 0 h 1775166"/>
              <a:gd name="connsiteX1" fmla="*/ 1102483 w 1480974"/>
              <a:gd name="connsiteY1" fmla="*/ 389016 h 1775166"/>
              <a:gd name="connsiteX2" fmla="*/ 1112247 w 1480974"/>
              <a:gd name="connsiteY2" fmla="*/ 393627 h 1775166"/>
              <a:gd name="connsiteX3" fmla="*/ 1120655 w 1480974"/>
              <a:gd name="connsiteY3" fmla="*/ 399512 h 1775166"/>
              <a:gd name="connsiteX4" fmla="*/ 1124977 w 1480974"/>
              <a:gd name="connsiteY4" fmla="*/ 402008 h 1775166"/>
              <a:gd name="connsiteX5" fmla="*/ 1124736 w 1480974"/>
              <a:gd name="connsiteY5" fmla="*/ 402368 h 1775166"/>
              <a:gd name="connsiteX6" fmla="*/ 1215326 w 1480974"/>
              <a:gd name="connsiteY6" fmla="*/ 465777 h 1775166"/>
              <a:gd name="connsiteX7" fmla="*/ 1381606 w 1480974"/>
              <a:gd name="connsiteY7" fmla="*/ 663881 h 1775166"/>
              <a:gd name="connsiteX8" fmla="*/ 1110463 w 1480974"/>
              <a:gd name="connsiteY8" fmla="*/ 1675798 h 1775166"/>
              <a:gd name="connsiteX9" fmla="*/ 98547 w 1480974"/>
              <a:gd name="connsiteY9" fmla="*/ 1404655 h 1775166"/>
              <a:gd name="connsiteX10" fmla="*/ 1230 w 1480974"/>
              <a:gd name="connsiteY10" fmla="*/ 1090001 h 1775166"/>
              <a:gd name="connsiteX11" fmla="*/ 1156 w 1480974"/>
              <a:gd name="connsiteY11" fmla="*/ 1051400 h 1775166"/>
              <a:gd name="connsiteX12" fmla="*/ 72 w 1480974"/>
              <a:gd name="connsiteY12" fmla="*/ 1051472 h 1775166"/>
              <a:gd name="connsiteX13" fmla="*/ 0 w 1480974"/>
              <a:gd name="connsiteY13" fmla="*/ 245930 h 1775166"/>
              <a:gd name="connsiteX14" fmla="*/ 28753 w 1480974"/>
              <a:gd name="connsiteY14" fmla="*/ 243031 h 1775166"/>
              <a:gd name="connsiteX15" fmla="*/ 388466 w 1480974"/>
              <a:gd name="connsiteY15" fmla="*/ 49094 h 17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974" h="1775166">
                <a:moveTo>
                  <a:pt x="428972" y="0"/>
                </a:moveTo>
                <a:lnTo>
                  <a:pt x="1102483" y="389016"/>
                </a:lnTo>
                <a:lnTo>
                  <a:pt x="1112247" y="393627"/>
                </a:lnTo>
                <a:lnTo>
                  <a:pt x="1120655" y="399512"/>
                </a:lnTo>
                <a:lnTo>
                  <a:pt x="1124977" y="402008"/>
                </a:lnTo>
                <a:lnTo>
                  <a:pt x="1124736" y="402368"/>
                </a:lnTo>
                <a:lnTo>
                  <a:pt x="1215326" y="465777"/>
                </a:lnTo>
                <a:cubicBezTo>
                  <a:pt x="1280220" y="520016"/>
                  <a:pt x="1336858" y="586377"/>
                  <a:pt x="1381606" y="663881"/>
                </a:cubicBezTo>
                <a:cubicBezTo>
                  <a:pt x="1586165" y="1018189"/>
                  <a:pt x="1464771" y="1471238"/>
                  <a:pt x="1110463" y="1675798"/>
                </a:cubicBezTo>
                <a:cubicBezTo>
                  <a:pt x="756156" y="1880357"/>
                  <a:pt x="303106" y="1758963"/>
                  <a:pt x="98547" y="1404655"/>
                </a:cubicBezTo>
                <a:cubicBezTo>
                  <a:pt x="41014" y="1305006"/>
                  <a:pt x="9265" y="1197547"/>
                  <a:pt x="1230" y="1090001"/>
                </a:cubicBezTo>
                <a:lnTo>
                  <a:pt x="1156" y="1051400"/>
                </a:lnTo>
                <a:lnTo>
                  <a:pt x="72" y="1051472"/>
                </a:lnTo>
                <a:lnTo>
                  <a:pt x="0" y="245930"/>
                </a:lnTo>
                <a:lnTo>
                  <a:pt x="28753" y="243031"/>
                </a:lnTo>
                <a:cubicBezTo>
                  <a:pt x="167703" y="214598"/>
                  <a:pt x="291899" y="145660"/>
                  <a:pt x="388466" y="490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7EB13061-02E7-98AA-8381-C483BD74B166}"/>
              </a:ext>
            </a:extLst>
          </p:cNvPr>
          <p:cNvSpPr/>
          <p:nvPr/>
        </p:nvSpPr>
        <p:spPr>
          <a:xfrm>
            <a:off x="6471832" y="4724121"/>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S</a:t>
            </a:r>
          </a:p>
        </p:txBody>
      </p:sp>
      <p:sp>
        <p:nvSpPr>
          <p:cNvPr id="5" name="Freeform: Shape 4">
            <a:extLst>
              <a:ext uri="{FF2B5EF4-FFF2-40B4-BE49-F238E27FC236}">
                <a16:creationId xmlns:a16="http://schemas.microsoft.com/office/drawing/2014/main" id="{2F09BFDE-BB5C-BB3E-E7DD-190566D85E19}"/>
              </a:ext>
            </a:extLst>
          </p:cNvPr>
          <p:cNvSpPr/>
          <p:nvPr/>
        </p:nvSpPr>
        <p:spPr>
          <a:xfrm>
            <a:off x="4500371" y="1488707"/>
            <a:ext cx="1480974" cy="1775543"/>
          </a:xfrm>
          <a:custGeom>
            <a:avLst/>
            <a:gdLst>
              <a:gd name="connsiteX0" fmla="*/ 792453 w 1480974"/>
              <a:gd name="connsiteY0" fmla="*/ 1844 h 1775543"/>
              <a:gd name="connsiteX1" fmla="*/ 1382428 w 1480974"/>
              <a:gd name="connsiteY1" fmla="*/ 370510 h 1775543"/>
              <a:gd name="connsiteX2" fmla="*/ 1476185 w 1480974"/>
              <a:gd name="connsiteY2" fmla="*/ 649329 h 1775543"/>
              <a:gd name="connsiteX3" fmla="*/ 1478147 w 1480974"/>
              <a:gd name="connsiteY3" fmla="*/ 723877 h 1775543"/>
              <a:gd name="connsiteX4" fmla="*/ 1480903 w 1480974"/>
              <a:gd name="connsiteY4" fmla="*/ 723694 h 1775543"/>
              <a:gd name="connsiteX5" fmla="*/ 1480974 w 1480974"/>
              <a:gd name="connsiteY5" fmla="*/ 1528223 h 1775543"/>
              <a:gd name="connsiteX6" fmla="*/ 1454184 w 1480974"/>
              <a:gd name="connsiteY6" fmla="*/ 1530924 h 1775543"/>
              <a:gd name="connsiteX7" fmla="*/ 1094472 w 1480974"/>
              <a:gd name="connsiteY7" fmla="*/ 1724862 h 1775543"/>
              <a:gd name="connsiteX8" fmla="*/ 1052656 w 1480974"/>
              <a:gd name="connsiteY8" fmla="*/ 1775543 h 1775543"/>
              <a:gd name="connsiteX9" fmla="*/ 355998 w 1480974"/>
              <a:gd name="connsiteY9" fmla="*/ 1373159 h 1775543"/>
              <a:gd name="connsiteX10" fmla="*/ 357533 w 1480974"/>
              <a:gd name="connsiteY10" fmla="*/ 1370863 h 1775543"/>
              <a:gd name="connsiteX11" fmla="*/ 293955 w 1480974"/>
              <a:gd name="connsiteY11" fmla="*/ 1331890 h 1775543"/>
              <a:gd name="connsiteX12" fmla="*/ 99369 w 1480974"/>
              <a:gd name="connsiteY12" fmla="*/ 1111285 h 1775543"/>
              <a:gd name="connsiteX13" fmla="*/ 370511 w 1480974"/>
              <a:gd name="connsiteY13" fmla="*/ 99368 h 1775543"/>
              <a:gd name="connsiteX14" fmla="*/ 792453 w 1480974"/>
              <a:gd name="connsiteY14" fmla="*/ 1844 h 17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0974" h="1775543">
                <a:moveTo>
                  <a:pt x="792453" y="1844"/>
                </a:moveTo>
                <a:cubicBezTo>
                  <a:pt x="1029662" y="18608"/>
                  <a:pt x="1254578" y="149068"/>
                  <a:pt x="1382428" y="370510"/>
                </a:cubicBezTo>
                <a:cubicBezTo>
                  <a:pt x="1433568" y="459087"/>
                  <a:pt x="1464336" y="553835"/>
                  <a:pt x="1476185" y="649329"/>
                </a:cubicBezTo>
                <a:lnTo>
                  <a:pt x="1478147" y="723877"/>
                </a:lnTo>
                <a:lnTo>
                  <a:pt x="1480903" y="723694"/>
                </a:lnTo>
                <a:lnTo>
                  <a:pt x="1480974" y="1528223"/>
                </a:lnTo>
                <a:lnTo>
                  <a:pt x="1454184" y="1530924"/>
                </a:lnTo>
                <a:cubicBezTo>
                  <a:pt x="1315234" y="1559358"/>
                  <a:pt x="1191038" y="1628295"/>
                  <a:pt x="1094472" y="1724862"/>
                </a:cubicBezTo>
                <a:lnTo>
                  <a:pt x="1052656" y="1775543"/>
                </a:lnTo>
                <a:lnTo>
                  <a:pt x="355998" y="1373159"/>
                </a:lnTo>
                <a:lnTo>
                  <a:pt x="357533" y="1370863"/>
                </a:lnTo>
                <a:lnTo>
                  <a:pt x="293955" y="1331890"/>
                </a:lnTo>
                <a:cubicBezTo>
                  <a:pt x="217179" y="1273881"/>
                  <a:pt x="150509" y="1199862"/>
                  <a:pt x="99369" y="1111285"/>
                </a:cubicBezTo>
                <a:cubicBezTo>
                  <a:pt x="-105191" y="756977"/>
                  <a:pt x="16204" y="303927"/>
                  <a:pt x="370511" y="99368"/>
                </a:cubicBezTo>
                <a:cubicBezTo>
                  <a:pt x="503376" y="22658"/>
                  <a:pt x="650127" y="-8215"/>
                  <a:pt x="792453" y="184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D4A83D4-2E96-2ABA-9A9F-CBA6F9786C9C}"/>
              </a:ext>
            </a:extLst>
          </p:cNvPr>
          <p:cNvSpPr/>
          <p:nvPr/>
        </p:nvSpPr>
        <p:spPr>
          <a:xfrm>
            <a:off x="4760441" y="1748776"/>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C</a:t>
            </a:r>
          </a:p>
        </p:txBody>
      </p:sp>
      <p:sp>
        <p:nvSpPr>
          <p:cNvPr id="9" name="Freeform: Shape 8">
            <a:extLst>
              <a:ext uri="{FF2B5EF4-FFF2-40B4-BE49-F238E27FC236}">
                <a16:creationId xmlns:a16="http://schemas.microsoft.com/office/drawing/2014/main" id="{5F2B777B-1D73-3A93-F9F1-3F1E8F3C5237}"/>
              </a:ext>
            </a:extLst>
          </p:cNvPr>
          <p:cNvSpPr/>
          <p:nvPr/>
        </p:nvSpPr>
        <p:spPr>
          <a:xfrm>
            <a:off x="6212508" y="1488705"/>
            <a:ext cx="1481049" cy="1774716"/>
          </a:xfrm>
          <a:custGeom>
            <a:avLst/>
            <a:gdLst>
              <a:gd name="connsiteX0" fmla="*/ 688597 w 1481049"/>
              <a:gd name="connsiteY0" fmla="*/ 1844 h 1774716"/>
              <a:gd name="connsiteX1" fmla="*/ 1110538 w 1481049"/>
              <a:gd name="connsiteY1" fmla="*/ 99368 h 1774716"/>
              <a:gd name="connsiteX2" fmla="*/ 1381681 w 1481049"/>
              <a:gd name="connsiteY2" fmla="*/ 1111284 h 1774716"/>
              <a:gd name="connsiteX3" fmla="*/ 1187095 w 1481049"/>
              <a:gd name="connsiteY3" fmla="*/ 1331890 h 1774716"/>
              <a:gd name="connsiteX4" fmla="*/ 1123516 w 1481049"/>
              <a:gd name="connsiteY4" fmla="*/ 1370863 h 1774716"/>
              <a:gd name="connsiteX5" fmla="*/ 1125052 w 1481049"/>
              <a:gd name="connsiteY5" fmla="*/ 1373158 h 1774716"/>
              <a:gd name="connsiteX6" fmla="*/ 429675 w 1481049"/>
              <a:gd name="connsiteY6" fmla="*/ 1774716 h 1774716"/>
              <a:gd name="connsiteX7" fmla="*/ 388542 w 1481049"/>
              <a:gd name="connsiteY7" fmla="*/ 1724863 h 1774716"/>
              <a:gd name="connsiteX8" fmla="*/ 28829 w 1481049"/>
              <a:gd name="connsiteY8" fmla="*/ 1530925 h 1774716"/>
              <a:gd name="connsiteX9" fmla="*/ 0 w 1481049"/>
              <a:gd name="connsiteY9" fmla="*/ 1528019 h 1774716"/>
              <a:gd name="connsiteX10" fmla="*/ 146 w 1481049"/>
              <a:gd name="connsiteY10" fmla="*/ 723694 h 1774716"/>
              <a:gd name="connsiteX11" fmla="*/ 2902 w 1481049"/>
              <a:gd name="connsiteY11" fmla="*/ 723877 h 1774716"/>
              <a:gd name="connsiteX12" fmla="*/ 4865 w 1481049"/>
              <a:gd name="connsiteY12" fmla="*/ 649329 h 1774716"/>
              <a:gd name="connsiteX13" fmla="*/ 98622 w 1481049"/>
              <a:gd name="connsiteY13" fmla="*/ 370510 h 1774716"/>
              <a:gd name="connsiteX14" fmla="*/ 688597 w 1481049"/>
              <a:gd name="connsiteY14" fmla="*/ 1844 h 17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1049" h="1774716">
                <a:moveTo>
                  <a:pt x="688597" y="1844"/>
                </a:moveTo>
                <a:cubicBezTo>
                  <a:pt x="830923" y="-8215"/>
                  <a:pt x="977673" y="22658"/>
                  <a:pt x="1110538" y="99368"/>
                </a:cubicBezTo>
                <a:cubicBezTo>
                  <a:pt x="1464846" y="303927"/>
                  <a:pt x="1586240" y="756977"/>
                  <a:pt x="1381681" y="1111284"/>
                </a:cubicBezTo>
                <a:cubicBezTo>
                  <a:pt x="1330541" y="1199861"/>
                  <a:pt x="1263870" y="1273881"/>
                  <a:pt x="1187095" y="1331890"/>
                </a:cubicBezTo>
                <a:lnTo>
                  <a:pt x="1123516" y="1370863"/>
                </a:lnTo>
                <a:lnTo>
                  <a:pt x="1125052" y="1373158"/>
                </a:lnTo>
                <a:lnTo>
                  <a:pt x="429675" y="1774716"/>
                </a:lnTo>
                <a:lnTo>
                  <a:pt x="388542" y="1724863"/>
                </a:lnTo>
                <a:cubicBezTo>
                  <a:pt x="291975" y="1628296"/>
                  <a:pt x="167779" y="1559359"/>
                  <a:pt x="28829" y="1530925"/>
                </a:cubicBezTo>
                <a:lnTo>
                  <a:pt x="0" y="1528019"/>
                </a:lnTo>
                <a:lnTo>
                  <a:pt x="146" y="723694"/>
                </a:lnTo>
                <a:lnTo>
                  <a:pt x="2902" y="723877"/>
                </a:lnTo>
                <a:lnTo>
                  <a:pt x="4865" y="649329"/>
                </a:lnTo>
                <a:cubicBezTo>
                  <a:pt x="16714" y="553835"/>
                  <a:pt x="47482" y="459087"/>
                  <a:pt x="98622" y="370510"/>
                </a:cubicBezTo>
                <a:cubicBezTo>
                  <a:pt x="226471" y="149068"/>
                  <a:pt x="451388" y="18608"/>
                  <a:pt x="688597" y="184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73DAC06-72C9-16F2-8FF4-CB9548546749}"/>
              </a:ext>
            </a:extLst>
          </p:cNvPr>
          <p:cNvSpPr/>
          <p:nvPr/>
        </p:nvSpPr>
        <p:spPr>
          <a:xfrm>
            <a:off x="6471832" y="1748776"/>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S</a:t>
            </a:r>
          </a:p>
        </p:txBody>
      </p:sp>
      <p:sp>
        <p:nvSpPr>
          <p:cNvPr id="21" name="Freeform: Shape 20">
            <a:extLst>
              <a:ext uri="{FF2B5EF4-FFF2-40B4-BE49-F238E27FC236}">
                <a16:creationId xmlns:a16="http://schemas.microsoft.com/office/drawing/2014/main" id="{6D139184-4ABC-AC0B-65DD-D935529CA440}"/>
              </a:ext>
            </a:extLst>
          </p:cNvPr>
          <p:cNvSpPr/>
          <p:nvPr/>
        </p:nvSpPr>
        <p:spPr>
          <a:xfrm>
            <a:off x="4500371" y="4169973"/>
            <a:ext cx="1481796" cy="1775875"/>
          </a:xfrm>
          <a:custGeom>
            <a:avLst/>
            <a:gdLst>
              <a:gd name="connsiteX0" fmla="*/ 1053381 w 1481796"/>
              <a:gd name="connsiteY0" fmla="*/ 0 h 1775875"/>
              <a:gd name="connsiteX1" fmla="*/ 1094472 w 1481796"/>
              <a:gd name="connsiteY1" fmla="*/ 49803 h 1775875"/>
              <a:gd name="connsiteX2" fmla="*/ 1454184 w 1481796"/>
              <a:gd name="connsiteY2" fmla="*/ 243740 h 1775875"/>
              <a:gd name="connsiteX3" fmla="*/ 1481050 w 1481796"/>
              <a:gd name="connsiteY3" fmla="*/ 246449 h 1775875"/>
              <a:gd name="connsiteX4" fmla="*/ 1480908 w 1481796"/>
              <a:gd name="connsiteY4" fmla="*/ 1026211 h 1775875"/>
              <a:gd name="connsiteX5" fmla="*/ 1481796 w 1481796"/>
              <a:gd name="connsiteY5" fmla="*/ 1036967 h 1775875"/>
              <a:gd name="connsiteX6" fmla="*/ 1480905 w 1481796"/>
              <a:gd name="connsiteY6" fmla="*/ 1047183 h 1775875"/>
              <a:gd name="connsiteX7" fmla="*/ 1480904 w 1481796"/>
              <a:gd name="connsiteY7" fmla="*/ 1052182 h 1775875"/>
              <a:gd name="connsiteX8" fmla="*/ 1480470 w 1481796"/>
              <a:gd name="connsiteY8" fmla="*/ 1052153 h 1775875"/>
              <a:gd name="connsiteX9" fmla="*/ 1470852 w 1481796"/>
              <a:gd name="connsiteY9" fmla="*/ 1162310 h 1775875"/>
              <a:gd name="connsiteX10" fmla="*/ 1382428 w 1481796"/>
              <a:gd name="connsiteY10" fmla="*/ 1405364 h 1775875"/>
              <a:gd name="connsiteX11" fmla="*/ 370511 w 1481796"/>
              <a:gd name="connsiteY11" fmla="*/ 1676507 h 1775875"/>
              <a:gd name="connsiteX12" fmla="*/ 99369 w 1481796"/>
              <a:gd name="connsiteY12" fmla="*/ 664590 h 1775875"/>
              <a:gd name="connsiteX13" fmla="*/ 323208 w 1481796"/>
              <a:gd name="connsiteY13" fmla="*/ 422985 h 1775875"/>
              <a:gd name="connsiteX14" fmla="*/ 356601 w 1481796"/>
              <a:gd name="connsiteY14" fmla="*/ 403619 h 1775875"/>
              <a:gd name="connsiteX15" fmla="*/ 355998 w 1481796"/>
              <a:gd name="connsiteY15" fmla="*/ 402717 h 177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1796" h="1775875">
                <a:moveTo>
                  <a:pt x="1053381" y="0"/>
                </a:moveTo>
                <a:lnTo>
                  <a:pt x="1094472" y="49803"/>
                </a:lnTo>
                <a:cubicBezTo>
                  <a:pt x="1191038" y="146369"/>
                  <a:pt x="1315234" y="215307"/>
                  <a:pt x="1454184" y="243740"/>
                </a:cubicBezTo>
                <a:lnTo>
                  <a:pt x="1481050" y="246449"/>
                </a:lnTo>
                <a:lnTo>
                  <a:pt x="1480908" y="1026211"/>
                </a:lnTo>
                <a:lnTo>
                  <a:pt x="1481796" y="1036967"/>
                </a:lnTo>
                <a:lnTo>
                  <a:pt x="1480905" y="1047183"/>
                </a:lnTo>
                <a:lnTo>
                  <a:pt x="1480904" y="1052182"/>
                </a:lnTo>
                <a:lnTo>
                  <a:pt x="1480470" y="1052153"/>
                </a:lnTo>
                <a:lnTo>
                  <a:pt x="1470852" y="1162310"/>
                </a:lnTo>
                <a:cubicBezTo>
                  <a:pt x="1456326" y="1245630"/>
                  <a:pt x="1427176" y="1327860"/>
                  <a:pt x="1382428" y="1405364"/>
                </a:cubicBezTo>
                <a:cubicBezTo>
                  <a:pt x="1177869" y="1759672"/>
                  <a:pt x="724818" y="1881066"/>
                  <a:pt x="370511" y="1676507"/>
                </a:cubicBezTo>
                <a:cubicBezTo>
                  <a:pt x="16204" y="1471947"/>
                  <a:pt x="-105191" y="1018898"/>
                  <a:pt x="99369" y="664590"/>
                </a:cubicBezTo>
                <a:cubicBezTo>
                  <a:pt x="156902" y="564941"/>
                  <a:pt x="234090" y="483716"/>
                  <a:pt x="323208" y="422985"/>
                </a:cubicBezTo>
                <a:lnTo>
                  <a:pt x="356601" y="403619"/>
                </a:lnTo>
                <a:lnTo>
                  <a:pt x="355998" y="40271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7A6CF04F-A0F2-21E1-3600-8CE781D5F510}"/>
              </a:ext>
            </a:extLst>
          </p:cNvPr>
          <p:cNvSpPr/>
          <p:nvPr/>
        </p:nvSpPr>
        <p:spPr>
          <a:xfrm>
            <a:off x="4760441" y="4724122"/>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T</a:t>
            </a:r>
          </a:p>
        </p:txBody>
      </p:sp>
      <p:sp>
        <p:nvSpPr>
          <p:cNvPr id="25" name="Freeform: Shape 24">
            <a:extLst>
              <a:ext uri="{FF2B5EF4-FFF2-40B4-BE49-F238E27FC236}">
                <a16:creationId xmlns:a16="http://schemas.microsoft.com/office/drawing/2014/main" id="{032E7A10-1273-8BAD-DB0D-5A759A4EE816}"/>
              </a:ext>
            </a:extLst>
          </p:cNvPr>
          <p:cNvSpPr/>
          <p:nvPr/>
        </p:nvSpPr>
        <p:spPr>
          <a:xfrm>
            <a:off x="3627120" y="2979940"/>
            <a:ext cx="1805084" cy="1481549"/>
          </a:xfrm>
          <a:custGeom>
            <a:avLst/>
            <a:gdLst>
              <a:gd name="connsiteX0" fmla="*/ 740775 w 1805084"/>
              <a:gd name="connsiteY0" fmla="*/ 0 h 1481549"/>
              <a:gd name="connsiteX1" fmla="*/ 1029118 w 1805084"/>
              <a:gd name="connsiteY1" fmla="*/ 58214 h 1481549"/>
              <a:gd name="connsiteX2" fmla="*/ 1094659 w 1805084"/>
              <a:gd name="connsiteY2" fmla="*/ 93788 h 1481549"/>
              <a:gd name="connsiteX3" fmla="*/ 1095878 w 1805084"/>
              <a:gd name="connsiteY3" fmla="*/ 91311 h 1481549"/>
              <a:gd name="connsiteX4" fmla="*/ 1802932 w 1805084"/>
              <a:gd name="connsiteY4" fmla="*/ 499445 h 1481549"/>
              <a:gd name="connsiteX5" fmla="*/ 1773785 w 1805084"/>
              <a:gd name="connsiteY5" fmla="*/ 593340 h 1481549"/>
              <a:gd name="connsiteX6" fmla="*/ 1759330 w 1805084"/>
              <a:gd name="connsiteY6" fmla="*/ 736731 h 1481549"/>
              <a:gd name="connsiteX7" fmla="*/ 1773785 w 1805084"/>
              <a:gd name="connsiteY7" fmla="*/ 880122 h 1481549"/>
              <a:gd name="connsiteX8" fmla="*/ 1805084 w 1805084"/>
              <a:gd name="connsiteY8" fmla="*/ 980951 h 1481549"/>
              <a:gd name="connsiteX9" fmla="*/ 1095878 w 1805084"/>
              <a:gd name="connsiteY9" fmla="*/ 1390239 h 1481549"/>
              <a:gd name="connsiteX10" fmla="*/ 1094658 w 1805084"/>
              <a:gd name="connsiteY10" fmla="*/ 1387762 h 1481549"/>
              <a:gd name="connsiteX11" fmla="*/ 1029118 w 1805084"/>
              <a:gd name="connsiteY11" fmla="*/ 1423336 h 1481549"/>
              <a:gd name="connsiteX12" fmla="*/ 740775 w 1805084"/>
              <a:gd name="connsiteY12" fmla="*/ 1481549 h 1481549"/>
              <a:gd name="connsiteX13" fmla="*/ 0 w 1805084"/>
              <a:gd name="connsiteY13" fmla="*/ 740775 h 1481549"/>
              <a:gd name="connsiteX14" fmla="*/ 740775 w 1805084"/>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5084" h="1481549">
                <a:moveTo>
                  <a:pt x="740775" y="0"/>
                </a:moveTo>
                <a:cubicBezTo>
                  <a:pt x="843055" y="0"/>
                  <a:pt x="940492" y="20728"/>
                  <a:pt x="1029118" y="58214"/>
                </a:cubicBezTo>
                <a:lnTo>
                  <a:pt x="1094659" y="93788"/>
                </a:lnTo>
                <a:lnTo>
                  <a:pt x="1095878" y="91311"/>
                </a:lnTo>
                <a:lnTo>
                  <a:pt x="1802932" y="499445"/>
                </a:lnTo>
                <a:lnTo>
                  <a:pt x="1773785" y="593340"/>
                </a:lnTo>
                <a:cubicBezTo>
                  <a:pt x="1764308" y="639657"/>
                  <a:pt x="1759330" y="687613"/>
                  <a:pt x="1759330" y="736731"/>
                </a:cubicBezTo>
                <a:cubicBezTo>
                  <a:pt x="1759330" y="785850"/>
                  <a:pt x="1764308" y="833806"/>
                  <a:pt x="1773785" y="880122"/>
                </a:cubicBezTo>
                <a:lnTo>
                  <a:pt x="1805084" y="980951"/>
                </a:lnTo>
                <a:lnTo>
                  <a:pt x="1095878" y="1390239"/>
                </a:lnTo>
                <a:lnTo>
                  <a:pt x="1094658" y="1387762"/>
                </a:lnTo>
                <a:lnTo>
                  <a:pt x="1029118" y="1423336"/>
                </a:lnTo>
                <a:cubicBezTo>
                  <a:pt x="940492" y="1460821"/>
                  <a:pt x="843055" y="1481549"/>
                  <a:pt x="740775" y="1481549"/>
                </a:cubicBezTo>
                <a:cubicBezTo>
                  <a:pt x="331656" y="1481549"/>
                  <a:pt x="0" y="1149894"/>
                  <a:pt x="0" y="740775"/>
                </a:cubicBezTo>
                <a:cubicBezTo>
                  <a:pt x="0" y="331656"/>
                  <a:pt x="331656" y="0"/>
                  <a:pt x="74077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16E263FC-00EB-036B-C8E2-8456769E49B1}"/>
              </a:ext>
            </a:extLst>
          </p:cNvPr>
          <p:cNvSpPr/>
          <p:nvPr/>
        </p:nvSpPr>
        <p:spPr>
          <a:xfrm>
            <a:off x="3887068" y="3239888"/>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A</a:t>
            </a:r>
          </a:p>
        </p:txBody>
      </p:sp>
      <p:sp>
        <p:nvSpPr>
          <p:cNvPr id="85" name="Freeform: Shape 84">
            <a:extLst>
              <a:ext uri="{FF2B5EF4-FFF2-40B4-BE49-F238E27FC236}">
                <a16:creationId xmlns:a16="http://schemas.microsoft.com/office/drawing/2014/main" id="{52A3F145-B58F-978D-8687-927598FD5C21}"/>
              </a:ext>
            </a:extLst>
          </p:cNvPr>
          <p:cNvSpPr/>
          <p:nvPr/>
        </p:nvSpPr>
        <p:spPr>
          <a:xfrm>
            <a:off x="5246383" y="3020934"/>
            <a:ext cx="287310" cy="391266"/>
          </a:xfrm>
          <a:custGeom>
            <a:avLst/>
            <a:gdLst>
              <a:gd name="connsiteX0" fmla="*/ 166261 w 287310"/>
              <a:gd name="connsiteY0" fmla="*/ 0 h 391266"/>
              <a:gd name="connsiteX1" fmla="*/ 273281 w 287310"/>
              <a:gd name="connsiteY1" fmla="*/ 22891 h 391266"/>
              <a:gd name="connsiteX2" fmla="*/ 287310 w 287310"/>
              <a:gd name="connsiteY2" fmla="*/ 136387 h 391266"/>
              <a:gd name="connsiteX3" fmla="*/ 252343 w 287310"/>
              <a:gd name="connsiteY3" fmla="*/ 96019 h 391266"/>
              <a:gd name="connsiteX4" fmla="*/ 220454 w 287310"/>
              <a:gd name="connsiteY4" fmla="*/ 133402 h 391266"/>
              <a:gd name="connsiteX5" fmla="*/ 189358 w 287310"/>
              <a:gd name="connsiteY5" fmla="*/ 171721 h 391266"/>
              <a:gd name="connsiteX6" fmla="*/ 160786 w 287310"/>
              <a:gd name="connsiteY6" fmla="*/ 211123 h 391266"/>
              <a:gd name="connsiteX7" fmla="*/ 135675 w 287310"/>
              <a:gd name="connsiteY7" fmla="*/ 250815 h 391266"/>
              <a:gd name="connsiteX8" fmla="*/ 112079 w 287310"/>
              <a:gd name="connsiteY8" fmla="*/ 293245 h 391266"/>
              <a:gd name="connsiteX9" fmla="*/ 90140 w 287310"/>
              <a:gd name="connsiteY9" fmla="*/ 336685 h 391266"/>
              <a:gd name="connsiteX10" fmla="*/ 70798 w 287310"/>
              <a:gd name="connsiteY10" fmla="*/ 380342 h 391266"/>
              <a:gd name="connsiteX11" fmla="*/ 67277 w 287310"/>
              <a:gd name="connsiteY11" fmla="*/ 391266 h 391266"/>
              <a:gd name="connsiteX12" fmla="*/ 0 w 287310"/>
              <a:gd name="connsiteY12" fmla="*/ 352431 h 391266"/>
              <a:gd name="connsiteX13" fmla="*/ 20626 w 287310"/>
              <a:gd name="connsiteY13" fmla="*/ 303003 h 391266"/>
              <a:gd name="connsiteX14" fmla="*/ 42999 w 287310"/>
              <a:gd name="connsiteY14" fmla="*/ 254375 h 391266"/>
              <a:gd name="connsiteX15" fmla="*/ 70419 w 287310"/>
              <a:gd name="connsiteY15" fmla="*/ 207911 h 391266"/>
              <a:gd name="connsiteX16" fmla="*/ 99353 w 287310"/>
              <a:gd name="connsiteY16" fmla="*/ 164186 h 391266"/>
              <a:gd name="connsiteX17" fmla="*/ 130091 w 287310"/>
              <a:gd name="connsiteY17" fmla="*/ 119741 h 391266"/>
              <a:gd name="connsiteX18" fmla="*/ 164866 w 287310"/>
              <a:gd name="connsiteY18" fmla="*/ 79118 h 391266"/>
              <a:gd name="connsiteX19" fmla="*/ 202237 w 287310"/>
              <a:gd name="connsiteY19" fmla="*/ 38711 h 39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310" h="391266">
                <a:moveTo>
                  <a:pt x="166261" y="0"/>
                </a:moveTo>
                <a:lnTo>
                  <a:pt x="273281" y="22891"/>
                </a:lnTo>
                <a:lnTo>
                  <a:pt x="287310" y="136387"/>
                </a:lnTo>
                <a:lnTo>
                  <a:pt x="252343" y="96019"/>
                </a:lnTo>
                <a:lnTo>
                  <a:pt x="220454" y="133402"/>
                </a:lnTo>
                <a:lnTo>
                  <a:pt x="189358" y="171721"/>
                </a:lnTo>
                <a:lnTo>
                  <a:pt x="160786" y="211123"/>
                </a:lnTo>
                <a:lnTo>
                  <a:pt x="135675" y="250815"/>
                </a:lnTo>
                <a:lnTo>
                  <a:pt x="112079" y="293245"/>
                </a:lnTo>
                <a:lnTo>
                  <a:pt x="90140" y="336685"/>
                </a:lnTo>
                <a:lnTo>
                  <a:pt x="70798" y="380342"/>
                </a:lnTo>
                <a:lnTo>
                  <a:pt x="67277" y="391266"/>
                </a:lnTo>
                <a:lnTo>
                  <a:pt x="0" y="352431"/>
                </a:lnTo>
                <a:lnTo>
                  <a:pt x="20626" y="303003"/>
                </a:lnTo>
                <a:lnTo>
                  <a:pt x="42999" y="254375"/>
                </a:lnTo>
                <a:lnTo>
                  <a:pt x="70419" y="207911"/>
                </a:lnTo>
                <a:lnTo>
                  <a:pt x="99353" y="164186"/>
                </a:lnTo>
                <a:lnTo>
                  <a:pt x="130091" y="119741"/>
                </a:lnTo>
                <a:lnTo>
                  <a:pt x="164866" y="79118"/>
                </a:lnTo>
                <a:lnTo>
                  <a:pt x="202237" y="38711"/>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EC04713F-DDC7-2E96-CEE7-AFD999728FC0}"/>
              </a:ext>
            </a:extLst>
          </p:cNvPr>
          <p:cNvSpPr/>
          <p:nvPr/>
        </p:nvSpPr>
        <p:spPr>
          <a:xfrm>
            <a:off x="6776102" y="3145808"/>
            <a:ext cx="289754" cy="435267"/>
          </a:xfrm>
          <a:custGeom>
            <a:avLst/>
            <a:gdLst>
              <a:gd name="connsiteX0" fmla="*/ 69752 w 289754"/>
              <a:gd name="connsiteY0" fmla="*/ 0 h 435267"/>
              <a:gd name="connsiteX1" fmla="*/ 87408 w 289754"/>
              <a:gd name="connsiteY1" fmla="*/ 22901 h 435267"/>
              <a:gd name="connsiteX2" fmla="*/ 116844 w 289754"/>
              <a:gd name="connsiteY2" fmla="*/ 69161 h 435267"/>
              <a:gd name="connsiteX3" fmla="*/ 143668 w 289754"/>
              <a:gd name="connsiteY3" fmla="*/ 115203 h 435267"/>
              <a:gd name="connsiteX4" fmla="*/ 167735 w 289754"/>
              <a:gd name="connsiteY4" fmla="*/ 162766 h 435267"/>
              <a:gd name="connsiteX5" fmla="*/ 190787 w 289754"/>
              <a:gd name="connsiteY5" fmla="*/ 211995 h 435267"/>
              <a:gd name="connsiteX6" fmla="*/ 208397 w 289754"/>
              <a:gd name="connsiteY6" fmla="*/ 263397 h 435267"/>
              <a:gd name="connsiteX7" fmla="*/ 224339 w 289754"/>
              <a:gd name="connsiteY7" fmla="*/ 313784 h 435267"/>
              <a:gd name="connsiteX8" fmla="*/ 238249 w 289754"/>
              <a:gd name="connsiteY8" fmla="*/ 367503 h 435267"/>
              <a:gd name="connsiteX9" fmla="*/ 289754 w 289754"/>
              <a:gd name="connsiteY9" fmla="*/ 359553 h 435267"/>
              <a:gd name="connsiteX10" fmla="*/ 210662 w 289754"/>
              <a:gd name="connsiteY10" fmla="*/ 435267 h 435267"/>
              <a:gd name="connsiteX11" fmla="*/ 108834 w 289754"/>
              <a:gd name="connsiteY11" fmla="*/ 384698 h 435267"/>
              <a:gd name="connsiteX12" fmla="*/ 160266 w 289754"/>
              <a:gd name="connsiteY12" fmla="*/ 377617 h 435267"/>
              <a:gd name="connsiteX13" fmla="*/ 149255 w 289754"/>
              <a:gd name="connsiteY13" fmla="*/ 331147 h 435267"/>
              <a:gd name="connsiteX14" fmla="*/ 134763 w 289754"/>
              <a:gd name="connsiteY14" fmla="*/ 284386 h 435267"/>
              <a:gd name="connsiteX15" fmla="*/ 116643 w 289754"/>
              <a:gd name="connsiteY15" fmla="*/ 239073 h 435267"/>
              <a:gd name="connsiteX16" fmla="*/ 96782 w 289754"/>
              <a:gd name="connsiteY16" fmla="*/ 193614 h 435267"/>
              <a:gd name="connsiteX17" fmla="*/ 74889 w 289754"/>
              <a:gd name="connsiteY17" fmla="*/ 151489 h 435267"/>
              <a:gd name="connsiteX18" fmla="*/ 49514 w 289754"/>
              <a:gd name="connsiteY18" fmla="*/ 109072 h 435267"/>
              <a:gd name="connsiteX19" fmla="*/ 23124 w 289754"/>
              <a:gd name="connsiteY19" fmla="*/ 68322 h 435267"/>
              <a:gd name="connsiteX20" fmla="*/ 0 w 289754"/>
              <a:gd name="connsiteY20" fmla="*/ 40280 h 43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754" h="435267">
                <a:moveTo>
                  <a:pt x="69752" y="0"/>
                </a:moveTo>
                <a:lnTo>
                  <a:pt x="87408" y="22901"/>
                </a:lnTo>
                <a:lnTo>
                  <a:pt x="116844" y="69161"/>
                </a:lnTo>
                <a:lnTo>
                  <a:pt x="143668" y="115203"/>
                </a:lnTo>
                <a:lnTo>
                  <a:pt x="167735" y="162766"/>
                </a:lnTo>
                <a:lnTo>
                  <a:pt x="190787" y="211995"/>
                </a:lnTo>
                <a:lnTo>
                  <a:pt x="208397" y="263397"/>
                </a:lnTo>
                <a:lnTo>
                  <a:pt x="224339" y="313784"/>
                </a:lnTo>
                <a:lnTo>
                  <a:pt x="238249" y="367503"/>
                </a:lnTo>
                <a:lnTo>
                  <a:pt x="289754" y="359553"/>
                </a:lnTo>
                <a:lnTo>
                  <a:pt x="210662" y="435267"/>
                </a:lnTo>
                <a:lnTo>
                  <a:pt x="108834" y="384698"/>
                </a:lnTo>
                <a:lnTo>
                  <a:pt x="160266" y="377617"/>
                </a:lnTo>
                <a:lnTo>
                  <a:pt x="149255" y="331147"/>
                </a:lnTo>
                <a:lnTo>
                  <a:pt x="134763" y="284386"/>
                </a:lnTo>
                <a:lnTo>
                  <a:pt x="116643" y="239073"/>
                </a:lnTo>
                <a:lnTo>
                  <a:pt x="96782" y="193614"/>
                </a:lnTo>
                <a:lnTo>
                  <a:pt x="74889" y="151489"/>
                </a:lnTo>
                <a:lnTo>
                  <a:pt x="49514" y="109072"/>
                </a:lnTo>
                <a:lnTo>
                  <a:pt x="23124" y="68322"/>
                </a:lnTo>
                <a:lnTo>
                  <a:pt x="0" y="4028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347A8A52-BFC7-E870-0B0E-0D336FDCE8C5}"/>
              </a:ext>
            </a:extLst>
          </p:cNvPr>
          <p:cNvSpPr/>
          <p:nvPr/>
        </p:nvSpPr>
        <p:spPr>
          <a:xfrm>
            <a:off x="5152602" y="3832735"/>
            <a:ext cx="291413" cy="439896"/>
          </a:xfrm>
          <a:custGeom>
            <a:avLst/>
            <a:gdLst>
              <a:gd name="connsiteX0" fmla="*/ 78703 w 291413"/>
              <a:gd name="connsiteY0" fmla="*/ 0 h 439896"/>
              <a:gd name="connsiteX1" fmla="*/ 179965 w 291413"/>
              <a:gd name="connsiteY1" fmla="*/ 50522 h 439896"/>
              <a:gd name="connsiteX2" fmla="*/ 128804 w 291413"/>
              <a:gd name="connsiteY2" fmla="*/ 57626 h 439896"/>
              <a:gd name="connsiteX3" fmla="*/ 139735 w 291413"/>
              <a:gd name="connsiteY3" fmla="*/ 104089 h 439896"/>
              <a:gd name="connsiteX4" fmla="*/ 154995 w 291413"/>
              <a:gd name="connsiteY4" fmla="*/ 150914 h 439896"/>
              <a:gd name="connsiteX5" fmla="*/ 172132 w 291413"/>
              <a:gd name="connsiteY5" fmla="*/ 196145 h 439896"/>
              <a:gd name="connsiteX6" fmla="*/ 191866 w 291413"/>
              <a:gd name="connsiteY6" fmla="*/ 241593 h 439896"/>
              <a:gd name="connsiteX7" fmla="*/ 213624 w 291413"/>
              <a:gd name="connsiteY7" fmla="*/ 283707 h 439896"/>
              <a:gd name="connsiteX8" fmla="*/ 238844 w 291413"/>
              <a:gd name="connsiteY8" fmla="*/ 326111 h 439896"/>
              <a:gd name="connsiteX9" fmla="*/ 265075 w 291413"/>
              <a:gd name="connsiteY9" fmla="*/ 366848 h 439896"/>
              <a:gd name="connsiteX10" fmla="*/ 291413 w 291413"/>
              <a:gd name="connsiteY10" fmla="*/ 400607 h 439896"/>
              <a:gd name="connsiteX11" fmla="*/ 223378 w 291413"/>
              <a:gd name="connsiteY11" fmla="*/ 439896 h 439896"/>
              <a:gd name="connsiteX12" fmla="*/ 202846 w 291413"/>
              <a:gd name="connsiteY12" fmla="*/ 412441 h 439896"/>
              <a:gd name="connsiteX13" fmla="*/ 171857 w 291413"/>
              <a:gd name="connsiteY13" fmla="*/ 366051 h 439896"/>
              <a:gd name="connsiteX14" fmla="*/ 145196 w 291413"/>
              <a:gd name="connsiteY14" fmla="*/ 320023 h 439896"/>
              <a:gd name="connsiteX15" fmla="*/ 121278 w 291413"/>
              <a:gd name="connsiteY15" fmla="*/ 272472 h 439896"/>
              <a:gd name="connsiteX16" fmla="*/ 100104 w 291413"/>
              <a:gd name="connsiteY16" fmla="*/ 223400 h 439896"/>
              <a:gd name="connsiteX17" fmla="*/ 80734 w 291413"/>
              <a:gd name="connsiteY17" fmla="*/ 173602 h 439896"/>
              <a:gd name="connsiteX18" fmla="*/ 65045 w 291413"/>
              <a:gd name="connsiteY18" fmla="*/ 121485 h 439896"/>
              <a:gd name="connsiteX19" fmla="*/ 52965 w 291413"/>
              <a:gd name="connsiteY19" fmla="*/ 67919 h 439896"/>
              <a:gd name="connsiteX20" fmla="*/ 0 w 291413"/>
              <a:gd name="connsiteY20" fmla="*/ 75747 h 43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1413" h="439896">
                <a:moveTo>
                  <a:pt x="78703" y="0"/>
                </a:moveTo>
                <a:lnTo>
                  <a:pt x="179965" y="50522"/>
                </a:lnTo>
                <a:lnTo>
                  <a:pt x="128804" y="57626"/>
                </a:lnTo>
                <a:lnTo>
                  <a:pt x="139735" y="104089"/>
                </a:lnTo>
                <a:lnTo>
                  <a:pt x="154995" y="150914"/>
                </a:lnTo>
                <a:lnTo>
                  <a:pt x="172132" y="196145"/>
                </a:lnTo>
                <a:lnTo>
                  <a:pt x="191866" y="241593"/>
                </a:lnTo>
                <a:lnTo>
                  <a:pt x="213624" y="283707"/>
                </a:lnTo>
                <a:lnTo>
                  <a:pt x="238844" y="326111"/>
                </a:lnTo>
                <a:lnTo>
                  <a:pt x="265075" y="366848"/>
                </a:lnTo>
                <a:lnTo>
                  <a:pt x="291413" y="400607"/>
                </a:lnTo>
                <a:lnTo>
                  <a:pt x="223378" y="439896"/>
                </a:lnTo>
                <a:lnTo>
                  <a:pt x="202846" y="412441"/>
                </a:lnTo>
                <a:lnTo>
                  <a:pt x="171857" y="366051"/>
                </a:lnTo>
                <a:lnTo>
                  <a:pt x="145196" y="320023"/>
                </a:lnTo>
                <a:lnTo>
                  <a:pt x="121278" y="272472"/>
                </a:lnTo>
                <a:lnTo>
                  <a:pt x="100104" y="223400"/>
                </a:lnTo>
                <a:lnTo>
                  <a:pt x="80734" y="173602"/>
                </a:lnTo>
                <a:lnTo>
                  <a:pt x="65045" y="121485"/>
                </a:lnTo>
                <a:lnTo>
                  <a:pt x="52965" y="67919"/>
                </a:lnTo>
                <a:lnTo>
                  <a:pt x="0" y="75747"/>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9F6845C2-8212-B5A5-F9C7-9346B516B723}"/>
              </a:ext>
            </a:extLst>
          </p:cNvPr>
          <p:cNvSpPr/>
          <p:nvPr/>
        </p:nvSpPr>
        <p:spPr>
          <a:xfrm>
            <a:off x="6682955" y="4035550"/>
            <a:ext cx="273257" cy="357210"/>
          </a:xfrm>
          <a:custGeom>
            <a:avLst/>
            <a:gdLst>
              <a:gd name="connsiteX0" fmla="*/ 206335 w 273257"/>
              <a:gd name="connsiteY0" fmla="*/ 0 h 357210"/>
              <a:gd name="connsiteX1" fmla="*/ 273257 w 273257"/>
              <a:gd name="connsiteY1" fmla="*/ 38630 h 357210"/>
              <a:gd name="connsiteX2" fmla="*/ 266755 w 273257"/>
              <a:gd name="connsiteY2" fmla="*/ 54208 h 357210"/>
              <a:gd name="connsiteX3" fmla="*/ 244383 w 273257"/>
              <a:gd name="connsiteY3" fmla="*/ 102835 h 357210"/>
              <a:gd name="connsiteX4" fmla="*/ 216962 w 273257"/>
              <a:gd name="connsiteY4" fmla="*/ 149299 h 357210"/>
              <a:gd name="connsiteX5" fmla="*/ 187956 w 273257"/>
              <a:gd name="connsiteY5" fmla="*/ 193889 h 357210"/>
              <a:gd name="connsiteX6" fmla="*/ 157291 w 273257"/>
              <a:gd name="connsiteY6" fmla="*/ 237469 h 357210"/>
              <a:gd name="connsiteX7" fmla="*/ 122516 w 273257"/>
              <a:gd name="connsiteY7" fmla="*/ 278093 h 357210"/>
              <a:gd name="connsiteX8" fmla="*/ 86875 w 273257"/>
              <a:gd name="connsiteY8" fmla="*/ 318644 h 357210"/>
              <a:gd name="connsiteX9" fmla="*/ 121121 w 273257"/>
              <a:gd name="connsiteY9" fmla="*/ 357210 h 357210"/>
              <a:gd name="connsiteX10" fmla="*/ 14100 w 273257"/>
              <a:gd name="connsiteY10" fmla="*/ 334319 h 357210"/>
              <a:gd name="connsiteX11" fmla="*/ 0 w 273257"/>
              <a:gd name="connsiteY11" fmla="*/ 221688 h 357210"/>
              <a:gd name="connsiteX12" fmla="*/ 35038 w 273257"/>
              <a:gd name="connsiteY12" fmla="*/ 261191 h 357210"/>
              <a:gd name="connsiteX13" fmla="*/ 68513 w 273257"/>
              <a:gd name="connsiteY13" fmla="*/ 225683 h 357210"/>
              <a:gd name="connsiteX14" fmla="*/ 97951 w 273257"/>
              <a:gd name="connsiteY14" fmla="*/ 186354 h 357210"/>
              <a:gd name="connsiteX15" fmla="*/ 126451 w 273257"/>
              <a:gd name="connsiteY15" fmla="*/ 147816 h 357210"/>
              <a:gd name="connsiteX16" fmla="*/ 151706 w 273257"/>
              <a:gd name="connsiteY16" fmla="*/ 106396 h 357210"/>
              <a:gd name="connsiteX17" fmla="*/ 175303 w 273257"/>
              <a:gd name="connsiteY17" fmla="*/ 63965 h 357210"/>
              <a:gd name="connsiteX18" fmla="*/ 197241 w 273257"/>
              <a:gd name="connsiteY18" fmla="*/ 20525 h 35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257" h="357210">
                <a:moveTo>
                  <a:pt x="206335" y="0"/>
                </a:moveTo>
                <a:lnTo>
                  <a:pt x="273257" y="38630"/>
                </a:lnTo>
                <a:lnTo>
                  <a:pt x="266755" y="54208"/>
                </a:lnTo>
                <a:lnTo>
                  <a:pt x="244383" y="102835"/>
                </a:lnTo>
                <a:lnTo>
                  <a:pt x="216962" y="149299"/>
                </a:lnTo>
                <a:lnTo>
                  <a:pt x="187956" y="193889"/>
                </a:lnTo>
                <a:lnTo>
                  <a:pt x="157291" y="237469"/>
                </a:lnTo>
                <a:lnTo>
                  <a:pt x="122516" y="278093"/>
                </a:lnTo>
                <a:lnTo>
                  <a:pt x="86875" y="318644"/>
                </a:lnTo>
                <a:lnTo>
                  <a:pt x="121121" y="357210"/>
                </a:lnTo>
                <a:lnTo>
                  <a:pt x="14100" y="334319"/>
                </a:lnTo>
                <a:lnTo>
                  <a:pt x="0" y="221688"/>
                </a:lnTo>
                <a:lnTo>
                  <a:pt x="35038" y="261191"/>
                </a:lnTo>
                <a:lnTo>
                  <a:pt x="68513" y="225683"/>
                </a:lnTo>
                <a:lnTo>
                  <a:pt x="97951" y="186354"/>
                </a:lnTo>
                <a:lnTo>
                  <a:pt x="126451" y="147816"/>
                </a:lnTo>
                <a:lnTo>
                  <a:pt x="151706" y="106396"/>
                </a:lnTo>
                <a:lnTo>
                  <a:pt x="175303" y="63965"/>
                </a:lnTo>
                <a:lnTo>
                  <a:pt x="197241" y="2052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B60641B3-B302-F04A-0D64-26DF32673A12}"/>
              </a:ext>
            </a:extLst>
          </p:cNvPr>
          <p:cNvSpPr/>
          <p:nvPr/>
        </p:nvSpPr>
        <p:spPr>
          <a:xfrm>
            <a:off x="5792257" y="4473276"/>
            <a:ext cx="420347" cy="169463"/>
          </a:xfrm>
          <a:custGeom>
            <a:avLst/>
            <a:gdLst>
              <a:gd name="connsiteX0" fmla="*/ 94017 w 420347"/>
              <a:gd name="connsiteY0" fmla="*/ 0 h 169463"/>
              <a:gd name="connsiteX1" fmla="*/ 75138 w 420347"/>
              <a:gd name="connsiteY1" fmla="*/ 47373 h 169463"/>
              <a:gd name="connsiteX2" fmla="*/ 124791 w 420347"/>
              <a:gd name="connsiteY2" fmla="*/ 62021 h 169463"/>
              <a:gd name="connsiteX3" fmla="*/ 175824 w 420347"/>
              <a:gd name="connsiteY3" fmla="*/ 70664 h 169463"/>
              <a:gd name="connsiteX4" fmla="*/ 226059 w 420347"/>
              <a:gd name="connsiteY4" fmla="*/ 78367 h 169463"/>
              <a:gd name="connsiteX5" fmla="*/ 278326 w 420347"/>
              <a:gd name="connsiteY5" fmla="*/ 82743 h 169463"/>
              <a:gd name="connsiteX6" fmla="*/ 328417 w 420347"/>
              <a:gd name="connsiteY6" fmla="*/ 81691 h 169463"/>
              <a:gd name="connsiteX7" fmla="*/ 381048 w 420347"/>
              <a:gd name="connsiteY7" fmla="*/ 81727 h 169463"/>
              <a:gd name="connsiteX8" fmla="*/ 420340 w 420347"/>
              <a:gd name="connsiteY8" fmla="*/ 76859 h 169463"/>
              <a:gd name="connsiteX9" fmla="*/ 420347 w 420347"/>
              <a:gd name="connsiteY9" fmla="*/ 154707 h 169463"/>
              <a:gd name="connsiteX10" fmla="*/ 384235 w 420347"/>
              <a:gd name="connsiteY10" fmla="*/ 158922 h 169463"/>
              <a:gd name="connsiteX11" fmla="*/ 328772 w 420347"/>
              <a:gd name="connsiteY11" fmla="*/ 161272 h 169463"/>
              <a:gd name="connsiteX12" fmla="*/ 271858 w 420347"/>
              <a:gd name="connsiteY12" fmla="*/ 160004 h 169463"/>
              <a:gd name="connsiteX13" fmla="*/ 214364 w 420347"/>
              <a:gd name="connsiteY13" fmla="*/ 155190 h 169463"/>
              <a:gd name="connsiteX14" fmla="*/ 158031 w 420347"/>
              <a:gd name="connsiteY14" fmla="*/ 146977 h 169463"/>
              <a:gd name="connsiteX15" fmla="*/ 102860 w 420347"/>
              <a:gd name="connsiteY15" fmla="*/ 135365 h 169463"/>
              <a:gd name="connsiteX16" fmla="*/ 47109 w 420347"/>
              <a:gd name="connsiteY16" fmla="*/ 120207 h 169463"/>
              <a:gd name="connsiteX17" fmla="*/ 29827 w 420347"/>
              <a:gd name="connsiteY17" fmla="*/ 169463 h 169463"/>
              <a:gd name="connsiteX18" fmla="*/ 0 w 420347"/>
              <a:gd name="connsiteY18" fmla="*/ 64686 h 16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0347" h="169463">
                <a:moveTo>
                  <a:pt x="94017" y="0"/>
                </a:moveTo>
                <a:lnTo>
                  <a:pt x="75138" y="47373"/>
                </a:lnTo>
                <a:lnTo>
                  <a:pt x="124791" y="62021"/>
                </a:lnTo>
                <a:lnTo>
                  <a:pt x="175824" y="70664"/>
                </a:lnTo>
                <a:lnTo>
                  <a:pt x="226059" y="78367"/>
                </a:lnTo>
                <a:lnTo>
                  <a:pt x="278326" y="82743"/>
                </a:lnTo>
                <a:lnTo>
                  <a:pt x="328417" y="81691"/>
                </a:lnTo>
                <a:lnTo>
                  <a:pt x="381048" y="81727"/>
                </a:lnTo>
                <a:lnTo>
                  <a:pt x="420340" y="76859"/>
                </a:lnTo>
                <a:lnTo>
                  <a:pt x="420347" y="154707"/>
                </a:lnTo>
                <a:lnTo>
                  <a:pt x="384235" y="158922"/>
                </a:lnTo>
                <a:lnTo>
                  <a:pt x="328772" y="161272"/>
                </a:lnTo>
                <a:lnTo>
                  <a:pt x="271858" y="160004"/>
                </a:lnTo>
                <a:lnTo>
                  <a:pt x="214364" y="155190"/>
                </a:lnTo>
                <a:lnTo>
                  <a:pt x="158031" y="146977"/>
                </a:lnTo>
                <a:lnTo>
                  <a:pt x="102860" y="135365"/>
                </a:lnTo>
                <a:lnTo>
                  <a:pt x="47109" y="120207"/>
                </a:lnTo>
                <a:lnTo>
                  <a:pt x="29827" y="169463"/>
                </a:lnTo>
                <a:lnTo>
                  <a:pt x="0" y="64686"/>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3614697F-70EA-4B89-5D46-B601908BAC8A}"/>
              </a:ext>
            </a:extLst>
          </p:cNvPr>
          <p:cNvSpPr txBox="1"/>
          <p:nvPr/>
        </p:nvSpPr>
        <p:spPr>
          <a:xfrm>
            <a:off x="5355476" y="3242490"/>
            <a:ext cx="1481049" cy="970779"/>
          </a:xfrm>
          <a:prstGeom prst="rect">
            <a:avLst/>
          </a:prstGeom>
          <a:noFill/>
        </p:spPr>
        <p:txBody>
          <a:bodyPr wrap="square" rtlCol="0" anchor="ctr">
            <a:spAutoFit/>
          </a:bodyPr>
          <a:lstStyle/>
          <a:p>
            <a:pPr algn="ctr">
              <a:lnSpc>
                <a:spcPts val="1700"/>
              </a:lnSpc>
            </a:pPr>
            <a:r>
              <a:rPr lang="en-US" dirty="0"/>
              <a:t>SOSTAC Marketing Planning Model</a:t>
            </a:r>
          </a:p>
        </p:txBody>
      </p:sp>
      <p:grpSp>
        <p:nvGrpSpPr>
          <p:cNvPr id="7" name="Group 6">
            <a:extLst>
              <a:ext uri="{FF2B5EF4-FFF2-40B4-BE49-F238E27FC236}">
                <a16:creationId xmlns:a16="http://schemas.microsoft.com/office/drawing/2014/main" id="{B53AC872-5ED6-C341-7157-17E8FD4AA9E6}"/>
              </a:ext>
            </a:extLst>
          </p:cNvPr>
          <p:cNvGrpSpPr/>
          <p:nvPr/>
        </p:nvGrpSpPr>
        <p:grpSpPr>
          <a:xfrm>
            <a:off x="338438" y="1027493"/>
            <a:ext cx="2926082" cy="1733938"/>
            <a:chOff x="338438" y="1564458"/>
            <a:chExt cx="2926082" cy="1733938"/>
          </a:xfrm>
          <a:effectLst>
            <a:outerShdw blurRad="203200" dist="38100" dir="2700000" algn="tl" rotWithShape="0">
              <a:prstClr val="black">
                <a:alpha val="25000"/>
              </a:prstClr>
            </a:outerShdw>
          </a:effectLst>
        </p:grpSpPr>
        <p:sp>
          <p:nvSpPr>
            <p:cNvPr id="3" name="Rectangle 2">
              <a:extLst>
                <a:ext uri="{FF2B5EF4-FFF2-40B4-BE49-F238E27FC236}">
                  <a16:creationId xmlns:a16="http://schemas.microsoft.com/office/drawing/2014/main" id="{59541493-9260-2B72-F113-27BBBB56D2C3}"/>
                </a:ext>
              </a:extLst>
            </p:cNvPr>
            <p:cNvSpPr/>
            <p:nvPr/>
          </p:nvSpPr>
          <p:spPr>
            <a:xfrm>
              <a:off x="338439" y="1564458"/>
              <a:ext cx="2926081" cy="461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t>Control</a:t>
              </a:r>
            </a:p>
          </p:txBody>
        </p:sp>
        <p:sp>
          <p:nvSpPr>
            <p:cNvPr id="6" name="Rectangle 5">
              <a:extLst>
                <a:ext uri="{FF2B5EF4-FFF2-40B4-BE49-F238E27FC236}">
                  <a16:creationId xmlns:a16="http://schemas.microsoft.com/office/drawing/2014/main" id="{C3C9D108-B4E1-9C59-9185-0912AC0A7CF9}"/>
                </a:ext>
              </a:extLst>
            </p:cNvPr>
            <p:cNvSpPr/>
            <p:nvPr/>
          </p:nvSpPr>
          <p:spPr>
            <a:xfrm>
              <a:off x="338438" y="2026123"/>
              <a:ext cx="2926081" cy="1272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Monitor and evaluate your progress and make any necessary changes to ensure that you are on track to achieving your objectives. This includes setting up systems to measure your results, conducting regular performance reviews, and adjusting your strategy and tactics as needed.</a:t>
              </a:r>
            </a:p>
          </p:txBody>
        </p:sp>
      </p:grpSp>
      <p:grpSp>
        <p:nvGrpSpPr>
          <p:cNvPr id="16" name="Group 15">
            <a:extLst>
              <a:ext uri="{FF2B5EF4-FFF2-40B4-BE49-F238E27FC236}">
                <a16:creationId xmlns:a16="http://schemas.microsoft.com/office/drawing/2014/main" id="{56BA9902-E804-B343-4E9A-A012ECE54026}"/>
              </a:ext>
            </a:extLst>
          </p:cNvPr>
          <p:cNvGrpSpPr/>
          <p:nvPr/>
        </p:nvGrpSpPr>
        <p:grpSpPr>
          <a:xfrm>
            <a:off x="338438" y="3055166"/>
            <a:ext cx="2926082" cy="1400384"/>
            <a:chOff x="338438" y="1564458"/>
            <a:chExt cx="2926082" cy="1400384"/>
          </a:xfrm>
          <a:effectLst>
            <a:outerShdw blurRad="203200" dist="38100" dir="2700000" algn="tl" rotWithShape="0">
              <a:prstClr val="black">
                <a:alpha val="25000"/>
              </a:prstClr>
            </a:outerShdw>
          </a:effectLst>
        </p:grpSpPr>
        <p:sp>
          <p:nvSpPr>
            <p:cNvPr id="18" name="Rectangle 17">
              <a:extLst>
                <a:ext uri="{FF2B5EF4-FFF2-40B4-BE49-F238E27FC236}">
                  <a16:creationId xmlns:a16="http://schemas.microsoft.com/office/drawing/2014/main" id="{0A4C7B0C-9E4F-DD73-70B6-3BDAEE9D6707}"/>
                </a:ext>
              </a:extLst>
            </p:cNvPr>
            <p:cNvSpPr/>
            <p:nvPr/>
          </p:nvSpPr>
          <p:spPr>
            <a:xfrm>
              <a:off x="338439" y="1564458"/>
              <a:ext cx="2926081" cy="4616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Actions</a:t>
              </a:r>
            </a:p>
          </p:txBody>
        </p:sp>
        <p:sp>
          <p:nvSpPr>
            <p:cNvPr id="19" name="Rectangle 18">
              <a:extLst>
                <a:ext uri="{FF2B5EF4-FFF2-40B4-BE49-F238E27FC236}">
                  <a16:creationId xmlns:a16="http://schemas.microsoft.com/office/drawing/2014/main" id="{93B54A27-2E3A-54D9-909F-64A2E8487D41}"/>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Take action to implement your tactics and achieve your objectives. This includes launching your marketing campaigns, making sales calls, and developing and executing your business plan.</a:t>
              </a:r>
            </a:p>
          </p:txBody>
        </p:sp>
      </p:grpSp>
      <p:grpSp>
        <p:nvGrpSpPr>
          <p:cNvPr id="22" name="Group 21">
            <a:extLst>
              <a:ext uri="{FF2B5EF4-FFF2-40B4-BE49-F238E27FC236}">
                <a16:creationId xmlns:a16="http://schemas.microsoft.com/office/drawing/2014/main" id="{B97C884E-98A5-1429-B6FB-D290DA3C5195}"/>
              </a:ext>
            </a:extLst>
          </p:cNvPr>
          <p:cNvGrpSpPr/>
          <p:nvPr/>
        </p:nvGrpSpPr>
        <p:grpSpPr>
          <a:xfrm>
            <a:off x="338438" y="4749285"/>
            <a:ext cx="2926082" cy="1400384"/>
            <a:chOff x="338438" y="1564458"/>
            <a:chExt cx="2926082" cy="1400384"/>
          </a:xfrm>
          <a:effectLst>
            <a:outerShdw blurRad="203200" dist="38100" dir="2700000" algn="tl" rotWithShape="0">
              <a:prstClr val="black">
                <a:alpha val="25000"/>
              </a:prstClr>
            </a:outerShdw>
          </a:effectLst>
        </p:grpSpPr>
        <p:sp>
          <p:nvSpPr>
            <p:cNvPr id="23" name="Rectangle 22">
              <a:extLst>
                <a:ext uri="{FF2B5EF4-FFF2-40B4-BE49-F238E27FC236}">
                  <a16:creationId xmlns:a16="http://schemas.microsoft.com/office/drawing/2014/main" id="{8F912497-2E65-E1DC-F32B-C717E171E49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Tactics</a:t>
              </a:r>
            </a:p>
          </p:txBody>
        </p:sp>
        <p:sp>
          <p:nvSpPr>
            <p:cNvPr id="45" name="Rectangle 44">
              <a:extLst>
                <a:ext uri="{FF2B5EF4-FFF2-40B4-BE49-F238E27FC236}">
                  <a16:creationId xmlns:a16="http://schemas.microsoft.com/office/drawing/2014/main" id="{4B763552-0A12-5360-C14A-BB55D48E059E}"/>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the specific actions you will take to implement your strategy. This includes defining your budget, determining your tactics for reaching your target audience, and deciding on your distribution channels.</a:t>
              </a:r>
            </a:p>
          </p:txBody>
        </p:sp>
      </p:grpSp>
      <p:grpSp>
        <p:nvGrpSpPr>
          <p:cNvPr id="46" name="Group 45">
            <a:extLst>
              <a:ext uri="{FF2B5EF4-FFF2-40B4-BE49-F238E27FC236}">
                <a16:creationId xmlns:a16="http://schemas.microsoft.com/office/drawing/2014/main" id="{7BD9285F-E1F5-54A8-6AF2-C86AB7E540BD}"/>
              </a:ext>
            </a:extLst>
          </p:cNvPr>
          <p:cNvGrpSpPr/>
          <p:nvPr/>
        </p:nvGrpSpPr>
        <p:grpSpPr>
          <a:xfrm>
            <a:off x="8922984" y="1817880"/>
            <a:ext cx="2926082" cy="892552"/>
            <a:chOff x="338438" y="1564458"/>
            <a:chExt cx="2926082" cy="892552"/>
          </a:xfrm>
          <a:effectLst>
            <a:outerShdw blurRad="203200" dist="38100" dir="2700000" algn="tl" rotWithShape="0">
              <a:prstClr val="black">
                <a:alpha val="25000"/>
              </a:prstClr>
            </a:outerShdw>
          </a:effectLst>
        </p:grpSpPr>
        <p:sp>
          <p:nvSpPr>
            <p:cNvPr id="47" name="Rectangle 46">
              <a:extLst>
                <a:ext uri="{FF2B5EF4-FFF2-40B4-BE49-F238E27FC236}">
                  <a16:creationId xmlns:a16="http://schemas.microsoft.com/office/drawing/2014/main" id="{A3C3E49D-62FA-6677-F2A3-52ADF072A7D2}"/>
                </a:ext>
              </a:extLst>
            </p:cNvPr>
            <p:cNvSpPr/>
            <p:nvPr/>
          </p:nvSpPr>
          <p:spPr>
            <a:xfrm>
              <a:off x="338439" y="1564458"/>
              <a:ext cx="2926081" cy="4616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Situation Analysis</a:t>
              </a:r>
            </a:p>
          </p:txBody>
        </p:sp>
        <p:sp>
          <p:nvSpPr>
            <p:cNvPr id="48" name="Rectangle 47">
              <a:extLst>
                <a:ext uri="{FF2B5EF4-FFF2-40B4-BE49-F238E27FC236}">
                  <a16:creationId xmlns:a16="http://schemas.microsoft.com/office/drawing/2014/main" id="{F6921982-E348-82ED-AAC3-6B9F5A642553}"/>
                </a:ext>
              </a:extLst>
            </p:cNvPr>
            <p:cNvSpPr/>
            <p:nvPr/>
          </p:nvSpPr>
          <p:spPr>
            <a:xfrm>
              <a:off x="338438" y="2026123"/>
              <a:ext cx="2926081" cy="430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Assess your current situation and analyze your market, customers, and competition.</a:t>
              </a:r>
            </a:p>
          </p:txBody>
        </p:sp>
      </p:grpSp>
      <p:grpSp>
        <p:nvGrpSpPr>
          <p:cNvPr id="49" name="Group 48">
            <a:extLst>
              <a:ext uri="{FF2B5EF4-FFF2-40B4-BE49-F238E27FC236}">
                <a16:creationId xmlns:a16="http://schemas.microsoft.com/office/drawing/2014/main" id="{AC765963-86DF-1823-517D-672D1B124F31}"/>
              </a:ext>
            </a:extLst>
          </p:cNvPr>
          <p:cNvGrpSpPr/>
          <p:nvPr/>
        </p:nvGrpSpPr>
        <p:grpSpPr>
          <a:xfrm>
            <a:off x="8922984" y="3116224"/>
            <a:ext cx="2926082" cy="1231106"/>
            <a:chOff x="338438" y="1564458"/>
            <a:chExt cx="2926082" cy="1231106"/>
          </a:xfrm>
          <a:effectLst>
            <a:outerShdw blurRad="203200" dist="38100" dir="2700000" algn="tl" rotWithShape="0">
              <a:prstClr val="black">
                <a:alpha val="25000"/>
              </a:prstClr>
            </a:outerShdw>
          </a:effectLst>
        </p:grpSpPr>
        <p:sp>
          <p:nvSpPr>
            <p:cNvPr id="50" name="Rectangle 49">
              <a:extLst>
                <a:ext uri="{FF2B5EF4-FFF2-40B4-BE49-F238E27FC236}">
                  <a16:creationId xmlns:a16="http://schemas.microsoft.com/office/drawing/2014/main" id="{8AD75C66-1E30-DFFA-D15F-62096362DAB0}"/>
                </a:ext>
              </a:extLst>
            </p:cNvPr>
            <p:cNvSpPr/>
            <p:nvPr/>
          </p:nvSpPr>
          <p:spPr>
            <a:xfrm>
              <a:off x="338439" y="1564458"/>
              <a:ext cx="2926081" cy="46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Objectives</a:t>
              </a:r>
            </a:p>
          </p:txBody>
        </p:sp>
        <p:sp>
          <p:nvSpPr>
            <p:cNvPr id="51" name="Rectangle 50">
              <a:extLst>
                <a:ext uri="{FF2B5EF4-FFF2-40B4-BE49-F238E27FC236}">
                  <a16:creationId xmlns:a16="http://schemas.microsoft.com/office/drawing/2014/main" id="{B853CDB3-0BD4-402D-517D-A39ED62712A2}"/>
                </a:ext>
              </a:extLst>
            </p:cNvPr>
            <p:cNvSpPr/>
            <p:nvPr/>
          </p:nvSpPr>
          <p:spPr>
            <a:xfrm>
              <a:off x="338438" y="2026123"/>
              <a:ext cx="2926081" cy="7694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what you want to achieve with your marketing and business plans. This includes setting specific, measurable, achievable, relevant, and time-bound (SMART) objectives.</a:t>
              </a:r>
            </a:p>
          </p:txBody>
        </p:sp>
      </p:grpSp>
      <p:grpSp>
        <p:nvGrpSpPr>
          <p:cNvPr id="52" name="Group 51">
            <a:extLst>
              <a:ext uri="{FF2B5EF4-FFF2-40B4-BE49-F238E27FC236}">
                <a16:creationId xmlns:a16="http://schemas.microsoft.com/office/drawing/2014/main" id="{5828C179-1D09-4088-1725-406855465E5B}"/>
              </a:ext>
            </a:extLst>
          </p:cNvPr>
          <p:cNvGrpSpPr/>
          <p:nvPr/>
        </p:nvGrpSpPr>
        <p:grpSpPr>
          <a:xfrm>
            <a:off x="8922984" y="4749285"/>
            <a:ext cx="2926082" cy="1400384"/>
            <a:chOff x="338438" y="1564458"/>
            <a:chExt cx="2926082" cy="1400384"/>
          </a:xfrm>
          <a:effectLst>
            <a:outerShdw blurRad="203200" dist="38100" dir="2700000" algn="tl" rotWithShape="0">
              <a:prstClr val="black">
                <a:alpha val="25000"/>
              </a:prstClr>
            </a:outerShdw>
          </a:effectLst>
        </p:grpSpPr>
        <p:sp>
          <p:nvSpPr>
            <p:cNvPr id="53" name="Rectangle 52">
              <a:extLst>
                <a:ext uri="{FF2B5EF4-FFF2-40B4-BE49-F238E27FC236}">
                  <a16:creationId xmlns:a16="http://schemas.microsoft.com/office/drawing/2014/main" id="{DB035B81-AD07-FC6E-6B44-1960C3B5A14C}"/>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Strategy</a:t>
              </a:r>
            </a:p>
          </p:txBody>
        </p:sp>
        <p:sp>
          <p:nvSpPr>
            <p:cNvPr id="54" name="Rectangle 53">
              <a:extLst>
                <a:ext uri="{FF2B5EF4-FFF2-40B4-BE49-F238E27FC236}">
                  <a16:creationId xmlns:a16="http://schemas.microsoft.com/office/drawing/2014/main" id="{95D9126C-7BFC-7CE2-AF47-FC79085A604F}"/>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the overall approach to achieve your objectives. This includes defining your target audience, identifying your unique selling proposition (USP), and developing your positioning and branding strategies.</a:t>
              </a:r>
            </a:p>
          </p:txBody>
        </p:sp>
      </p:grpSp>
    </p:spTree>
    <p:extLst>
      <p:ext uri="{BB962C8B-B14F-4D97-AF65-F5344CB8AC3E}">
        <p14:creationId xmlns:p14="http://schemas.microsoft.com/office/powerpoint/2010/main" val="95813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SOSTAC Marketing Model – Slide Template</a:t>
            </a:r>
          </a:p>
        </p:txBody>
      </p:sp>
      <p:sp>
        <p:nvSpPr>
          <p:cNvPr id="13" name="Freeform: Shape 12">
            <a:extLst>
              <a:ext uri="{FF2B5EF4-FFF2-40B4-BE49-F238E27FC236}">
                <a16:creationId xmlns:a16="http://schemas.microsoft.com/office/drawing/2014/main" id="{FF18CE1C-6044-8DE0-4092-F3389B8612A2}"/>
              </a:ext>
            </a:extLst>
          </p:cNvPr>
          <p:cNvSpPr/>
          <p:nvPr/>
        </p:nvSpPr>
        <p:spPr>
          <a:xfrm>
            <a:off x="6763120" y="2979940"/>
            <a:ext cx="1801760" cy="1481549"/>
          </a:xfrm>
          <a:custGeom>
            <a:avLst/>
            <a:gdLst>
              <a:gd name="connsiteX0" fmla="*/ 1060986 w 1801760"/>
              <a:gd name="connsiteY0" fmla="*/ 0 h 1481549"/>
              <a:gd name="connsiteX1" fmla="*/ 1801760 w 1801760"/>
              <a:gd name="connsiteY1" fmla="*/ 740775 h 1481549"/>
              <a:gd name="connsiteX2" fmla="*/ 1060986 w 1801760"/>
              <a:gd name="connsiteY2" fmla="*/ 1481549 h 1481549"/>
              <a:gd name="connsiteX3" fmla="*/ 772642 w 1801760"/>
              <a:gd name="connsiteY3" fmla="*/ 1423336 h 1481549"/>
              <a:gd name="connsiteX4" fmla="*/ 707103 w 1801760"/>
              <a:gd name="connsiteY4" fmla="*/ 1387762 h 1481549"/>
              <a:gd name="connsiteX5" fmla="*/ 705882 w 1801760"/>
              <a:gd name="connsiteY5" fmla="*/ 1390239 h 1481549"/>
              <a:gd name="connsiteX6" fmla="*/ 0 w 1801760"/>
              <a:gd name="connsiteY6" fmla="*/ 982781 h 1481549"/>
              <a:gd name="connsiteX7" fmla="*/ 31867 w 1801760"/>
              <a:gd name="connsiteY7" fmla="*/ 880122 h 1481549"/>
              <a:gd name="connsiteX8" fmla="*/ 46322 w 1801760"/>
              <a:gd name="connsiteY8" fmla="*/ 736731 h 1481549"/>
              <a:gd name="connsiteX9" fmla="*/ 31867 w 1801760"/>
              <a:gd name="connsiteY9" fmla="*/ 593340 h 1481549"/>
              <a:gd name="connsiteX10" fmla="*/ 2106 w 1801760"/>
              <a:gd name="connsiteY10" fmla="*/ 497465 h 1481549"/>
              <a:gd name="connsiteX11" fmla="*/ 705882 w 1801760"/>
              <a:gd name="connsiteY11" fmla="*/ 91311 h 1481549"/>
              <a:gd name="connsiteX12" fmla="*/ 707102 w 1801760"/>
              <a:gd name="connsiteY12" fmla="*/ 93788 h 1481549"/>
              <a:gd name="connsiteX13" fmla="*/ 772642 w 1801760"/>
              <a:gd name="connsiteY13" fmla="*/ 58214 h 1481549"/>
              <a:gd name="connsiteX14" fmla="*/ 1060986 w 1801760"/>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1760" h="1481549">
                <a:moveTo>
                  <a:pt x="1060986" y="0"/>
                </a:moveTo>
                <a:cubicBezTo>
                  <a:pt x="1470105" y="0"/>
                  <a:pt x="1801760" y="331656"/>
                  <a:pt x="1801760" y="740775"/>
                </a:cubicBezTo>
                <a:cubicBezTo>
                  <a:pt x="1801760" y="1149894"/>
                  <a:pt x="1470105" y="1481549"/>
                  <a:pt x="1060986" y="1481549"/>
                </a:cubicBezTo>
                <a:cubicBezTo>
                  <a:pt x="958706" y="1481549"/>
                  <a:pt x="861268" y="1460821"/>
                  <a:pt x="772642" y="1423336"/>
                </a:cubicBezTo>
                <a:lnTo>
                  <a:pt x="707103" y="1387762"/>
                </a:lnTo>
                <a:lnTo>
                  <a:pt x="705882" y="1390239"/>
                </a:lnTo>
                <a:lnTo>
                  <a:pt x="0" y="982781"/>
                </a:lnTo>
                <a:lnTo>
                  <a:pt x="31867" y="880122"/>
                </a:lnTo>
                <a:cubicBezTo>
                  <a:pt x="41345" y="833806"/>
                  <a:pt x="46322" y="785850"/>
                  <a:pt x="46322" y="736731"/>
                </a:cubicBezTo>
                <a:cubicBezTo>
                  <a:pt x="46322" y="687613"/>
                  <a:pt x="41345" y="639657"/>
                  <a:pt x="31867" y="593340"/>
                </a:cubicBezTo>
                <a:lnTo>
                  <a:pt x="2106" y="497465"/>
                </a:lnTo>
                <a:lnTo>
                  <a:pt x="705882" y="91311"/>
                </a:lnTo>
                <a:lnTo>
                  <a:pt x="707102" y="93788"/>
                </a:lnTo>
                <a:lnTo>
                  <a:pt x="772642" y="58214"/>
                </a:lnTo>
                <a:cubicBezTo>
                  <a:pt x="861268" y="20728"/>
                  <a:pt x="958706" y="0"/>
                  <a:pt x="106098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3">
            <a:extLst>
              <a:ext uri="{FF2B5EF4-FFF2-40B4-BE49-F238E27FC236}">
                <a16:creationId xmlns:a16="http://schemas.microsoft.com/office/drawing/2014/main" id="{69204818-F990-03D6-67D6-DA1D23DD0AD5}"/>
              </a:ext>
            </a:extLst>
          </p:cNvPr>
          <p:cNvSpPr/>
          <p:nvPr/>
        </p:nvSpPr>
        <p:spPr>
          <a:xfrm>
            <a:off x="7343279" y="3239888"/>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O</a:t>
            </a:r>
          </a:p>
        </p:txBody>
      </p:sp>
      <p:sp>
        <p:nvSpPr>
          <p:cNvPr id="17" name="Freeform: Shape 16">
            <a:extLst>
              <a:ext uri="{FF2B5EF4-FFF2-40B4-BE49-F238E27FC236}">
                <a16:creationId xmlns:a16="http://schemas.microsoft.com/office/drawing/2014/main" id="{47F588F2-6BA8-C9AE-3B3A-F958EDDA009A}"/>
              </a:ext>
            </a:extLst>
          </p:cNvPr>
          <p:cNvSpPr/>
          <p:nvPr/>
        </p:nvSpPr>
        <p:spPr>
          <a:xfrm>
            <a:off x="6212584" y="4170681"/>
            <a:ext cx="1480974" cy="1775166"/>
          </a:xfrm>
          <a:custGeom>
            <a:avLst/>
            <a:gdLst>
              <a:gd name="connsiteX0" fmla="*/ 428972 w 1480974"/>
              <a:gd name="connsiteY0" fmla="*/ 0 h 1775166"/>
              <a:gd name="connsiteX1" fmla="*/ 1102483 w 1480974"/>
              <a:gd name="connsiteY1" fmla="*/ 389016 h 1775166"/>
              <a:gd name="connsiteX2" fmla="*/ 1112247 w 1480974"/>
              <a:gd name="connsiteY2" fmla="*/ 393627 h 1775166"/>
              <a:gd name="connsiteX3" fmla="*/ 1120655 w 1480974"/>
              <a:gd name="connsiteY3" fmla="*/ 399512 h 1775166"/>
              <a:gd name="connsiteX4" fmla="*/ 1124977 w 1480974"/>
              <a:gd name="connsiteY4" fmla="*/ 402008 h 1775166"/>
              <a:gd name="connsiteX5" fmla="*/ 1124736 w 1480974"/>
              <a:gd name="connsiteY5" fmla="*/ 402368 h 1775166"/>
              <a:gd name="connsiteX6" fmla="*/ 1215326 w 1480974"/>
              <a:gd name="connsiteY6" fmla="*/ 465777 h 1775166"/>
              <a:gd name="connsiteX7" fmla="*/ 1381606 w 1480974"/>
              <a:gd name="connsiteY7" fmla="*/ 663881 h 1775166"/>
              <a:gd name="connsiteX8" fmla="*/ 1110463 w 1480974"/>
              <a:gd name="connsiteY8" fmla="*/ 1675798 h 1775166"/>
              <a:gd name="connsiteX9" fmla="*/ 98547 w 1480974"/>
              <a:gd name="connsiteY9" fmla="*/ 1404655 h 1775166"/>
              <a:gd name="connsiteX10" fmla="*/ 1230 w 1480974"/>
              <a:gd name="connsiteY10" fmla="*/ 1090001 h 1775166"/>
              <a:gd name="connsiteX11" fmla="*/ 1156 w 1480974"/>
              <a:gd name="connsiteY11" fmla="*/ 1051400 h 1775166"/>
              <a:gd name="connsiteX12" fmla="*/ 72 w 1480974"/>
              <a:gd name="connsiteY12" fmla="*/ 1051472 h 1775166"/>
              <a:gd name="connsiteX13" fmla="*/ 0 w 1480974"/>
              <a:gd name="connsiteY13" fmla="*/ 245930 h 1775166"/>
              <a:gd name="connsiteX14" fmla="*/ 28753 w 1480974"/>
              <a:gd name="connsiteY14" fmla="*/ 243031 h 1775166"/>
              <a:gd name="connsiteX15" fmla="*/ 388466 w 1480974"/>
              <a:gd name="connsiteY15" fmla="*/ 49094 h 177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974" h="1775166">
                <a:moveTo>
                  <a:pt x="428972" y="0"/>
                </a:moveTo>
                <a:lnTo>
                  <a:pt x="1102483" y="389016"/>
                </a:lnTo>
                <a:lnTo>
                  <a:pt x="1112247" y="393627"/>
                </a:lnTo>
                <a:lnTo>
                  <a:pt x="1120655" y="399512"/>
                </a:lnTo>
                <a:lnTo>
                  <a:pt x="1124977" y="402008"/>
                </a:lnTo>
                <a:lnTo>
                  <a:pt x="1124736" y="402368"/>
                </a:lnTo>
                <a:lnTo>
                  <a:pt x="1215326" y="465777"/>
                </a:lnTo>
                <a:cubicBezTo>
                  <a:pt x="1280220" y="520016"/>
                  <a:pt x="1336858" y="586377"/>
                  <a:pt x="1381606" y="663881"/>
                </a:cubicBezTo>
                <a:cubicBezTo>
                  <a:pt x="1586165" y="1018189"/>
                  <a:pt x="1464771" y="1471238"/>
                  <a:pt x="1110463" y="1675798"/>
                </a:cubicBezTo>
                <a:cubicBezTo>
                  <a:pt x="756156" y="1880357"/>
                  <a:pt x="303106" y="1758963"/>
                  <a:pt x="98547" y="1404655"/>
                </a:cubicBezTo>
                <a:cubicBezTo>
                  <a:pt x="41014" y="1305006"/>
                  <a:pt x="9265" y="1197547"/>
                  <a:pt x="1230" y="1090001"/>
                </a:cubicBezTo>
                <a:lnTo>
                  <a:pt x="1156" y="1051400"/>
                </a:lnTo>
                <a:lnTo>
                  <a:pt x="72" y="1051472"/>
                </a:lnTo>
                <a:lnTo>
                  <a:pt x="0" y="245930"/>
                </a:lnTo>
                <a:lnTo>
                  <a:pt x="28753" y="243031"/>
                </a:lnTo>
                <a:cubicBezTo>
                  <a:pt x="167703" y="214598"/>
                  <a:pt x="291899" y="145660"/>
                  <a:pt x="388466" y="490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7EB13061-02E7-98AA-8381-C483BD74B166}"/>
              </a:ext>
            </a:extLst>
          </p:cNvPr>
          <p:cNvSpPr/>
          <p:nvPr/>
        </p:nvSpPr>
        <p:spPr>
          <a:xfrm>
            <a:off x="6471832" y="4724121"/>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S</a:t>
            </a:r>
          </a:p>
        </p:txBody>
      </p:sp>
      <p:sp>
        <p:nvSpPr>
          <p:cNvPr id="5" name="Freeform: Shape 4">
            <a:extLst>
              <a:ext uri="{FF2B5EF4-FFF2-40B4-BE49-F238E27FC236}">
                <a16:creationId xmlns:a16="http://schemas.microsoft.com/office/drawing/2014/main" id="{2F09BFDE-BB5C-BB3E-E7DD-190566D85E19}"/>
              </a:ext>
            </a:extLst>
          </p:cNvPr>
          <p:cNvSpPr/>
          <p:nvPr/>
        </p:nvSpPr>
        <p:spPr>
          <a:xfrm>
            <a:off x="4500371" y="1488707"/>
            <a:ext cx="1480974" cy="1775543"/>
          </a:xfrm>
          <a:custGeom>
            <a:avLst/>
            <a:gdLst>
              <a:gd name="connsiteX0" fmla="*/ 792453 w 1480974"/>
              <a:gd name="connsiteY0" fmla="*/ 1844 h 1775543"/>
              <a:gd name="connsiteX1" fmla="*/ 1382428 w 1480974"/>
              <a:gd name="connsiteY1" fmla="*/ 370510 h 1775543"/>
              <a:gd name="connsiteX2" fmla="*/ 1476185 w 1480974"/>
              <a:gd name="connsiteY2" fmla="*/ 649329 h 1775543"/>
              <a:gd name="connsiteX3" fmla="*/ 1478147 w 1480974"/>
              <a:gd name="connsiteY3" fmla="*/ 723877 h 1775543"/>
              <a:gd name="connsiteX4" fmla="*/ 1480903 w 1480974"/>
              <a:gd name="connsiteY4" fmla="*/ 723694 h 1775543"/>
              <a:gd name="connsiteX5" fmla="*/ 1480974 w 1480974"/>
              <a:gd name="connsiteY5" fmla="*/ 1528223 h 1775543"/>
              <a:gd name="connsiteX6" fmla="*/ 1454184 w 1480974"/>
              <a:gd name="connsiteY6" fmla="*/ 1530924 h 1775543"/>
              <a:gd name="connsiteX7" fmla="*/ 1094472 w 1480974"/>
              <a:gd name="connsiteY7" fmla="*/ 1724862 h 1775543"/>
              <a:gd name="connsiteX8" fmla="*/ 1052656 w 1480974"/>
              <a:gd name="connsiteY8" fmla="*/ 1775543 h 1775543"/>
              <a:gd name="connsiteX9" fmla="*/ 355998 w 1480974"/>
              <a:gd name="connsiteY9" fmla="*/ 1373159 h 1775543"/>
              <a:gd name="connsiteX10" fmla="*/ 357533 w 1480974"/>
              <a:gd name="connsiteY10" fmla="*/ 1370863 h 1775543"/>
              <a:gd name="connsiteX11" fmla="*/ 293955 w 1480974"/>
              <a:gd name="connsiteY11" fmla="*/ 1331890 h 1775543"/>
              <a:gd name="connsiteX12" fmla="*/ 99369 w 1480974"/>
              <a:gd name="connsiteY12" fmla="*/ 1111285 h 1775543"/>
              <a:gd name="connsiteX13" fmla="*/ 370511 w 1480974"/>
              <a:gd name="connsiteY13" fmla="*/ 99368 h 1775543"/>
              <a:gd name="connsiteX14" fmla="*/ 792453 w 1480974"/>
              <a:gd name="connsiteY14" fmla="*/ 1844 h 17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0974" h="1775543">
                <a:moveTo>
                  <a:pt x="792453" y="1844"/>
                </a:moveTo>
                <a:cubicBezTo>
                  <a:pt x="1029662" y="18608"/>
                  <a:pt x="1254578" y="149068"/>
                  <a:pt x="1382428" y="370510"/>
                </a:cubicBezTo>
                <a:cubicBezTo>
                  <a:pt x="1433568" y="459087"/>
                  <a:pt x="1464336" y="553835"/>
                  <a:pt x="1476185" y="649329"/>
                </a:cubicBezTo>
                <a:lnTo>
                  <a:pt x="1478147" y="723877"/>
                </a:lnTo>
                <a:lnTo>
                  <a:pt x="1480903" y="723694"/>
                </a:lnTo>
                <a:lnTo>
                  <a:pt x="1480974" y="1528223"/>
                </a:lnTo>
                <a:lnTo>
                  <a:pt x="1454184" y="1530924"/>
                </a:lnTo>
                <a:cubicBezTo>
                  <a:pt x="1315234" y="1559358"/>
                  <a:pt x="1191038" y="1628295"/>
                  <a:pt x="1094472" y="1724862"/>
                </a:cubicBezTo>
                <a:lnTo>
                  <a:pt x="1052656" y="1775543"/>
                </a:lnTo>
                <a:lnTo>
                  <a:pt x="355998" y="1373159"/>
                </a:lnTo>
                <a:lnTo>
                  <a:pt x="357533" y="1370863"/>
                </a:lnTo>
                <a:lnTo>
                  <a:pt x="293955" y="1331890"/>
                </a:lnTo>
                <a:cubicBezTo>
                  <a:pt x="217179" y="1273881"/>
                  <a:pt x="150509" y="1199862"/>
                  <a:pt x="99369" y="1111285"/>
                </a:cubicBezTo>
                <a:cubicBezTo>
                  <a:pt x="-105191" y="756977"/>
                  <a:pt x="16204" y="303927"/>
                  <a:pt x="370511" y="99368"/>
                </a:cubicBezTo>
                <a:cubicBezTo>
                  <a:pt x="503376" y="22658"/>
                  <a:pt x="650127" y="-8215"/>
                  <a:pt x="792453" y="184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D4A83D4-2E96-2ABA-9A9F-CBA6F9786C9C}"/>
              </a:ext>
            </a:extLst>
          </p:cNvPr>
          <p:cNvSpPr/>
          <p:nvPr/>
        </p:nvSpPr>
        <p:spPr>
          <a:xfrm>
            <a:off x="4760441" y="1748776"/>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C</a:t>
            </a:r>
          </a:p>
        </p:txBody>
      </p:sp>
      <p:sp>
        <p:nvSpPr>
          <p:cNvPr id="9" name="Freeform: Shape 8">
            <a:extLst>
              <a:ext uri="{FF2B5EF4-FFF2-40B4-BE49-F238E27FC236}">
                <a16:creationId xmlns:a16="http://schemas.microsoft.com/office/drawing/2014/main" id="{5F2B777B-1D73-3A93-F9F1-3F1E8F3C5237}"/>
              </a:ext>
            </a:extLst>
          </p:cNvPr>
          <p:cNvSpPr/>
          <p:nvPr/>
        </p:nvSpPr>
        <p:spPr>
          <a:xfrm>
            <a:off x="6212508" y="1488705"/>
            <a:ext cx="1481049" cy="1774716"/>
          </a:xfrm>
          <a:custGeom>
            <a:avLst/>
            <a:gdLst>
              <a:gd name="connsiteX0" fmla="*/ 688597 w 1481049"/>
              <a:gd name="connsiteY0" fmla="*/ 1844 h 1774716"/>
              <a:gd name="connsiteX1" fmla="*/ 1110538 w 1481049"/>
              <a:gd name="connsiteY1" fmla="*/ 99368 h 1774716"/>
              <a:gd name="connsiteX2" fmla="*/ 1381681 w 1481049"/>
              <a:gd name="connsiteY2" fmla="*/ 1111284 h 1774716"/>
              <a:gd name="connsiteX3" fmla="*/ 1187095 w 1481049"/>
              <a:gd name="connsiteY3" fmla="*/ 1331890 h 1774716"/>
              <a:gd name="connsiteX4" fmla="*/ 1123516 w 1481049"/>
              <a:gd name="connsiteY4" fmla="*/ 1370863 h 1774716"/>
              <a:gd name="connsiteX5" fmla="*/ 1125052 w 1481049"/>
              <a:gd name="connsiteY5" fmla="*/ 1373158 h 1774716"/>
              <a:gd name="connsiteX6" fmla="*/ 429675 w 1481049"/>
              <a:gd name="connsiteY6" fmla="*/ 1774716 h 1774716"/>
              <a:gd name="connsiteX7" fmla="*/ 388542 w 1481049"/>
              <a:gd name="connsiteY7" fmla="*/ 1724863 h 1774716"/>
              <a:gd name="connsiteX8" fmla="*/ 28829 w 1481049"/>
              <a:gd name="connsiteY8" fmla="*/ 1530925 h 1774716"/>
              <a:gd name="connsiteX9" fmla="*/ 0 w 1481049"/>
              <a:gd name="connsiteY9" fmla="*/ 1528019 h 1774716"/>
              <a:gd name="connsiteX10" fmla="*/ 146 w 1481049"/>
              <a:gd name="connsiteY10" fmla="*/ 723694 h 1774716"/>
              <a:gd name="connsiteX11" fmla="*/ 2902 w 1481049"/>
              <a:gd name="connsiteY11" fmla="*/ 723877 h 1774716"/>
              <a:gd name="connsiteX12" fmla="*/ 4865 w 1481049"/>
              <a:gd name="connsiteY12" fmla="*/ 649329 h 1774716"/>
              <a:gd name="connsiteX13" fmla="*/ 98622 w 1481049"/>
              <a:gd name="connsiteY13" fmla="*/ 370510 h 1774716"/>
              <a:gd name="connsiteX14" fmla="*/ 688597 w 1481049"/>
              <a:gd name="connsiteY14" fmla="*/ 1844 h 17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1049" h="1774716">
                <a:moveTo>
                  <a:pt x="688597" y="1844"/>
                </a:moveTo>
                <a:cubicBezTo>
                  <a:pt x="830923" y="-8215"/>
                  <a:pt x="977673" y="22658"/>
                  <a:pt x="1110538" y="99368"/>
                </a:cubicBezTo>
                <a:cubicBezTo>
                  <a:pt x="1464846" y="303927"/>
                  <a:pt x="1586240" y="756977"/>
                  <a:pt x="1381681" y="1111284"/>
                </a:cubicBezTo>
                <a:cubicBezTo>
                  <a:pt x="1330541" y="1199861"/>
                  <a:pt x="1263870" y="1273881"/>
                  <a:pt x="1187095" y="1331890"/>
                </a:cubicBezTo>
                <a:lnTo>
                  <a:pt x="1123516" y="1370863"/>
                </a:lnTo>
                <a:lnTo>
                  <a:pt x="1125052" y="1373158"/>
                </a:lnTo>
                <a:lnTo>
                  <a:pt x="429675" y="1774716"/>
                </a:lnTo>
                <a:lnTo>
                  <a:pt x="388542" y="1724863"/>
                </a:lnTo>
                <a:cubicBezTo>
                  <a:pt x="291975" y="1628296"/>
                  <a:pt x="167779" y="1559359"/>
                  <a:pt x="28829" y="1530925"/>
                </a:cubicBezTo>
                <a:lnTo>
                  <a:pt x="0" y="1528019"/>
                </a:lnTo>
                <a:lnTo>
                  <a:pt x="146" y="723694"/>
                </a:lnTo>
                <a:lnTo>
                  <a:pt x="2902" y="723877"/>
                </a:lnTo>
                <a:lnTo>
                  <a:pt x="4865" y="649329"/>
                </a:lnTo>
                <a:cubicBezTo>
                  <a:pt x="16714" y="553835"/>
                  <a:pt x="47482" y="459087"/>
                  <a:pt x="98622" y="370510"/>
                </a:cubicBezTo>
                <a:cubicBezTo>
                  <a:pt x="226471" y="149068"/>
                  <a:pt x="451388" y="18608"/>
                  <a:pt x="688597" y="184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73DAC06-72C9-16F2-8FF4-CB9548546749}"/>
              </a:ext>
            </a:extLst>
          </p:cNvPr>
          <p:cNvSpPr/>
          <p:nvPr/>
        </p:nvSpPr>
        <p:spPr>
          <a:xfrm>
            <a:off x="6471832" y="1748776"/>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S</a:t>
            </a:r>
          </a:p>
        </p:txBody>
      </p:sp>
      <p:sp>
        <p:nvSpPr>
          <p:cNvPr id="21" name="Freeform: Shape 20">
            <a:extLst>
              <a:ext uri="{FF2B5EF4-FFF2-40B4-BE49-F238E27FC236}">
                <a16:creationId xmlns:a16="http://schemas.microsoft.com/office/drawing/2014/main" id="{6D139184-4ABC-AC0B-65DD-D935529CA440}"/>
              </a:ext>
            </a:extLst>
          </p:cNvPr>
          <p:cNvSpPr/>
          <p:nvPr/>
        </p:nvSpPr>
        <p:spPr>
          <a:xfrm>
            <a:off x="4500371" y="4169973"/>
            <a:ext cx="1481796" cy="1775875"/>
          </a:xfrm>
          <a:custGeom>
            <a:avLst/>
            <a:gdLst>
              <a:gd name="connsiteX0" fmla="*/ 1053381 w 1481796"/>
              <a:gd name="connsiteY0" fmla="*/ 0 h 1775875"/>
              <a:gd name="connsiteX1" fmla="*/ 1094472 w 1481796"/>
              <a:gd name="connsiteY1" fmla="*/ 49803 h 1775875"/>
              <a:gd name="connsiteX2" fmla="*/ 1454184 w 1481796"/>
              <a:gd name="connsiteY2" fmla="*/ 243740 h 1775875"/>
              <a:gd name="connsiteX3" fmla="*/ 1481050 w 1481796"/>
              <a:gd name="connsiteY3" fmla="*/ 246449 h 1775875"/>
              <a:gd name="connsiteX4" fmla="*/ 1480908 w 1481796"/>
              <a:gd name="connsiteY4" fmla="*/ 1026211 h 1775875"/>
              <a:gd name="connsiteX5" fmla="*/ 1481796 w 1481796"/>
              <a:gd name="connsiteY5" fmla="*/ 1036967 h 1775875"/>
              <a:gd name="connsiteX6" fmla="*/ 1480905 w 1481796"/>
              <a:gd name="connsiteY6" fmla="*/ 1047183 h 1775875"/>
              <a:gd name="connsiteX7" fmla="*/ 1480904 w 1481796"/>
              <a:gd name="connsiteY7" fmla="*/ 1052182 h 1775875"/>
              <a:gd name="connsiteX8" fmla="*/ 1480470 w 1481796"/>
              <a:gd name="connsiteY8" fmla="*/ 1052153 h 1775875"/>
              <a:gd name="connsiteX9" fmla="*/ 1470852 w 1481796"/>
              <a:gd name="connsiteY9" fmla="*/ 1162310 h 1775875"/>
              <a:gd name="connsiteX10" fmla="*/ 1382428 w 1481796"/>
              <a:gd name="connsiteY10" fmla="*/ 1405364 h 1775875"/>
              <a:gd name="connsiteX11" fmla="*/ 370511 w 1481796"/>
              <a:gd name="connsiteY11" fmla="*/ 1676507 h 1775875"/>
              <a:gd name="connsiteX12" fmla="*/ 99369 w 1481796"/>
              <a:gd name="connsiteY12" fmla="*/ 664590 h 1775875"/>
              <a:gd name="connsiteX13" fmla="*/ 323208 w 1481796"/>
              <a:gd name="connsiteY13" fmla="*/ 422985 h 1775875"/>
              <a:gd name="connsiteX14" fmla="*/ 356601 w 1481796"/>
              <a:gd name="connsiteY14" fmla="*/ 403619 h 1775875"/>
              <a:gd name="connsiteX15" fmla="*/ 355998 w 1481796"/>
              <a:gd name="connsiteY15" fmla="*/ 402717 h 177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1796" h="1775875">
                <a:moveTo>
                  <a:pt x="1053381" y="0"/>
                </a:moveTo>
                <a:lnTo>
                  <a:pt x="1094472" y="49803"/>
                </a:lnTo>
                <a:cubicBezTo>
                  <a:pt x="1191038" y="146369"/>
                  <a:pt x="1315234" y="215307"/>
                  <a:pt x="1454184" y="243740"/>
                </a:cubicBezTo>
                <a:lnTo>
                  <a:pt x="1481050" y="246449"/>
                </a:lnTo>
                <a:lnTo>
                  <a:pt x="1480908" y="1026211"/>
                </a:lnTo>
                <a:lnTo>
                  <a:pt x="1481796" y="1036967"/>
                </a:lnTo>
                <a:lnTo>
                  <a:pt x="1480905" y="1047183"/>
                </a:lnTo>
                <a:lnTo>
                  <a:pt x="1480904" y="1052182"/>
                </a:lnTo>
                <a:lnTo>
                  <a:pt x="1480470" y="1052153"/>
                </a:lnTo>
                <a:lnTo>
                  <a:pt x="1470852" y="1162310"/>
                </a:lnTo>
                <a:cubicBezTo>
                  <a:pt x="1456326" y="1245630"/>
                  <a:pt x="1427176" y="1327860"/>
                  <a:pt x="1382428" y="1405364"/>
                </a:cubicBezTo>
                <a:cubicBezTo>
                  <a:pt x="1177869" y="1759672"/>
                  <a:pt x="724818" y="1881066"/>
                  <a:pt x="370511" y="1676507"/>
                </a:cubicBezTo>
                <a:cubicBezTo>
                  <a:pt x="16204" y="1471947"/>
                  <a:pt x="-105191" y="1018898"/>
                  <a:pt x="99369" y="664590"/>
                </a:cubicBezTo>
                <a:cubicBezTo>
                  <a:pt x="156902" y="564941"/>
                  <a:pt x="234090" y="483716"/>
                  <a:pt x="323208" y="422985"/>
                </a:cubicBezTo>
                <a:lnTo>
                  <a:pt x="356601" y="403619"/>
                </a:lnTo>
                <a:lnTo>
                  <a:pt x="355998" y="40271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7A6CF04F-A0F2-21E1-3600-8CE781D5F510}"/>
              </a:ext>
            </a:extLst>
          </p:cNvPr>
          <p:cNvSpPr/>
          <p:nvPr/>
        </p:nvSpPr>
        <p:spPr>
          <a:xfrm>
            <a:off x="4760441" y="4724122"/>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T</a:t>
            </a:r>
          </a:p>
        </p:txBody>
      </p:sp>
      <p:sp>
        <p:nvSpPr>
          <p:cNvPr id="25" name="Freeform: Shape 24">
            <a:extLst>
              <a:ext uri="{FF2B5EF4-FFF2-40B4-BE49-F238E27FC236}">
                <a16:creationId xmlns:a16="http://schemas.microsoft.com/office/drawing/2014/main" id="{032E7A10-1273-8BAD-DB0D-5A759A4EE816}"/>
              </a:ext>
            </a:extLst>
          </p:cNvPr>
          <p:cNvSpPr/>
          <p:nvPr/>
        </p:nvSpPr>
        <p:spPr>
          <a:xfrm>
            <a:off x="3627120" y="2979940"/>
            <a:ext cx="1805084" cy="1481549"/>
          </a:xfrm>
          <a:custGeom>
            <a:avLst/>
            <a:gdLst>
              <a:gd name="connsiteX0" fmla="*/ 740775 w 1805084"/>
              <a:gd name="connsiteY0" fmla="*/ 0 h 1481549"/>
              <a:gd name="connsiteX1" fmla="*/ 1029118 w 1805084"/>
              <a:gd name="connsiteY1" fmla="*/ 58214 h 1481549"/>
              <a:gd name="connsiteX2" fmla="*/ 1094659 w 1805084"/>
              <a:gd name="connsiteY2" fmla="*/ 93788 h 1481549"/>
              <a:gd name="connsiteX3" fmla="*/ 1095878 w 1805084"/>
              <a:gd name="connsiteY3" fmla="*/ 91311 h 1481549"/>
              <a:gd name="connsiteX4" fmla="*/ 1802932 w 1805084"/>
              <a:gd name="connsiteY4" fmla="*/ 499445 h 1481549"/>
              <a:gd name="connsiteX5" fmla="*/ 1773785 w 1805084"/>
              <a:gd name="connsiteY5" fmla="*/ 593340 h 1481549"/>
              <a:gd name="connsiteX6" fmla="*/ 1759330 w 1805084"/>
              <a:gd name="connsiteY6" fmla="*/ 736731 h 1481549"/>
              <a:gd name="connsiteX7" fmla="*/ 1773785 w 1805084"/>
              <a:gd name="connsiteY7" fmla="*/ 880122 h 1481549"/>
              <a:gd name="connsiteX8" fmla="*/ 1805084 w 1805084"/>
              <a:gd name="connsiteY8" fmla="*/ 980951 h 1481549"/>
              <a:gd name="connsiteX9" fmla="*/ 1095878 w 1805084"/>
              <a:gd name="connsiteY9" fmla="*/ 1390239 h 1481549"/>
              <a:gd name="connsiteX10" fmla="*/ 1094658 w 1805084"/>
              <a:gd name="connsiteY10" fmla="*/ 1387762 h 1481549"/>
              <a:gd name="connsiteX11" fmla="*/ 1029118 w 1805084"/>
              <a:gd name="connsiteY11" fmla="*/ 1423336 h 1481549"/>
              <a:gd name="connsiteX12" fmla="*/ 740775 w 1805084"/>
              <a:gd name="connsiteY12" fmla="*/ 1481549 h 1481549"/>
              <a:gd name="connsiteX13" fmla="*/ 0 w 1805084"/>
              <a:gd name="connsiteY13" fmla="*/ 740775 h 1481549"/>
              <a:gd name="connsiteX14" fmla="*/ 740775 w 1805084"/>
              <a:gd name="connsiteY14" fmla="*/ 0 h 148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5084" h="1481549">
                <a:moveTo>
                  <a:pt x="740775" y="0"/>
                </a:moveTo>
                <a:cubicBezTo>
                  <a:pt x="843055" y="0"/>
                  <a:pt x="940492" y="20728"/>
                  <a:pt x="1029118" y="58214"/>
                </a:cubicBezTo>
                <a:lnTo>
                  <a:pt x="1094659" y="93788"/>
                </a:lnTo>
                <a:lnTo>
                  <a:pt x="1095878" y="91311"/>
                </a:lnTo>
                <a:lnTo>
                  <a:pt x="1802932" y="499445"/>
                </a:lnTo>
                <a:lnTo>
                  <a:pt x="1773785" y="593340"/>
                </a:lnTo>
                <a:cubicBezTo>
                  <a:pt x="1764308" y="639657"/>
                  <a:pt x="1759330" y="687613"/>
                  <a:pt x="1759330" y="736731"/>
                </a:cubicBezTo>
                <a:cubicBezTo>
                  <a:pt x="1759330" y="785850"/>
                  <a:pt x="1764308" y="833806"/>
                  <a:pt x="1773785" y="880122"/>
                </a:cubicBezTo>
                <a:lnTo>
                  <a:pt x="1805084" y="980951"/>
                </a:lnTo>
                <a:lnTo>
                  <a:pt x="1095878" y="1390239"/>
                </a:lnTo>
                <a:lnTo>
                  <a:pt x="1094658" y="1387762"/>
                </a:lnTo>
                <a:lnTo>
                  <a:pt x="1029118" y="1423336"/>
                </a:lnTo>
                <a:cubicBezTo>
                  <a:pt x="940492" y="1460821"/>
                  <a:pt x="843055" y="1481549"/>
                  <a:pt x="740775" y="1481549"/>
                </a:cubicBezTo>
                <a:cubicBezTo>
                  <a:pt x="331656" y="1481549"/>
                  <a:pt x="0" y="1149894"/>
                  <a:pt x="0" y="740775"/>
                </a:cubicBezTo>
                <a:cubicBezTo>
                  <a:pt x="0" y="331656"/>
                  <a:pt x="331656" y="0"/>
                  <a:pt x="74077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16E263FC-00EB-036B-C8E2-8456769E49B1}"/>
              </a:ext>
            </a:extLst>
          </p:cNvPr>
          <p:cNvSpPr/>
          <p:nvPr/>
        </p:nvSpPr>
        <p:spPr>
          <a:xfrm>
            <a:off x="3887068" y="3239888"/>
            <a:ext cx="961655" cy="961656"/>
          </a:xfrm>
          <a:custGeom>
            <a:avLst/>
            <a:gdLst>
              <a:gd name="connsiteX0" fmla="*/ 532312 w 1121726"/>
              <a:gd name="connsiteY0" fmla="*/ 711 h 1121727"/>
              <a:gd name="connsiteX1" fmla="*/ 1065622 w 1121726"/>
              <a:gd name="connsiteY1" fmla="*/ 316646 h 1121727"/>
              <a:gd name="connsiteX2" fmla="*/ 805081 w 1121726"/>
              <a:gd name="connsiteY2" fmla="*/ 1065623 h 1121727"/>
              <a:gd name="connsiteX3" fmla="*/ 56105 w 1121726"/>
              <a:gd name="connsiteY3" fmla="*/ 805082 h 1121727"/>
              <a:gd name="connsiteX4" fmla="*/ 316645 w 1121726"/>
              <a:gd name="connsiteY4" fmla="*/ 56105 h 1121727"/>
              <a:gd name="connsiteX5" fmla="*/ 532312 w 1121726"/>
              <a:gd name="connsiteY5" fmla="*/ 711 h 112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1726" h="1121727">
                <a:moveTo>
                  <a:pt x="532312" y="711"/>
                </a:moveTo>
                <a:cubicBezTo>
                  <a:pt x="750552" y="-10316"/>
                  <a:pt x="964464" y="107568"/>
                  <a:pt x="1065622" y="316646"/>
                </a:cubicBezTo>
                <a:cubicBezTo>
                  <a:pt x="1200500" y="595416"/>
                  <a:pt x="1083852" y="930745"/>
                  <a:pt x="805081" y="1065623"/>
                </a:cubicBezTo>
                <a:cubicBezTo>
                  <a:pt x="526311" y="1200500"/>
                  <a:pt x="190982" y="1083852"/>
                  <a:pt x="56105" y="805082"/>
                </a:cubicBezTo>
                <a:cubicBezTo>
                  <a:pt x="-78773" y="526312"/>
                  <a:pt x="37875" y="190983"/>
                  <a:pt x="316645" y="56105"/>
                </a:cubicBezTo>
                <a:cubicBezTo>
                  <a:pt x="386338" y="22386"/>
                  <a:pt x="459565" y="4387"/>
                  <a:pt x="532312" y="711"/>
                </a:cubicBezTo>
                <a:close/>
              </a:path>
            </a:pathLst>
          </a:custGeom>
          <a:gradFill>
            <a:gsLst>
              <a:gs pos="0">
                <a:schemeClr val="bg1"/>
              </a:gs>
              <a:gs pos="50000">
                <a:schemeClr val="bg1">
                  <a:lumMod val="95000"/>
                </a:schemeClr>
              </a:gs>
              <a:gs pos="100000">
                <a:schemeClr val="bg1">
                  <a:lumMod val="85000"/>
                </a:schemeClr>
              </a:gs>
            </a:gsLst>
          </a:gradFill>
          <a:ln/>
          <a:effectLst>
            <a:outerShdw blurRad="165100" dist="38100" dir="2700000" algn="t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rtlCol="0" anchor="ctr">
            <a:noAutofit/>
          </a:bodyPr>
          <a:lstStyle/>
          <a:p>
            <a:pPr algn="ctr"/>
            <a:r>
              <a:rPr lang="en-US" sz="6600" b="1" dirty="0">
                <a:solidFill>
                  <a:schemeClr val="tx1">
                    <a:lumMod val="85000"/>
                    <a:lumOff val="15000"/>
                  </a:schemeClr>
                </a:solidFill>
              </a:rPr>
              <a:t>A</a:t>
            </a:r>
          </a:p>
        </p:txBody>
      </p:sp>
      <p:sp>
        <p:nvSpPr>
          <p:cNvPr id="85" name="Freeform: Shape 84">
            <a:extLst>
              <a:ext uri="{FF2B5EF4-FFF2-40B4-BE49-F238E27FC236}">
                <a16:creationId xmlns:a16="http://schemas.microsoft.com/office/drawing/2014/main" id="{52A3F145-B58F-978D-8687-927598FD5C21}"/>
              </a:ext>
            </a:extLst>
          </p:cNvPr>
          <p:cNvSpPr/>
          <p:nvPr/>
        </p:nvSpPr>
        <p:spPr>
          <a:xfrm>
            <a:off x="5246383" y="3020934"/>
            <a:ext cx="287310" cy="391266"/>
          </a:xfrm>
          <a:custGeom>
            <a:avLst/>
            <a:gdLst>
              <a:gd name="connsiteX0" fmla="*/ 166261 w 287310"/>
              <a:gd name="connsiteY0" fmla="*/ 0 h 391266"/>
              <a:gd name="connsiteX1" fmla="*/ 273281 w 287310"/>
              <a:gd name="connsiteY1" fmla="*/ 22891 h 391266"/>
              <a:gd name="connsiteX2" fmla="*/ 287310 w 287310"/>
              <a:gd name="connsiteY2" fmla="*/ 136387 h 391266"/>
              <a:gd name="connsiteX3" fmla="*/ 252343 w 287310"/>
              <a:gd name="connsiteY3" fmla="*/ 96019 h 391266"/>
              <a:gd name="connsiteX4" fmla="*/ 220454 w 287310"/>
              <a:gd name="connsiteY4" fmla="*/ 133402 h 391266"/>
              <a:gd name="connsiteX5" fmla="*/ 189358 w 287310"/>
              <a:gd name="connsiteY5" fmla="*/ 171721 h 391266"/>
              <a:gd name="connsiteX6" fmla="*/ 160786 w 287310"/>
              <a:gd name="connsiteY6" fmla="*/ 211123 h 391266"/>
              <a:gd name="connsiteX7" fmla="*/ 135675 w 287310"/>
              <a:gd name="connsiteY7" fmla="*/ 250815 h 391266"/>
              <a:gd name="connsiteX8" fmla="*/ 112079 w 287310"/>
              <a:gd name="connsiteY8" fmla="*/ 293245 h 391266"/>
              <a:gd name="connsiteX9" fmla="*/ 90140 w 287310"/>
              <a:gd name="connsiteY9" fmla="*/ 336685 h 391266"/>
              <a:gd name="connsiteX10" fmla="*/ 70798 w 287310"/>
              <a:gd name="connsiteY10" fmla="*/ 380342 h 391266"/>
              <a:gd name="connsiteX11" fmla="*/ 67277 w 287310"/>
              <a:gd name="connsiteY11" fmla="*/ 391266 h 391266"/>
              <a:gd name="connsiteX12" fmla="*/ 0 w 287310"/>
              <a:gd name="connsiteY12" fmla="*/ 352431 h 391266"/>
              <a:gd name="connsiteX13" fmla="*/ 20626 w 287310"/>
              <a:gd name="connsiteY13" fmla="*/ 303003 h 391266"/>
              <a:gd name="connsiteX14" fmla="*/ 42999 w 287310"/>
              <a:gd name="connsiteY14" fmla="*/ 254375 h 391266"/>
              <a:gd name="connsiteX15" fmla="*/ 70419 w 287310"/>
              <a:gd name="connsiteY15" fmla="*/ 207911 h 391266"/>
              <a:gd name="connsiteX16" fmla="*/ 99353 w 287310"/>
              <a:gd name="connsiteY16" fmla="*/ 164186 h 391266"/>
              <a:gd name="connsiteX17" fmla="*/ 130091 w 287310"/>
              <a:gd name="connsiteY17" fmla="*/ 119741 h 391266"/>
              <a:gd name="connsiteX18" fmla="*/ 164866 w 287310"/>
              <a:gd name="connsiteY18" fmla="*/ 79118 h 391266"/>
              <a:gd name="connsiteX19" fmla="*/ 202237 w 287310"/>
              <a:gd name="connsiteY19" fmla="*/ 38711 h 39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310" h="391266">
                <a:moveTo>
                  <a:pt x="166261" y="0"/>
                </a:moveTo>
                <a:lnTo>
                  <a:pt x="273281" y="22891"/>
                </a:lnTo>
                <a:lnTo>
                  <a:pt x="287310" y="136387"/>
                </a:lnTo>
                <a:lnTo>
                  <a:pt x="252343" y="96019"/>
                </a:lnTo>
                <a:lnTo>
                  <a:pt x="220454" y="133402"/>
                </a:lnTo>
                <a:lnTo>
                  <a:pt x="189358" y="171721"/>
                </a:lnTo>
                <a:lnTo>
                  <a:pt x="160786" y="211123"/>
                </a:lnTo>
                <a:lnTo>
                  <a:pt x="135675" y="250815"/>
                </a:lnTo>
                <a:lnTo>
                  <a:pt x="112079" y="293245"/>
                </a:lnTo>
                <a:lnTo>
                  <a:pt x="90140" y="336685"/>
                </a:lnTo>
                <a:lnTo>
                  <a:pt x="70798" y="380342"/>
                </a:lnTo>
                <a:lnTo>
                  <a:pt x="67277" y="391266"/>
                </a:lnTo>
                <a:lnTo>
                  <a:pt x="0" y="352431"/>
                </a:lnTo>
                <a:lnTo>
                  <a:pt x="20626" y="303003"/>
                </a:lnTo>
                <a:lnTo>
                  <a:pt x="42999" y="254375"/>
                </a:lnTo>
                <a:lnTo>
                  <a:pt x="70419" y="207911"/>
                </a:lnTo>
                <a:lnTo>
                  <a:pt x="99353" y="164186"/>
                </a:lnTo>
                <a:lnTo>
                  <a:pt x="130091" y="119741"/>
                </a:lnTo>
                <a:lnTo>
                  <a:pt x="164866" y="79118"/>
                </a:lnTo>
                <a:lnTo>
                  <a:pt x="202237" y="38711"/>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EC04713F-DDC7-2E96-CEE7-AFD999728FC0}"/>
              </a:ext>
            </a:extLst>
          </p:cNvPr>
          <p:cNvSpPr/>
          <p:nvPr/>
        </p:nvSpPr>
        <p:spPr>
          <a:xfrm>
            <a:off x="6776102" y="3145808"/>
            <a:ext cx="289754" cy="435267"/>
          </a:xfrm>
          <a:custGeom>
            <a:avLst/>
            <a:gdLst>
              <a:gd name="connsiteX0" fmla="*/ 69752 w 289754"/>
              <a:gd name="connsiteY0" fmla="*/ 0 h 435267"/>
              <a:gd name="connsiteX1" fmla="*/ 87408 w 289754"/>
              <a:gd name="connsiteY1" fmla="*/ 22901 h 435267"/>
              <a:gd name="connsiteX2" fmla="*/ 116844 w 289754"/>
              <a:gd name="connsiteY2" fmla="*/ 69161 h 435267"/>
              <a:gd name="connsiteX3" fmla="*/ 143668 w 289754"/>
              <a:gd name="connsiteY3" fmla="*/ 115203 h 435267"/>
              <a:gd name="connsiteX4" fmla="*/ 167735 w 289754"/>
              <a:gd name="connsiteY4" fmla="*/ 162766 h 435267"/>
              <a:gd name="connsiteX5" fmla="*/ 190787 w 289754"/>
              <a:gd name="connsiteY5" fmla="*/ 211995 h 435267"/>
              <a:gd name="connsiteX6" fmla="*/ 208397 w 289754"/>
              <a:gd name="connsiteY6" fmla="*/ 263397 h 435267"/>
              <a:gd name="connsiteX7" fmla="*/ 224339 w 289754"/>
              <a:gd name="connsiteY7" fmla="*/ 313784 h 435267"/>
              <a:gd name="connsiteX8" fmla="*/ 238249 w 289754"/>
              <a:gd name="connsiteY8" fmla="*/ 367503 h 435267"/>
              <a:gd name="connsiteX9" fmla="*/ 289754 w 289754"/>
              <a:gd name="connsiteY9" fmla="*/ 359553 h 435267"/>
              <a:gd name="connsiteX10" fmla="*/ 210662 w 289754"/>
              <a:gd name="connsiteY10" fmla="*/ 435267 h 435267"/>
              <a:gd name="connsiteX11" fmla="*/ 108834 w 289754"/>
              <a:gd name="connsiteY11" fmla="*/ 384698 h 435267"/>
              <a:gd name="connsiteX12" fmla="*/ 160266 w 289754"/>
              <a:gd name="connsiteY12" fmla="*/ 377617 h 435267"/>
              <a:gd name="connsiteX13" fmla="*/ 149255 w 289754"/>
              <a:gd name="connsiteY13" fmla="*/ 331147 h 435267"/>
              <a:gd name="connsiteX14" fmla="*/ 134763 w 289754"/>
              <a:gd name="connsiteY14" fmla="*/ 284386 h 435267"/>
              <a:gd name="connsiteX15" fmla="*/ 116643 w 289754"/>
              <a:gd name="connsiteY15" fmla="*/ 239073 h 435267"/>
              <a:gd name="connsiteX16" fmla="*/ 96782 w 289754"/>
              <a:gd name="connsiteY16" fmla="*/ 193614 h 435267"/>
              <a:gd name="connsiteX17" fmla="*/ 74889 w 289754"/>
              <a:gd name="connsiteY17" fmla="*/ 151489 h 435267"/>
              <a:gd name="connsiteX18" fmla="*/ 49514 w 289754"/>
              <a:gd name="connsiteY18" fmla="*/ 109072 h 435267"/>
              <a:gd name="connsiteX19" fmla="*/ 23124 w 289754"/>
              <a:gd name="connsiteY19" fmla="*/ 68322 h 435267"/>
              <a:gd name="connsiteX20" fmla="*/ 0 w 289754"/>
              <a:gd name="connsiteY20" fmla="*/ 40280 h 43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754" h="435267">
                <a:moveTo>
                  <a:pt x="69752" y="0"/>
                </a:moveTo>
                <a:lnTo>
                  <a:pt x="87408" y="22901"/>
                </a:lnTo>
                <a:lnTo>
                  <a:pt x="116844" y="69161"/>
                </a:lnTo>
                <a:lnTo>
                  <a:pt x="143668" y="115203"/>
                </a:lnTo>
                <a:lnTo>
                  <a:pt x="167735" y="162766"/>
                </a:lnTo>
                <a:lnTo>
                  <a:pt x="190787" y="211995"/>
                </a:lnTo>
                <a:lnTo>
                  <a:pt x="208397" y="263397"/>
                </a:lnTo>
                <a:lnTo>
                  <a:pt x="224339" y="313784"/>
                </a:lnTo>
                <a:lnTo>
                  <a:pt x="238249" y="367503"/>
                </a:lnTo>
                <a:lnTo>
                  <a:pt x="289754" y="359553"/>
                </a:lnTo>
                <a:lnTo>
                  <a:pt x="210662" y="435267"/>
                </a:lnTo>
                <a:lnTo>
                  <a:pt x="108834" y="384698"/>
                </a:lnTo>
                <a:lnTo>
                  <a:pt x="160266" y="377617"/>
                </a:lnTo>
                <a:lnTo>
                  <a:pt x="149255" y="331147"/>
                </a:lnTo>
                <a:lnTo>
                  <a:pt x="134763" y="284386"/>
                </a:lnTo>
                <a:lnTo>
                  <a:pt x="116643" y="239073"/>
                </a:lnTo>
                <a:lnTo>
                  <a:pt x="96782" y="193614"/>
                </a:lnTo>
                <a:lnTo>
                  <a:pt x="74889" y="151489"/>
                </a:lnTo>
                <a:lnTo>
                  <a:pt x="49514" y="109072"/>
                </a:lnTo>
                <a:lnTo>
                  <a:pt x="23124" y="68322"/>
                </a:lnTo>
                <a:lnTo>
                  <a:pt x="0" y="4028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347A8A52-BFC7-E870-0B0E-0D336FDCE8C5}"/>
              </a:ext>
            </a:extLst>
          </p:cNvPr>
          <p:cNvSpPr/>
          <p:nvPr/>
        </p:nvSpPr>
        <p:spPr>
          <a:xfrm>
            <a:off x="5152602" y="3832735"/>
            <a:ext cx="291413" cy="439896"/>
          </a:xfrm>
          <a:custGeom>
            <a:avLst/>
            <a:gdLst>
              <a:gd name="connsiteX0" fmla="*/ 78703 w 291413"/>
              <a:gd name="connsiteY0" fmla="*/ 0 h 439896"/>
              <a:gd name="connsiteX1" fmla="*/ 179965 w 291413"/>
              <a:gd name="connsiteY1" fmla="*/ 50522 h 439896"/>
              <a:gd name="connsiteX2" fmla="*/ 128804 w 291413"/>
              <a:gd name="connsiteY2" fmla="*/ 57626 h 439896"/>
              <a:gd name="connsiteX3" fmla="*/ 139735 w 291413"/>
              <a:gd name="connsiteY3" fmla="*/ 104089 h 439896"/>
              <a:gd name="connsiteX4" fmla="*/ 154995 w 291413"/>
              <a:gd name="connsiteY4" fmla="*/ 150914 h 439896"/>
              <a:gd name="connsiteX5" fmla="*/ 172132 w 291413"/>
              <a:gd name="connsiteY5" fmla="*/ 196145 h 439896"/>
              <a:gd name="connsiteX6" fmla="*/ 191866 w 291413"/>
              <a:gd name="connsiteY6" fmla="*/ 241593 h 439896"/>
              <a:gd name="connsiteX7" fmla="*/ 213624 w 291413"/>
              <a:gd name="connsiteY7" fmla="*/ 283707 h 439896"/>
              <a:gd name="connsiteX8" fmla="*/ 238844 w 291413"/>
              <a:gd name="connsiteY8" fmla="*/ 326111 h 439896"/>
              <a:gd name="connsiteX9" fmla="*/ 265075 w 291413"/>
              <a:gd name="connsiteY9" fmla="*/ 366848 h 439896"/>
              <a:gd name="connsiteX10" fmla="*/ 291413 w 291413"/>
              <a:gd name="connsiteY10" fmla="*/ 400607 h 439896"/>
              <a:gd name="connsiteX11" fmla="*/ 223378 w 291413"/>
              <a:gd name="connsiteY11" fmla="*/ 439896 h 439896"/>
              <a:gd name="connsiteX12" fmla="*/ 202846 w 291413"/>
              <a:gd name="connsiteY12" fmla="*/ 412441 h 439896"/>
              <a:gd name="connsiteX13" fmla="*/ 171857 w 291413"/>
              <a:gd name="connsiteY13" fmla="*/ 366051 h 439896"/>
              <a:gd name="connsiteX14" fmla="*/ 145196 w 291413"/>
              <a:gd name="connsiteY14" fmla="*/ 320023 h 439896"/>
              <a:gd name="connsiteX15" fmla="*/ 121278 w 291413"/>
              <a:gd name="connsiteY15" fmla="*/ 272472 h 439896"/>
              <a:gd name="connsiteX16" fmla="*/ 100104 w 291413"/>
              <a:gd name="connsiteY16" fmla="*/ 223400 h 439896"/>
              <a:gd name="connsiteX17" fmla="*/ 80734 w 291413"/>
              <a:gd name="connsiteY17" fmla="*/ 173602 h 439896"/>
              <a:gd name="connsiteX18" fmla="*/ 65045 w 291413"/>
              <a:gd name="connsiteY18" fmla="*/ 121485 h 439896"/>
              <a:gd name="connsiteX19" fmla="*/ 52965 w 291413"/>
              <a:gd name="connsiteY19" fmla="*/ 67919 h 439896"/>
              <a:gd name="connsiteX20" fmla="*/ 0 w 291413"/>
              <a:gd name="connsiteY20" fmla="*/ 75747 h 43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1413" h="439896">
                <a:moveTo>
                  <a:pt x="78703" y="0"/>
                </a:moveTo>
                <a:lnTo>
                  <a:pt x="179965" y="50522"/>
                </a:lnTo>
                <a:lnTo>
                  <a:pt x="128804" y="57626"/>
                </a:lnTo>
                <a:lnTo>
                  <a:pt x="139735" y="104089"/>
                </a:lnTo>
                <a:lnTo>
                  <a:pt x="154995" y="150914"/>
                </a:lnTo>
                <a:lnTo>
                  <a:pt x="172132" y="196145"/>
                </a:lnTo>
                <a:lnTo>
                  <a:pt x="191866" y="241593"/>
                </a:lnTo>
                <a:lnTo>
                  <a:pt x="213624" y="283707"/>
                </a:lnTo>
                <a:lnTo>
                  <a:pt x="238844" y="326111"/>
                </a:lnTo>
                <a:lnTo>
                  <a:pt x="265075" y="366848"/>
                </a:lnTo>
                <a:lnTo>
                  <a:pt x="291413" y="400607"/>
                </a:lnTo>
                <a:lnTo>
                  <a:pt x="223378" y="439896"/>
                </a:lnTo>
                <a:lnTo>
                  <a:pt x="202846" y="412441"/>
                </a:lnTo>
                <a:lnTo>
                  <a:pt x="171857" y="366051"/>
                </a:lnTo>
                <a:lnTo>
                  <a:pt x="145196" y="320023"/>
                </a:lnTo>
                <a:lnTo>
                  <a:pt x="121278" y="272472"/>
                </a:lnTo>
                <a:lnTo>
                  <a:pt x="100104" y="223400"/>
                </a:lnTo>
                <a:lnTo>
                  <a:pt x="80734" y="173602"/>
                </a:lnTo>
                <a:lnTo>
                  <a:pt x="65045" y="121485"/>
                </a:lnTo>
                <a:lnTo>
                  <a:pt x="52965" y="67919"/>
                </a:lnTo>
                <a:lnTo>
                  <a:pt x="0" y="75747"/>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9F6845C2-8212-B5A5-F9C7-9346B516B723}"/>
              </a:ext>
            </a:extLst>
          </p:cNvPr>
          <p:cNvSpPr/>
          <p:nvPr/>
        </p:nvSpPr>
        <p:spPr>
          <a:xfrm>
            <a:off x="6682955" y="4035550"/>
            <a:ext cx="273257" cy="357210"/>
          </a:xfrm>
          <a:custGeom>
            <a:avLst/>
            <a:gdLst>
              <a:gd name="connsiteX0" fmla="*/ 206335 w 273257"/>
              <a:gd name="connsiteY0" fmla="*/ 0 h 357210"/>
              <a:gd name="connsiteX1" fmla="*/ 273257 w 273257"/>
              <a:gd name="connsiteY1" fmla="*/ 38630 h 357210"/>
              <a:gd name="connsiteX2" fmla="*/ 266755 w 273257"/>
              <a:gd name="connsiteY2" fmla="*/ 54208 h 357210"/>
              <a:gd name="connsiteX3" fmla="*/ 244383 w 273257"/>
              <a:gd name="connsiteY3" fmla="*/ 102835 h 357210"/>
              <a:gd name="connsiteX4" fmla="*/ 216962 w 273257"/>
              <a:gd name="connsiteY4" fmla="*/ 149299 h 357210"/>
              <a:gd name="connsiteX5" fmla="*/ 187956 w 273257"/>
              <a:gd name="connsiteY5" fmla="*/ 193889 h 357210"/>
              <a:gd name="connsiteX6" fmla="*/ 157291 w 273257"/>
              <a:gd name="connsiteY6" fmla="*/ 237469 h 357210"/>
              <a:gd name="connsiteX7" fmla="*/ 122516 w 273257"/>
              <a:gd name="connsiteY7" fmla="*/ 278093 h 357210"/>
              <a:gd name="connsiteX8" fmla="*/ 86875 w 273257"/>
              <a:gd name="connsiteY8" fmla="*/ 318644 h 357210"/>
              <a:gd name="connsiteX9" fmla="*/ 121121 w 273257"/>
              <a:gd name="connsiteY9" fmla="*/ 357210 h 357210"/>
              <a:gd name="connsiteX10" fmla="*/ 14100 w 273257"/>
              <a:gd name="connsiteY10" fmla="*/ 334319 h 357210"/>
              <a:gd name="connsiteX11" fmla="*/ 0 w 273257"/>
              <a:gd name="connsiteY11" fmla="*/ 221688 h 357210"/>
              <a:gd name="connsiteX12" fmla="*/ 35038 w 273257"/>
              <a:gd name="connsiteY12" fmla="*/ 261191 h 357210"/>
              <a:gd name="connsiteX13" fmla="*/ 68513 w 273257"/>
              <a:gd name="connsiteY13" fmla="*/ 225683 h 357210"/>
              <a:gd name="connsiteX14" fmla="*/ 97951 w 273257"/>
              <a:gd name="connsiteY14" fmla="*/ 186354 h 357210"/>
              <a:gd name="connsiteX15" fmla="*/ 126451 w 273257"/>
              <a:gd name="connsiteY15" fmla="*/ 147816 h 357210"/>
              <a:gd name="connsiteX16" fmla="*/ 151706 w 273257"/>
              <a:gd name="connsiteY16" fmla="*/ 106396 h 357210"/>
              <a:gd name="connsiteX17" fmla="*/ 175303 w 273257"/>
              <a:gd name="connsiteY17" fmla="*/ 63965 h 357210"/>
              <a:gd name="connsiteX18" fmla="*/ 197241 w 273257"/>
              <a:gd name="connsiteY18" fmla="*/ 20525 h 35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257" h="357210">
                <a:moveTo>
                  <a:pt x="206335" y="0"/>
                </a:moveTo>
                <a:lnTo>
                  <a:pt x="273257" y="38630"/>
                </a:lnTo>
                <a:lnTo>
                  <a:pt x="266755" y="54208"/>
                </a:lnTo>
                <a:lnTo>
                  <a:pt x="244383" y="102835"/>
                </a:lnTo>
                <a:lnTo>
                  <a:pt x="216962" y="149299"/>
                </a:lnTo>
                <a:lnTo>
                  <a:pt x="187956" y="193889"/>
                </a:lnTo>
                <a:lnTo>
                  <a:pt x="157291" y="237469"/>
                </a:lnTo>
                <a:lnTo>
                  <a:pt x="122516" y="278093"/>
                </a:lnTo>
                <a:lnTo>
                  <a:pt x="86875" y="318644"/>
                </a:lnTo>
                <a:lnTo>
                  <a:pt x="121121" y="357210"/>
                </a:lnTo>
                <a:lnTo>
                  <a:pt x="14100" y="334319"/>
                </a:lnTo>
                <a:lnTo>
                  <a:pt x="0" y="221688"/>
                </a:lnTo>
                <a:lnTo>
                  <a:pt x="35038" y="261191"/>
                </a:lnTo>
                <a:lnTo>
                  <a:pt x="68513" y="225683"/>
                </a:lnTo>
                <a:lnTo>
                  <a:pt x="97951" y="186354"/>
                </a:lnTo>
                <a:lnTo>
                  <a:pt x="126451" y="147816"/>
                </a:lnTo>
                <a:lnTo>
                  <a:pt x="151706" y="106396"/>
                </a:lnTo>
                <a:lnTo>
                  <a:pt x="175303" y="63965"/>
                </a:lnTo>
                <a:lnTo>
                  <a:pt x="197241" y="2052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B60641B3-B302-F04A-0D64-26DF32673A12}"/>
              </a:ext>
            </a:extLst>
          </p:cNvPr>
          <p:cNvSpPr/>
          <p:nvPr/>
        </p:nvSpPr>
        <p:spPr>
          <a:xfrm>
            <a:off x="5792257" y="4473276"/>
            <a:ext cx="420347" cy="169463"/>
          </a:xfrm>
          <a:custGeom>
            <a:avLst/>
            <a:gdLst>
              <a:gd name="connsiteX0" fmla="*/ 94017 w 420347"/>
              <a:gd name="connsiteY0" fmla="*/ 0 h 169463"/>
              <a:gd name="connsiteX1" fmla="*/ 75138 w 420347"/>
              <a:gd name="connsiteY1" fmla="*/ 47373 h 169463"/>
              <a:gd name="connsiteX2" fmla="*/ 124791 w 420347"/>
              <a:gd name="connsiteY2" fmla="*/ 62021 h 169463"/>
              <a:gd name="connsiteX3" fmla="*/ 175824 w 420347"/>
              <a:gd name="connsiteY3" fmla="*/ 70664 h 169463"/>
              <a:gd name="connsiteX4" fmla="*/ 226059 w 420347"/>
              <a:gd name="connsiteY4" fmla="*/ 78367 h 169463"/>
              <a:gd name="connsiteX5" fmla="*/ 278326 w 420347"/>
              <a:gd name="connsiteY5" fmla="*/ 82743 h 169463"/>
              <a:gd name="connsiteX6" fmla="*/ 328417 w 420347"/>
              <a:gd name="connsiteY6" fmla="*/ 81691 h 169463"/>
              <a:gd name="connsiteX7" fmla="*/ 381048 w 420347"/>
              <a:gd name="connsiteY7" fmla="*/ 81727 h 169463"/>
              <a:gd name="connsiteX8" fmla="*/ 420340 w 420347"/>
              <a:gd name="connsiteY8" fmla="*/ 76859 h 169463"/>
              <a:gd name="connsiteX9" fmla="*/ 420347 w 420347"/>
              <a:gd name="connsiteY9" fmla="*/ 154707 h 169463"/>
              <a:gd name="connsiteX10" fmla="*/ 384235 w 420347"/>
              <a:gd name="connsiteY10" fmla="*/ 158922 h 169463"/>
              <a:gd name="connsiteX11" fmla="*/ 328772 w 420347"/>
              <a:gd name="connsiteY11" fmla="*/ 161272 h 169463"/>
              <a:gd name="connsiteX12" fmla="*/ 271858 w 420347"/>
              <a:gd name="connsiteY12" fmla="*/ 160004 h 169463"/>
              <a:gd name="connsiteX13" fmla="*/ 214364 w 420347"/>
              <a:gd name="connsiteY13" fmla="*/ 155190 h 169463"/>
              <a:gd name="connsiteX14" fmla="*/ 158031 w 420347"/>
              <a:gd name="connsiteY14" fmla="*/ 146977 h 169463"/>
              <a:gd name="connsiteX15" fmla="*/ 102860 w 420347"/>
              <a:gd name="connsiteY15" fmla="*/ 135365 h 169463"/>
              <a:gd name="connsiteX16" fmla="*/ 47109 w 420347"/>
              <a:gd name="connsiteY16" fmla="*/ 120207 h 169463"/>
              <a:gd name="connsiteX17" fmla="*/ 29827 w 420347"/>
              <a:gd name="connsiteY17" fmla="*/ 169463 h 169463"/>
              <a:gd name="connsiteX18" fmla="*/ 0 w 420347"/>
              <a:gd name="connsiteY18" fmla="*/ 64686 h 16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0347" h="169463">
                <a:moveTo>
                  <a:pt x="94017" y="0"/>
                </a:moveTo>
                <a:lnTo>
                  <a:pt x="75138" y="47373"/>
                </a:lnTo>
                <a:lnTo>
                  <a:pt x="124791" y="62021"/>
                </a:lnTo>
                <a:lnTo>
                  <a:pt x="175824" y="70664"/>
                </a:lnTo>
                <a:lnTo>
                  <a:pt x="226059" y="78367"/>
                </a:lnTo>
                <a:lnTo>
                  <a:pt x="278326" y="82743"/>
                </a:lnTo>
                <a:lnTo>
                  <a:pt x="328417" y="81691"/>
                </a:lnTo>
                <a:lnTo>
                  <a:pt x="381048" y="81727"/>
                </a:lnTo>
                <a:lnTo>
                  <a:pt x="420340" y="76859"/>
                </a:lnTo>
                <a:lnTo>
                  <a:pt x="420347" y="154707"/>
                </a:lnTo>
                <a:lnTo>
                  <a:pt x="384235" y="158922"/>
                </a:lnTo>
                <a:lnTo>
                  <a:pt x="328772" y="161272"/>
                </a:lnTo>
                <a:lnTo>
                  <a:pt x="271858" y="160004"/>
                </a:lnTo>
                <a:lnTo>
                  <a:pt x="214364" y="155190"/>
                </a:lnTo>
                <a:lnTo>
                  <a:pt x="158031" y="146977"/>
                </a:lnTo>
                <a:lnTo>
                  <a:pt x="102860" y="135365"/>
                </a:lnTo>
                <a:lnTo>
                  <a:pt x="47109" y="120207"/>
                </a:lnTo>
                <a:lnTo>
                  <a:pt x="29827" y="169463"/>
                </a:lnTo>
                <a:lnTo>
                  <a:pt x="0" y="64686"/>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3614697F-70EA-4B89-5D46-B601908BAC8A}"/>
              </a:ext>
            </a:extLst>
          </p:cNvPr>
          <p:cNvSpPr txBox="1"/>
          <p:nvPr/>
        </p:nvSpPr>
        <p:spPr>
          <a:xfrm>
            <a:off x="5355476" y="3242490"/>
            <a:ext cx="1481049" cy="970779"/>
          </a:xfrm>
          <a:prstGeom prst="rect">
            <a:avLst/>
          </a:prstGeom>
          <a:noFill/>
        </p:spPr>
        <p:txBody>
          <a:bodyPr wrap="square" rtlCol="0" anchor="ctr">
            <a:spAutoFit/>
          </a:bodyPr>
          <a:lstStyle/>
          <a:p>
            <a:pPr algn="ctr">
              <a:lnSpc>
                <a:spcPts val="1700"/>
              </a:lnSpc>
            </a:pPr>
            <a:r>
              <a:rPr lang="en-US" dirty="0">
                <a:solidFill>
                  <a:schemeClr val="bg1"/>
                </a:solidFill>
              </a:rPr>
              <a:t>SOSTAC Marketing Planning Model</a:t>
            </a:r>
          </a:p>
        </p:txBody>
      </p:sp>
      <p:grpSp>
        <p:nvGrpSpPr>
          <p:cNvPr id="7" name="Group 6">
            <a:extLst>
              <a:ext uri="{FF2B5EF4-FFF2-40B4-BE49-F238E27FC236}">
                <a16:creationId xmlns:a16="http://schemas.microsoft.com/office/drawing/2014/main" id="{B53AC872-5ED6-C341-7157-17E8FD4AA9E6}"/>
              </a:ext>
            </a:extLst>
          </p:cNvPr>
          <p:cNvGrpSpPr/>
          <p:nvPr/>
        </p:nvGrpSpPr>
        <p:grpSpPr>
          <a:xfrm>
            <a:off x="338438" y="1027493"/>
            <a:ext cx="2926082" cy="1733938"/>
            <a:chOff x="338438" y="1564458"/>
            <a:chExt cx="2926082" cy="1733938"/>
          </a:xfrm>
          <a:effectLst>
            <a:outerShdw blurRad="203200" dist="38100" dir="2700000" algn="tl" rotWithShape="0">
              <a:prstClr val="black">
                <a:alpha val="25000"/>
              </a:prstClr>
            </a:outerShdw>
          </a:effectLst>
        </p:grpSpPr>
        <p:sp>
          <p:nvSpPr>
            <p:cNvPr id="3" name="Rectangle 2">
              <a:extLst>
                <a:ext uri="{FF2B5EF4-FFF2-40B4-BE49-F238E27FC236}">
                  <a16:creationId xmlns:a16="http://schemas.microsoft.com/office/drawing/2014/main" id="{59541493-9260-2B72-F113-27BBBB56D2C3}"/>
                </a:ext>
              </a:extLst>
            </p:cNvPr>
            <p:cNvSpPr/>
            <p:nvPr/>
          </p:nvSpPr>
          <p:spPr>
            <a:xfrm>
              <a:off x="338439" y="1564458"/>
              <a:ext cx="2926081" cy="461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t>Control</a:t>
              </a:r>
            </a:p>
          </p:txBody>
        </p:sp>
        <p:sp>
          <p:nvSpPr>
            <p:cNvPr id="6" name="Rectangle 5">
              <a:extLst>
                <a:ext uri="{FF2B5EF4-FFF2-40B4-BE49-F238E27FC236}">
                  <a16:creationId xmlns:a16="http://schemas.microsoft.com/office/drawing/2014/main" id="{C3C9D108-B4E1-9C59-9185-0912AC0A7CF9}"/>
                </a:ext>
              </a:extLst>
            </p:cNvPr>
            <p:cNvSpPr/>
            <p:nvPr/>
          </p:nvSpPr>
          <p:spPr>
            <a:xfrm>
              <a:off x="338438" y="2026123"/>
              <a:ext cx="2926081" cy="1272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Monitor and evaluate your progress and make any necessary changes to ensure that you are on track to achieving your objectives. This includes setting up systems to measure your results, conducting regular performance reviews, and adjusting your strategy and tactics as needed.</a:t>
              </a:r>
            </a:p>
          </p:txBody>
        </p:sp>
      </p:grpSp>
      <p:grpSp>
        <p:nvGrpSpPr>
          <p:cNvPr id="16" name="Group 15">
            <a:extLst>
              <a:ext uri="{FF2B5EF4-FFF2-40B4-BE49-F238E27FC236}">
                <a16:creationId xmlns:a16="http://schemas.microsoft.com/office/drawing/2014/main" id="{56BA9902-E804-B343-4E9A-A012ECE54026}"/>
              </a:ext>
            </a:extLst>
          </p:cNvPr>
          <p:cNvGrpSpPr/>
          <p:nvPr/>
        </p:nvGrpSpPr>
        <p:grpSpPr>
          <a:xfrm>
            <a:off x="338438" y="3055166"/>
            <a:ext cx="2926082" cy="1400384"/>
            <a:chOff x="338438" y="1564458"/>
            <a:chExt cx="2926082" cy="1400384"/>
          </a:xfrm>
          <a:effectLst>
            <a:outerShdw blurRad="203200" dist="38100" dir="2700000" algn="tl" rotWithShape="0">
              <a:prstClr val="black">
                <a:alpha val="25000"/>
              </a:prstClr>
            </a:outerShdw>
          </a:effectLst>
        </p:grpSpPr>
        <p:sp>
          <p:nvSpPr>
            <p:cNvPr id="18" name="Rectangle 17">
              <a:extLst>
                <a:ext uri="{FF2B5EF4-FFF2-40B4-BE49-F238E27FC236}">
                  <a16:creationId xmlns:a16="http://schemas.microsoft.com/office/drawing/2014/main" id="{0A4C7B0C-9E4F-DD73-70B6-3BDAEE9D6707}"/>
                </a:ext>
              </a:extLst>
            </p:cNvPr>
            <p:cNvSpPr/>
            <p:nvPr/>
          </p:nvSpPr>
          <p:spPr>
            <a:xfrm>
              <a:off x="338439" y="1564458"/>
              <a:ext cx="2926081" cy="4616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Actions</a:t>
              </a:r>
            </a:p>
          </p:txBody>
        </p:sp>
        <p:sp>
          <p:nvSpPr>
            <p:cNvPr id="19" name="Rectangle 18">
              <a:extLst>
                <a:ext uri="{FF2B5EF4-FFF2-40B4-BE49-F238E27FC236}">
                  <a16:creationId xmlns:a16="http://schemas.microsoft.com/office/drawing/2014/main" id="{93B54A27-2E3A-54D9-909F-64A2E8487D41}"/>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Take action to implement your tactics and achieve your objectives. This includes launching your marketing campaigns, making sales calls, and developing and executing your business plan.</a:t>
              </a:r>
            </a:p>
          </p:txBody>
        </p:sp>
      </p:grpSp>
      <p:grpSp>
        <p:nvGrpSpPr>
          <p:cNvPr id="22" name="Group 21">
            <a:extLst>
              <a:ext uri="{FF2B5EF4-FFF2-40B4-BE49-F238E27FC236}">
                <a16:creationId xmlns:a16="http://schemas.microsoft.com/office/drawing/2014/main" id="{B97C884E-98A5-1429-B6FB-D290DA3C5195}"/>
              </a:ext>
            </a:extLst>
          </p:cNvPr>
          <p:cNvGrpSpPr/>
          <p:nvPr/>
        </p:nvGrpSpPr>
        <p:grpSpPr>
          <a:xfrm>
            <a:off x="338438" y="4749285"/>
            <a:ext cx="2926082" cy="1400384"/>
            <a:chOff x="338438" y="1564458"/>
            <a:chExt cx="2926082" cy="1400384"/>
          </a:xfrm>
          <a:effectLst>
            <a:outerShdw blurRad="203200" dist="38100" dir="2700000" algn="tl" rotWithShape="0">
              <a:prstClr val="black">
                <a:alpha val="25000"/>
              </a:prstClr>
            </a:outerShdw>
          </a:effectLst>
        </p:grpSpPr>
        <p:sp>
          <p:nvSpPr>
            <p:cNvPr id="23" name="Rectangle 22">
              <a:extLst>
                <a:ext uri="{FF2B5EF4-FFF2-40B4-BE49-F238E27FC236}">
                  <a16:creationId xmlns:a16="http://schemas.microsoft.com/office/drawing/2014/main" id="{8F912497-2E65-E1DC-F32B-C717E171E49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Tactics</a:t>
              </a:r>
            </a:p>
          </p:txBody>
        </p:sp>
        <p:sp>
          <p:nvSpPr>
            <p:cNvPr id="45" name="Rectangle 44">
              <a:extLst>
                <a:ext uri="{FF2B5EF4-FFF2-40B4-BE49-F238E27FC236}">
                  <a16:creationId xmlns:a16="http://schemas.microsoft.com/office/drawing/2014/main" id="{4B763552-0A12-5360-C14A-BB55D48E059E}"/>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the specific actions you will take to implement your strategy. This includes defining your budget, determining your tactics for reaching your target audience, and deciding on your distribution channels.</a:t>
              </a:r>
            </a:p>
          </p:txBody>
        </p:sp>
      </p:grpSp>
      <p:grpSp>
        <p:nvGrpSpPr>
          <p:cNvPr id="10" name="Group 9">
            <a:extLst>
              <a:ext uri="{FF2B5EF4-FFF2-40B4-BE49-F238E27FC236}">
                <a16:creationId xmlns:a16="http://schemas.microsoft.com/office/drawing/2014/main" id="{4BA99FE0-952F-47A2-2CCF-1B49D2476C1F}"/>
              </a:ext>
            </a:extLst>
          </p:cNvPr>
          <p:cNvGrpSpPr/>
          <p:nvPr/>
        </p:nvGrpSpPr>
        <p:grpSpPr>
          <a:xfrm>
            <a:off x="8922984" y="1817880"/>
            <a:ext cx="2926082" cy="892552"/>
            <a:chOff x="338438" y="1564458"/>
            <a:chExt cx="2926082" cy="892552"/>
          </a:xfrm>
          <a:effectLst>
            <a:outerShdw blurRad="203200" dist="38100" dir="2700000" algn="tl" rotWithShape="0">
              <a:prstClr val="black">
                <a:alpha val="25000"/>
              </a:prstClr>
            </a:outerShdw>
          </a:effectLst>
        </p:grpSpPr>
        <p:sp>
          <p:nvSpPr>
            <p:cNvPr id="12" name="Rectangle 11">
              <a:extLst>
                <a:ext uri="{FF2B5EF4-FFF2-40B4-BE49-F238E27FC236}">
                  <a16:creationId xmlns:a16="http://schemas.microsoft.com/office/drawing/2014/main" id="{5A184BAE-8395-BF66-69E9-F95485892C5E}"/>
                </a:ext>
              </a:extLst>
            </p:cNvPr>
            <p:cNvSpPr/>
            <p:nvPr/>
          </p:nvSpPr>
          <p:spPr>
            <a:xfrm>
              <a:off x="338439" y="1564458"/>
              <a:ext cx="2926081" cy="4616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Situation Analysis</a:t>
              </a:r>
            </a:p>
          </p:txBody>
        </p:sp>
        <p:sp>
          <p:nvSpPr>
            <p:cNvPr id="14" name="Rectangle 13">
              <a:extLst>
                <a:ext uri="{FF2B5EF4-FFF2-40B4-BE49-F238E27FC236}">
                  <a16:creationId xmlns:a16="http://schemas.microsoft.com/office/drawing/2014/main" id="{21076948-C87E-7A27-5E24-49CD97B84B60}"/>
                </a:ext>
              </a:extLst>
            </p:cNvPr>
            <p:cNvSpPr/>
            <p:nvPr/>
          </p:nvSpPr>
          <p:spPr>
            <a:xfrm>
              <a:off x="338438" y="2026123"/>
              <a:ext cx="2926081" cy="430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Assess your current situation and analyze your market, customers, and competition.</a:t>
              </a:r>
            </a:p>
          </p:txBody>
        </p:sp>
      </p:grpSp>
      <p:grpSp>
        <p:nvGrpSpPr>
          <p:cNvPr id="26" name="Group 25">
            <a:extLst>
              <a:ext uri="{FF2B5EF4-FFF2-40B4-BE49-F238E27FC236}">
                <a16:creationId xmlns:a16="http://schemas.microsoft.com/office/drawing/2014/main" id="{625F7BAA-91ED-6843-1A44-6C52EA86935C}"/>
              </a:ext>
            </a:extLst>
          </p:cNvPr>
          <p:cNvGrpSpPr/>
          <p:nvPr/>
        </p:nvGrpSpPr>
        <p:grpSpPr>
          <a:xfrm>
            <a:off x="8922984" y="3116224"/>
            <a:ext cx="2926082" cy="1231106"/>
            <a:chOff x="338438" y="1564458"/>
            <a:chExt cx="2926082" cy="1231106"/>
          </a:xfrm>
          <a:effectLst>
            <a:outerShdw blurRad="203200" dist="38100" dir="2700000" algn="tl" rotWithShape="0">
              <a:prstClr val="black">
                <a:alpha val="25000"/>
              </a:prstClr>
            </a:outerShdw>
          </a:effectLst>
        </p:grpSpPr>
        <p:sp>
          <p:nvSpPr>
            <p:cNvPr id="27" name="Rectangle 26">
              <a:extLst>
                <a:ext uri="{FF2B5EF4-FFF2-40B4-BE49-F238E27FC236}">
                  <a16:creationId xmlns:a16="http://schemas.microsoft.com/office/drawing/2014/main" id="{2740ABB1-60EF-B11C-4DD0-DD62ED5BCC9E}"/>
                </a:ext>
              </a:extLst>
            </p:cNvPr>
            <p:cNvSpPr/>
            <p:nvPr/>
          </p:nvSpPr>
          <p:spPr>
            <a:xfrm>
              <a:off x="338439" y="1564458"/>
              <a:ext cx="2926081" cy="46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Objectives</a:t>
              </a:r>
            </a:p>
          </p:txBody>
        </p:sp>
        <p:sp>
          <p:nvSpPr>
            <p:cNvPr id="28" name="Rectangle 27">
              <a:extLst>
                <a:ext uri="{FF2B5EF4-FFF2-40B4-BE49-F238E27FC236}">
                  <a16:creationId xmlns:a16="http://schemas.microsoft.com/office/drawing/2014/main" id="{D6E88738-C4D1-8F63-0884-72756B82E040}"/>
                </a:ext>
              </a:extLst>
            </p:cNvPr>
            <p:cNvSpPr/>
            <p:nvPr/>
          </p:nvSpPr>
          <p:spPr>
            <a:xfrm>
              <a:off x="338438" y="2026123"/>
              <a:ext cx="2926081" cy="7694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what you want to achieve with your marketing and business plans. This includes setting specific, measurable, achievable, relevant, and time-bound (SMART) objectives.</a:t>
              </a:r>
            </a:p>
          </p:txBody>
        </p:sp>
      </p:grpSp>
      <p:grpSp>
        <p:nvGrpSpPr>
          <p:cNvPr id="29" name="Group 28">
            <a:extLst>
              <a:ext uri="{FF2B5EF4-FFF2-40B4-BE49-F238E27FC236}">
                <a16:creationId xmlns:a16="http://schemas.microsoft.com/office/drawing/2014/main" id="{893C79CD-148B-C295-6FE4-264B67BB9EEB}"/>
              </a:ext>
            </a:extLst>
          </p:cNvPr>
          <p:cNvGrpSpPr/>
          <p:nvPr/>
        </p:nvGrpSpPr>
        <p:grpSpPr>
          <a:xfrm>
            <a:off x="8922984" y="4749285"/>
            <a:ext cx="2926082" cy="1400384"/>
            <a:chOff x="338438" y="1564458"/>
            <a:chExt cx="2926082" cy="1400384"/>
          </a:xfrm>
          <a:effectLst>
            <a:outerShdw blurRad="203200" dist="38100" dir="2700000" algn="tl" rotWithShape="0">
              <a:prstClr val="black">
                <a:alpha val="25000"/>
              </a:prstClr>
            </a:outerShdw>
          </a:effectLst>
        </p:grpSpPr>
        <p:sp>
          <p:nvSpPr>
            <p:cNvPr id="30" name="Rectangle 29">
              <a:extLst>
                <a:ext uri="{FF2B5EF4-FFF2-40B4-BE49-F238E27FC236}">
                  <a16:creationId xmlns:a16="http://schemas.microsoft.com/office/drawing/2014/main" id="{A090981B-CF17-1071-AA67-13BA5CE8A1BD}"/>
                </a:ext>
              </a:extLst>
            </p:cNvPr>
            <p:cNvSpPr/>
            <p:nvPr/>
          </p:nvSpPr>
          <p:spPr>
            <a:xfrm>
              <a:off x="338439" y="1564458"/>
              <a:ext cx="2926081" cy="461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chemeClr val="tx1">
                      <a:lumMod val="85000"/>
                      <a:lumOff val="15000"/>
                    </a:schemeClr>
                  </a:solidFill>
                </a:rPr>
                <a:t>Strategy</a:t>
              </a:r>
            </a:p>
          </p:txBody>
        </p:sp>
        <p:sp>
          <p:nvSpPr>
            <p:cNvPr id="31" name="Rectangle 30">
              <a:extLst>
                <a:ext uri="{FF2B5EF4-FFF2-40B4-BE49-F238E27FC236}">
                  <a16:creationId xmlns:a16="http://schemas.microsoft.com/office/drawing/2014/main" id="{A5EBA154-A28C-F196-6FF4-F9C6FD1854F1}"/>
                </a:ext>
              </a:extLst>
            </p:cNvPr>
            <p:cNvSpPr/>
            <p:nvPr/>
          </p:nvSpPr>
          <p:spPr>
            <a:xfrm>
              <a:off x="338438" y="2026123"/>
              <a:ext cx="2926081" cy="938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just"/>
              <a:r>
                <a:rPr lang="en-US" sz="1100" noProof="1">
                  <a:solidFill>
                    <a:schemeClr val="tx1">
                      <a:lumMod val="65000"/>
                      <a:lumOff val="35000"/>
                    </a:schemeClr>
                  </a:solidFill>
                </a:rPr>
                <a:t>Define the overall approach to achieve your objectives. This includes defining your target audience, identifying your unique selling proposition (USP), and developing your positioning and branding strategies.</a:t>
              </a:r>
            </a:p>
          </p:txBody>
        </p:sp>
      </p:grpSp>
    </p:spTree>
    <p:extLst>
      <p:ext uri="{BB962C8B-B14F-4D97-AF65-F5344CB8AC3E}">
        <p14:creationId xmlns:p14="http://schemas.microsoft.com/office/powerpoint/2010/main" val="19663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8717</TotalTime>
  <Words>465</Words>
  <Application>Microsoft Office PowerPoint</Application>
  <PresentationFormat>Widescreen</PresentationFormat>
  <Paragraphs>46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SOSTAC Marketing Model – Slide Template</vt:lpstr>
      <vt:lpstr>SOSTAC Marketing Model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SOSTAC Marketing Model</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2023-02-08T23:54:55Z</dcterms:modified>
  <cp:category>Charts &amp; Diagrams</cp:category>
</cp:coreProperties>
</file>