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4" r:id="rId4"/>
    <p:sldId id="355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EEEF"/>
    <a:srgbClr val="2B323B"/>
    <a:srgbClr val="EB1E42"/>
    <a:srgbClr val="FFDB55"/>
    <a:srgbClr val="05ACC7"/>
    <a:srgbClr val="C13018"/>
    <a:srgbClr val="F36F13"/>
    <a:srgbClr val="A2B969"/>
    <a:srgbClr val="063951"/>
    <a:srgbClr val="F160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25" d="100"/>
          <a:sy n="125" d="100"/>
        </p:scale>
        <p:origin x="1272" y="6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11/17/2023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0916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579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11/17/2023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Speedometer Dashboard – Slide Template</a:t>
            </a:r>
          </a:p>
        </p:txBody>
      </p:sp>
      <p:grpSp>
        <p:nvGrpSpPr>
          <p:cNvPr id="82" name="Group 81">
            <a:extLst>
              <a:ext uri="{FF2B5EF4-FFF2-40B4-BE49-F238E27FC236}">
                <a16:creationId xmlns:a16="http://schemas.microsoft.com/office/drawing/2014/main" id="{A5C0A0F9-8195-FF96-D827-8EB7D951E5F7}"/>
              </a:ext>
            </a:extLst>
          </p:cNvPr>
          <p:cNvGrpSpPr/>
          <p:nvPr/>
        </p:nvGrpSpPr>
        <p:grpSpPr>
          <a:xfrm>
            <a:off x="984538" y="1346113"/>
            <a:ext cx="2735263" cy="2526903"/>
            <a:chOff x="984538" y="1469482"/>
            <a:chExt cx="2735263" cy="2526903"/>
          </a:xfrm>
        </p:grpSpPr>
        <p:grpSp>
          <p:nvGrpSpPr>
            <p:cNvPr id="59" name="Group 42">
              <a:extLst>
                <a:ext uri="{FF2B5EF4-FFF2-40B4-BE49-F238E27FC236}">
                  <a16:creationId xmlns:a16="http://schemas.microsoft.com/office/drawing/2014/main" id="{85C18328-398E-9102-7E6B-A0A8C61260D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84538" y="1469482"/>
              <a:ext cx="2735263" cy="2461736"/>
              <a:chOff x="204" y="709"/>
              <a:chExt cx="2132" cy="1920"/>
            </a:xfrm>
          </p:grpSpPr>
          <p:sp>
            <p:nvSpPr>
              <p:cNvPr id="64" name="Freeform 44">
                <a:extLst>
                  <a:ext uri="{FF2B5EF4-FFF2-40B4-BE49-F238E27FC236}">
                    <a16:creationId xmlns:a16="http://schemas.microsoft.com/office/drawing/2014/main" id="{672D07A7-850D-4DAD-01B8-D61B8EFE501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1" y="1772"/>
                <a:ext cx="962" cy="857"/>
              </a:xfrm>
              <a:custGeom>
                <a:avLst/>
                <a:gdLst>
                  <a:gd name="T0" fmla="*/ 0 w 145"/>
                  <a:gd name="T1" fmla="*/ 67 h 129"/>
                  <a:gd name="T2" fmla="*/ 50 w 145"/>
                  <a:gd name="T3" fmla="*/ 129 h 129"/>
                  <a:gd name="T4" fmla="*/ 145 w 145"/>
                  <a:gd name="T5" fmla="*/ 0 h 129"/>
                  <a:gd name="T6" fmla="*/ 0 w 145"/>
                  <a:gd name="T7" fmla="*/ 67 h 1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129">
                    <a:moveTo>
                      <a:pt x="0" y="67"/>
                    </a:moveTo>
                    <a:cubicBezTo>
                      <a:pt x="11" y="92"/>
                      <a:pt x="28" y="113"/>
                      <a:pt x="50" y="129"/>
                    </a:cubicBezTo>
                    <a:lnTo>
                      <a:pt x="145" y="0"/>
                    </a:lnTo>
                    <a:lnTo>
                      <a:pt x="0" y="67"/>
                    </a:lnTo>
                    <a:close/>
                  </a:path>
                </a:pathLst>
              </a:custGeom>
              <a:solidFill>
                <a:srgbClr val="FF9900"/>
              </a:solidFill>
              <a:ln w="12700">
                <a:solidFill>
                  <a:srgbClr val="F0EEE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2000"/>
              </a:p>
            </p:txBody>
          </p:sp>
          <p:sp>
            <p:nvSpPr>
              <p:cNvPr id="65" name="Freeform 45">
                <a:extLst>
                  <a:ext uri="{FF2B5EF4-FFF2-40B4-BE49-F238E27FC236}">
                    <a16:creationId xmlns:a16="http://schemas.microsoft.com/office/drawing/2014/main" id="{A42CF75D-844E-FC4F-BF2B-DF4D54EC594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4" y="1699"/>
                <a:ext cx="1069" cy="518"/>
              </a:xfrm>
              <a:custGeom>
                <a:avLst/>
                <a:gdLst>
                  <a:gd name="T0" fmla="*/ 1 w 161"/>
                  <a:gd name="T1" fmla="*/ 0 h 78"/>
                  <a:gd name="T2" fmla="*/ 1 w 161"/>
                  <a:gd name="T3" fmla="*/ 10 h 78"/>
                  <a:gd name="T4" fmla="*/ 16 w 161"/>
                  <a:gd name="T5" fmla="*/ 78 h 78"/>
                  <a:gd name="T6" fmla="*/ 161 w 161"/>
                  <a:gd name="T7" fmla="*/ 11 h 78"/>
                  <a:gd name="T8" fmla="*/ 1 w 161"/>
                  <a:gd name="T9" fmla="*/ 0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1" h="78">
                    <a:moveTo>
                      <a:pt x="1" y="0"/>
                    </a:moveTo>
                    <a:cubicBezTo>
                      <a:pt x="1" y="3"/>
                      <a:pt x="1" y="7"/>
                      <a:pt x="1" y="10"/>
                    </a:cubicBezTo>
                    <a:cubicBezTo>
                      <a:pt x="0" y="34"/>
                      <a:pt x="6" y="57"/>
                      <a:pt x="16" y="78"/>
                    </a:cubicBezTo>
                    <a:lnTo>
                      <a:pt x="161" y="11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FF9900"/>
              </a:solidFill>
              <a:ln w="12700">
                <a:solidFill>
                  <a:srgbClr val="F0EEE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2000"/>
              </a:p>
            </p:txBody>
          </p:sp>
          <p:sp>
            <p:nvSpPr>
              <p:cNvPr id="66" name="Freeform 46">
                <a:extLst>
                  <a:ext uri="{FF2B5EF4-FFF2-40B4-BE49-F238E27FC236}">
                    <a16:creationId xmlns:a16="http://schemas.microsoft.com/office/drawing/2014/main" id="{2F78CACF-9B78-1824-C83C-4F424B77A5F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1" y="1207"/>
                <a:ext cx="1062" cy="565"/>
              </a:xfrm>
              <a:custGeom>
                <a:avLst/>
                <a:gdLst>
                  <a:gd name="T0" fmla="*/ 24 w 160"/>
                  <a:gd name="T1" fmla="*/ 0 h 85"/>
                  <a:gd name="T2" fmla="*/ 0 w 160"/>
                  <a:gd name="T3" fmla="*/ 74 h 85"/>
                  <a:gd name="T4" fmla="*/ 160 w 160"/>
                  <a:gd name="T5" fmla="*/ 85 h 85"/>
                  <a:gd name="T6" fmla="*/ 24 w 160"/>
                  <a:gd name="T7" fmla="*/ 0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60" h="85">
                    <a:moveTo>
                      <a:pt x="24" y="0"/>
                    </a:moveTo>
                    <a:cubicBezTo>
                      <a:pt x="10" y="22"/>
                      <a:pt x="2" y="47"/>
                      <a:pt x="0" y="74"/>
                    </a:cubicBezTo>
                    <a:lnTo>
                      <a:pt x="160" y="85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rgbClr val="FF9900"/>
              </a:solidFill>
              <a:ln w="12700">
                <a:solidFill>
                  <a:srgbClr val="F0EEE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2000"/>
              </a:p>
            </p:txBody>
          </p:sp>
          <p:sp>
            <p:nvSpPr>
              <p:cNvPr id="67" name="Freeform 47">
                <a:extLst>
                  <a:ext uri="{FF2B5EF4-FFF2-40B4-BE49-F238E27FC236}">
                    <a16:creationId xmlns:a16="http://schemas.microsoft.com/office/drawing/2014/main" id="{93A8A27E-88BD-16DA-C7FD-E7FB59995F3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1" y="842"/>
                <a:ext cx="902" cy="930"/>
              </a:xfrm>
              <a:custGeom>
                <a:avLst/>
                <a:gdLst>
                  <a:gd name="T0" fmla="*/ 58 w 136"/>
                  <a:gd name="T1" fmla="*/ 0 h 140"/>
                  <a:gd name="T2" fmla="*/ 0 w 136"/>
                  <a:gd name="T3" fmla="*/ 55 h 140"/>
                  <a:gd name="T4" fmla="*/ 136 w 136"/>
                  <a:gd name="T5" fmla="*/ 140 h 140"/>
                  <a:gd name="T6" fmla="*/ 58 w 136"/>
                  <a:gd name="T7" fmla="*/ 0 h 1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36" h="140">
                    <a:moveTo>
                      <a:pt x="58" y="0"/>
                    </a:moveTo>
                    <a:cubicBezTo>
                      <a:pt x="34" y="13"/>
                      <a:pt x="14" y="32"/>
                      <a:pt x="0" y="55"/>
                    </a:cubicBezTo>
                    <a:lnTo>
                      <a:pt x="136" y="140"/>
                    </a:lnTo>
                    <a:lnTo>
                      <a:pt x="58" y="0"/>
                    </a:lnTo>
                    <a:close/>
                  </a:path>
                </a:pathLst>
              </a:custGeom>
              <a:solidFill>
                <a:srgbClr val="FF9900"/>
              </a:solidFill>
              <a:ln w="12700">
                <a:solidFill>
                  <a:srgbClr val="F0EEE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2000"/>
              </a:p>
            </p:txBody>
          </p:sp>
          <p:sp>
            <p:nvSpPr>
              <p:cNvPr id="68" name="Freeform 48">
                <a:extLst>
                  <a:ext uri="{FF2B5EF4-FFF2-40B4-BE49-F238E27FC236}">
                    <a16:creationId xmlns:a16="http://schemas.microsoft.com/office/drawing/2014/main" id="{A624D0D9-C876-0640-7907-E61D23ABD7F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55" y="709"/>
                <a:ext cx="518" cy="1063"/>
              </a:xfrm>
              <a:custGeom>
                <a:avLst/>
                <a:gdLst>
                  <a:gd name="T0" fmla="*/ 77 w 78"/>
                  <a:gd name="T1" fmla="*/ 0 h 160"/>
                  <a:gd name="T2" fmla="*/ 0 w 78"/>
                  <a:gd name="T3" fmla="*/ 20 h 160"/>
                  <a:gd name="T4" fmla="*/ 78 w 78"/>
                  <a:gd name="T5" fmla="*/ 160 h 160"/>
                  <a:gd name="T6" fmla="*/ 77 w 78"/>
                  <a:gd name="T7" fmla="*/ 0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8" h="160">
                    <a:moveTo>
                      <a:pt x="77" y="0"/>
                    </a:moveTo>
                    <a:cubicBezTo>
                      <a:pt x="50" y="0"/>
                      <a:pt x="23" y="6"/>
                      <a:pt x="0" y="20"/>
                    </a:cubicBezTo>
                    <a:lnTo>
                      <a:pt x="78" y="160"/>
                    </a:lnTo>
                    <a:lnTo>
                      <a:pt x="77" y="0"/>
                    </a:lnTo>
                    <a:close/>
                  </a:path>
                </a:pathLst>
              </a:custGeom>
              <a:solidFill>
                <a:srgbClr val="FF9900"/>
              </a:solidFill>
              <a:ln w="12700">
                <a:solidFill>
                  <a:srgbClr val="F0EEE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2000"/>
              </a:p>
            </p:txBody>
          </p:sp>
          <p:sp>
            <p:nvSpPr>
              <p:cNvPr id="69" name="Freeform 49">
                <a:extLst>
                  <a:ext uri="{FF2B5EF4-FFF2-40B4-BE49-F238E27FC236}">
                    <a16:creationId xmlns:a16="http://schemas.microsoft.com/office/drawing/2014/main" id="{02C2CB53-73BB-540E-312B-485E58F6F19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73" y="709"/>
                <a:ext cx="512" cy="1063"/>
              </a:xfrm>
              <a:custGeom>
                <a:avLst/>
                <a:gdLst>
                  <a:gd name="T0" fmla="*/ 77 w 77"/>
                  <a:gd name="T1" fmla="*/ 20 h 160"/>
                  <a:gd name="T2" fmla="*/ 0 w 77"/>
                  <a:gd name="T3" fmla="*/ 0 h 160"/>
                  <a:gd name="T4" fmla="*/ 0 w 77"/>
                  <a:gd name="T5" fmla="*/ 160 h 160"/>
                  <a:gd name="T6" fmla="*/ 77 w 77"/>
                  <a:gd name="T7" fmla="*/ 20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7" h="160">
                    <a:moveTo>
                      <a:pt x="77" y="20"/>
                    </a:moveTo>
                    <a:cubicBezTo>
                      <a:pt x="54" y="6"/>
                      <a:pt x="27" y="0"/>
                      <a:pt x="0" y="0"/>
                    </a:cubicBezTo>
                    <a:lnTo>
                      <a:pt x="0" y="160"/>
                    </a:lnTo>
                    <a:lnTo>
                      <a:pt x="77" y="20"/>
                    </a:lnTo>
                    <a:close/>
                  </a:path>
                </a:pathLst>
              </a:custGeom>
              <a:solidFill>
                <a:schemeClr val="bg2"/>
              </a:solidFill>
              <a:ln w="12700">
                <a:solidFill>
                  <a:srgbClr val="F0EEE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2000"/>
              </a:p>
            </p:txBody>
          </p:sp>
          <p:sp>
            <p:nvSpPr>
              <p:cNvPr id="70" name="Freeform 50">
                <a:extLst>
                  <a:ext uri="{FF2B5EF4-FFF2-40B4-BE49-F238E27FC236}">
                    <a16:creationId xmlns:a16="http://schemas.microsoft.com/office/drawing/2014/main" id="{9C971B71-C4B9-285D-81F2-5BA34F32795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73" y="842"/>
                <a:ext cx="896" cy="930"/>
              </a:xfrm>
              <a:custGeom>
                <a:avLst/>
                <a:gdLst>
                  <a:gd name="T0" fmla="*/ 135 w 135"/>
                  <a:gd name="T1" fmla="*/ 55 h 140"/>
                  <a:gd name="T2" fmla="*/ 77 w 135"/>
                  <a:gd name="T3" fmla="*/ 0 h 140"/>
                  <a:gd name="T4" fmla="*/ 0 w 135"/>
                  <a:gd name="T5" fmla="*/ 140 h 140"/>
                  <a:gd name="T6" fmla="*/ 135 w 135"/>
                  <a:gd name="T7" fmla="*/ 55 h 1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35" h="140">
                    <a:moveTo>
                      <a:pt x="135" y="55"/>
                    </a:moveTo>
                    <a:cubicBezTo>
                      <a:pt x="121" y="32"/>
                      <a:pt x="101" y="13"/>
                      <a:pt x="77" y="0"/>
                    </a:cubicBezTo>
                    <a:lnTo>
                      <a:pt x="0" y="140"/>
                    </a:lnTo>
                    <a:lnTo>
                      <a:pt x="135" y="55"/>
                    </a:lnTo>
                    <a:close/>
                  </a:path>
                </a:pathLst>
              </a:custGeom>
              <a:solidFill>
                <a:schemeClr val="bg2"/>
              </a:solidFill>
              <a:ln w="12700">
                <a:solidFill>
                  <a:srgbClr val="F0EEE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2000"/>
              </a:p>
            </p:txBody>
          </p:sp>
          <p:sp>
            <p:nvSpPr>
              <p:cNvPr id="71" name="Freeform 51">
                <a:extLst>
                  <a:ext uri="{FF2B5EF4-FFF2-40B4-BE49-F238E27FC236}">
                    <a16:creationId xmlns:a16="http://schemas.microsoft.com/office/drawing/2014/main" id="{0028D842-A029-B81F-95AE-D7E6DE5C469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73" y="1207"/>
                <a:ext cx="1056" cy="565"/>
              </a:xfrm>
              <a:custGeom>
                <a:avLst/>
                <a:gdLst>
                  <a:gd name="T0" fmla="*/ 159 w 159"/>
                  <a:gd name="T1" fmla="*/ 74 h 85"/>
                  <a:gd name="T2" fmla="*/ 135 w 159"/>
                  <a:gd name="T3" fmla="*/ 0 h 85"/>
                  <a:gd name="T4" fmla="*/ 0 w 159"/>
                  <a:gd name="T5" fmla="*/ 85 h 85"/>
                  <a:gd name="T6" fmla="*/ 159 w 159"/>
                  <a:gd name="T7" fmla="*/ 74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59" h="85">
                    <a:moveTo>
                      <a:pt x="159" y="74"/>
                    </a:moveTo>
                    <a:cubicBezTo>
                      <a:pt x="157" y="47"/>
                      <a:pt x="149" y="22"/>
                      <a:pt x="135" y="0"/>
                    </a:cubicBezTo>
                    <a:lnTo>
                      <a:pt x="0" y="85"/>
                    </a:lnTo>
                    <a:lnTo>
                      <a:pt x="159" y="74"/>
                    </a:lnTo>
                    <a:close/>
                  </a:path>
                </a:pathLst>
              </a:custGeom>
              <a:solidFill>
                <a:schemeClr val="bg2"/>
              </a:solidFill>
              <a:ln w="12700">
                <a:solidFill>
                  <a:srgbClr val="F0EEE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2000"/>
              </a:p>
            </p:txBody>
          </p:sp>
          <p:sp>
            <p:nvSpPr>
              <p:cNvPr id="72" name="Freeform 52">
                <a:extLst>
                  <a:ext uri="{FF2B5EF4-FFF2-40B4-BE49-F238E27FC236}">
                    <a16:creationId xmlns:a16="http://schemas.microsoft.com/office/drawing/2014/main" id="{DAF4B2D3-2E00-F4C6-0C34-6CB46F0171C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73" y="1699"/>
                <a:ext cx="1063" cy="518"/>
              </a:xfrm>
              <a:custGeom>
                <a:avLst/>
                <a:gdLst>
                  <a:gd name="T0" fmla="*/ 144 w 160"/>
                  <a:gd name="T1" fmla="*/ 78 h 78"/>
                  <a:gd name="T2" fmla="*/ 160 w 160"/>
                  <a:gd name="T3" fmla="*/ 11 h 78"/>
                  <a:gd name="T4" fmla="*/ 159 w 160"/>
                  <a:gd name="T5" fmla="*/ 0 h 78"/>
                  <a:gd name="T6" fmla="*/ 0 w 160"/>
                  <a:gd name="T7" fmla="*/ 11 h 78"/>
                  <a:gd name="T8" fmla="*/ 144 w 160"/>
                  <a:gd name="T9" fmla="*/ 78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0" h="78">
                    <a:moveTo>
                      <a:pt x="144" y="78"/>
                    </a:moveTo>
                    <a:cubicBezTo>
                      <a:pt x="154" y="57"/>
                      <a:pt x="160" y="34"/>
                      <a:pt x="160" y="11"/>
                    </a:cubicBezTo>
                    <a:cubicBezTo>
                      <a:pt x="160" y="7"/>
                      <a:pt x="159" y="3"/>
                      <a:pt x="159" y="0"/>
                    </a:cubicBezTo>
                    <a:lnTo>
                      <a:pt x="0" y="11"/>
                    </a:lnTo>
                    <a:lnTo>
                      <a:pt x="144" y="78"/>
                    </a:lnTo>
                    <a:close/>
                  </a:path>
                </a:pathLst>
              </a:custGeom>
              <a:solidFill>
                <a:schemeClr val="bg2"/>
              </a:solidFill>
              <a:ln w="12700">
                <a:solidFill>
                  <a:srgbClr val="F0EEE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2000"/>
              </a:p>
            </p:txBody>
          </p:sp>
          <p:sp>
            <p:nvSpPr>
              <p:cNvPr id="73" name="Freeform 53">
                <a:extLst>
                  <a:ext uri="{FF2B5EF4-FFF2-40B4-BE49-F238E27FC236}">
                    <a16:creationId xmlns:a16="http://schemas.microsoft.com/office/drawing/2014/main" id="{017F66B8-9000-8428-9386-CBB3498789B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73" y="1772"/>
                <a:ext cx="956" cy="857"/>
              </a:xfrm>
              <a:custGeom>
                <a:avLst/>
                <a:gdLst>
                  <a:gd name="T0" fmla="*/ 94 w 144"/>
                  <a:gd name="T1" fmla="*/ 129 h 129"/>
                  <a:gd name="T2" fmla="*/ 144 w 144"/>
                  <a:gd name="T3" fmla="*/ 67 h 129"/>
                  <a:gd name="T4" fmla="*/ 0 w 144"/>
                  <a:gd name="T5" fmla="*/ 0 h 129"/>
                  <a:gd name="T6" fmla="*/ 94 w 144"/>
                  <a:gd name="T7" fmla="*/ 129 h 1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4" h="129">
                    <a:moveTo>
                      <a:pt x="94" y="129"/>
                    </a:moveTo>
                    <a:cubicBezTo>
                      <a:pt x="116" y="113"/>
                      <a:pt x="133" y="92"/>
                      <a:pt x="144" y="67"/>
                    </a:cubicBezTo>
                    <a:lnTo>
                      <a:pt x="0" y="0"/>
                    </a:lnTo>
                    <a:lnTo>
                      <a:pt x="94" y="129"/>
                    </a:lnTo>
                    <a:close/>
                  </a:path>
                </a:pathLst>
              </a:custGeom>
              <a:solidFill>
                <a:schemeClr val="bg2"/>
              </a:solidFill>
              <a:ln w="12700">
                <a:solidFill>
                  <a:srgbClr val="F0EEE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2000"/>
              </a:p>
            </p:txBody>
          </p:sp>
        </p:grpSp>
        <p:sp>
          <p:nvSpPr>
            <p:cNvPr id="60" name="Text Box 54">
              <a:extLst>
                <a:ext uri="{FF2B5EF4-FFF2-40B4-BE49-F238E27FC236}">
                  <a16:creationId xmlns:a16="http://schemas.microsoft.com/office/drawing/2014/main" id="{0AE3748A-A2D9-2FC5-3BD6-B0CB8C6E02A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6797" y="3411610"/>
              <a:ext cx="901209" cy="5847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/>
              <a:r>
                <a:rPr lang="en-US" altLang="en-US" sz="3200" b="1" dirty="0">
                  <a:solidFill>
                    <a:schemeClr val="accent2">
                      <a:lumMod val="75000"/>
                    </a:schemeClr>
                  </a:solidFill>
                </a:rPr>
                <a:t>50%</a:t>
              </a:r>
            </a:p>
          </p:txBody>
        </p:sp>
        <p:cxnSp>
          <p:nvCxnSpPr>
            <p:cNvPr id="77" name="Straight Arrow Connector 76">
              <a:extLst>
                <a:ext uri="{FF2B5EF4-FFF2-40B4-BE49-F238E27FC236}">
                  <a16:creationId xmlns:a16="http://schemas.microsoft.com/office/drawing/2014/main" id="{055C7F1D-4DEC-68DD-D665-7614B60A9BF5}"/>
                </a:ext>
              </a:extLst>
            </p:cNvPr>
            <p:cNvCxnSpPr>
              <a:cxnSpLocks/>
              <a:stCxn id="68" idx="2"/>
            </p:cNvCxnSpPr>
            <p:nvPr/>
          </p:nvCxnSpPr>
          <p:spPr>
            <a:xfrm flipH="1" flipV="1">
              <a:off x="2352170" y="1609463"/>
              <a:ext cx="3848" cy="1222949"/>
            </a:xfrm>
            <a:prstGeom prst="straightConnector1">
              <a:avLst/>
            </a:prstGeom>
            <a:noFill/>
            <a:ln w="57150">
              <a:solidFill>
                <a:schemeClr val="tx1"/>
              </a:solidFill>
              <a:round/>
              <a:headEnd type="oval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1"/>
                    </a:outerShdw>
                  </a:effectLst>
                </a14:hiddenEffects>
              </a:ext>
            </a:extLst>
          </p:spPr>
        </p:cxn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54EA562E-DBCA-1B54-03ED-0D37EC0CFA92}"/>
              </a:ext>
            </a:extLst>
          </p:cNvPr>
          <p:cNvGrpSpPr/>
          <p:nvPr/>
        </p:nvGrpSpPr>
        <p:grpSpPr>
          <a:xfrm>
            <a:off x="8472200" y="1346113"/>
            <a:ext cx="2735263" cy="2526903"/>
            <a:chOff x="984538" y="1469482"/>
            <a:chExt cx="2735263" cy="2526903"/>
          </a:xfrm>
        </p:grpSpPr>
        <p:grpSp>
          <p:nvGrpSpPr>
            <p:cNvPr id="84" name="Group 42">
              <a:extLst>
                <a:ext uri="{FF2B5EF4-FFF2-40B4-BE49-F238E27FC236}">
                  <a16:creationId xmlns:a16="http://schemas.microsoft.com/office/drawing/2014/main" id="{34450EEE-8C8F-5B7E-1994-F71361B7F4F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84538" y="1469482"/>
              <a:ext cx="2735263" cy="2461736"/>
              <a:chOff x="204" y="709"/>
              <a:chExt cx="2132" cy="1920"/>
            </a:xfrm>
          </p:grpSpPr>
          <p:sp>
            <p:nvSpPr>
              <p:cNvPr id="87" name="Freeform 44">
                <a:extLst>
                  <a:ext uri="{FF2B5EF4-FFF2-40B4-BE49-F238E27FC236}">
                    <a16:creationId xmlns:a16="http://schemas.microsoft.com/office/drawing/2014/main" id="{58AF3244-8283-652B-429E-9595F8ACFB2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1" y="1772"/>
                <a:ext cx="962" cy="857"/>
              </a:xfrm>
              <a:custGeom>
                <a:avLst/>
                <a:gdLst>
                  <a:gd name="T0" fmla="*/ 0 w 145"/>
                  <a:gd name="T1" fmla="*/ 67 h 129"/>
                  <a:gd name="T2" fmla="*/ 50 w 145"/>
                  <a:gd name="T3" fmla="*/ 129 h 129"/>
                  <a:gd name="T4" fmla="*/ 145 w 145"/>
                  <a:gd name="T5" fmla="*/ 0 h 129"/>
                  <a:gd name="T6" fmla="*/ 0 w 145"/>
                  <a:gd name="T7" fmla="*/ 67 h 1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129">
                    <a:moveTo>
                      <a:pt x="0" y="67"/>
                    </a:moveTo>
                    <a:cubicBezTo>
                      <a:pt x="11" y="92"/>
                      <a:pt x="28" y="113"/>
                      <a:pt x="50" y="129"/>
                    </a:cubicBezTo>
                    <a:lnTo>
                      <a:pt x="145" y="0"/>
                    </a:lnTo>
                    <a:lnTo>
                      <a:pt x="0" y="67"/>
                    </a:lnTo>
                    <a:close/>
                  </a:path>
                </a:pathLst>
              </a:custGeom>
              <a:solidFill>
                <a:schemeClr val="accent5"/>
              </a:solidFill>
              <a:ln w="12700">
                <a:solidFill>
                  <a:srgbClr val="F0EEE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2000"/>
              </a:p>
            </p:txBody>
          </p:sp>
          <p:sp>
            <p:nvSpPr>
              <p:cNvPr id="88" name="Freeform 45">
                <a:extLst>
                  <a:ext uri="{FF2B5EF4-FFF2-40B4-BE49-F238E27FC236}">
                    <a16:creationId xmlns:a16="http://schemas.microsoft.com/office/drawing/2014/main" id="{B2CB311F-893B-DE73-F2AC-A536FAEE51B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4" y="1699"/>
                <a:ext cx="1069" cy="518"/>
              </a:xfrm>
              <a:custGeom>
                <a:avLst/>
                <a:gdLst>
                  <a:gd name="T0" fmla="*/ 1 w 161"/>
                  <a:gd name="T1" fmla="*/ 0 h 78"/>
                  <a:gd name="T2" fmla="*/ 1 w 161"/>
                  <a:gd name="T3" fmla="*/ 10 h 78"/>
                  <a:gd name="T4" fmla="*/ 16 w 161"/>
                  <a:gd name="T5" fmla="*/ 78 h 78"/>
                  <a:gd name="T6" fmla="*/ 161 w 161"/>
                  <a:gd name="T7" fmla="*/ 11 h 78"/>
                  <a:gd name="T8" fmla="*/ 1 w 161"/>
                  <a:gd name="T9" fmla="*/ 0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1" h="78">
                    <a:moveTo>
                      <a:pt x="1" y="0"/>
                    </a:moveTo>
                    <a:cubicBezTo>
                      <a:pt x="1" y="3"/>
                      <a:pt x="1" y="7"/>
                      <a:pt x="1" y="10"/>
                    </a:cubicBezTo>
                    <a:cubicBezTo>
                      <a:pt x="0" y="34"/>
                      <a:pt x="6" y="57"/>
                      <a:pt x="16" y="78"/>
                    </a:cubicBezTo>
                    <a:lnTo>
                      <a:pt x="161" y="11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chemeClr val="accent5"/>
              </a:solidFill>
              <a:ln w="12700">
                <a:solidFill>
                  <a:srgbClr val="F0EEE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2000"/>
              </a:p>
            </p:txBody>
          </p:sp>
          <p:sp>
            <p:nvSpPr>
              <p:cNvPr id="89" name="Freeform 46">
                <a:extLst>
                  <a:ext uri="{FF2B5EF4-FFF2-40B4-BE49-F238E27FC236}">
                    <a16:creationId xmlns:a16="http://schemas.microsoft.com/office/drawing/2014/main" id="{93867F02-8F92-680C-EAB4-B023C9FE788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1" y="1207"/>
                <a:ext cx="1062" cy="565"/>
              </a:xfrm>
              <a:custGeom>
                <a:avLst/>
                <a:gdLst>
                  <a:gd name="T0" fmla="*/ 24 w 160"/>
                  <a:gd name="T1" fmla="*/ 0 h 85"/>
                  <a:gd name="T2" fmla="*/ 0 w 160"/>
                  <a:gd name="T3" fmla="*/ 74 h 85"/>
                  <a:gd name="T4" fmla="*/ 160 w 160"/>
                  <a:gd name="T5" fmla="*/ 85 h 85"/>
                  <a:gd name="T6" fmla="*/ 24 w 160"/>
                  <a:gd name="T7" fmla="*/ 0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60" h="85">
                    <a:moveTo>
                      <a:pt x="24" y="0"/>
                    </a:moveTo>
                    <a:cubicBezTo>
                      <a:pt x="10" y="22"/>
                      <a:pt x="2" y="47"/>
                      <a:pt x="0" y="74"/>
                    </a:cubicBezTo>
                    <a:lnTo>
                      <a:pt x="160" y="85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5"/>
              </a:solidFill>
              <a:ln w="12700">
                <a:solidFill>
                  <a:srgbClr val="F0EEE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2000"/>
              </a:p>
            </p:txBody>
          </p:sp>
          <p:sp>
            <p:nvSpPr>
              <p:cNvPr id="90" name="Freeform 47">
                <a:extLst>
                  <a:ext uri="{FF2B5EF4-FFF2-40B4-BE49-F238E27FC236}">
                    <a16:creationId xmlns:a16="http://schemas.microsoft.com/office/drawing/2014/main" id="{81AECDA3-C9FC-AB08-9BFD-12E03AD3740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1" y="842"/>
                <a:ext cx="902" cy="930"/>
              </a:xfrm>
              <a:custGeom>
                <a:avLst/>
                <a:gdLst>
                  <a:gd name="T0" fmla="*/ 58 w 136"/>
                  <a:gd name="T1" fmla="*/ 0 h 140"/>
                  <a:gd name="T2" fmla="*/ 0 w 136"/>
                  <a:gd name="T3" fmla="*/ 55 h 140"/>
                  <a:gd name="T4" fmla="*/ 136 w 136"/>
                  <a:gd name="T5" fmla="*/ 140 h 140"/>
                  <a:gd name="T6" fmla="*/ 58 w 136"/>
                  <a:gd name="T7" fmla="*/ 0 h 1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36" h="140">
                    <a:moveTo>
                      <a:pt x="58" y="0"/>
                    </a:moveTo>
                    <a:cubicBezTo>
                      <a:pt x="34" y="13"/>
                      <a:pt x="14" y="32"/>
                      <a:pt x="0" y="55"/>
                    </a:cubicBezTo>
                    <a:lnTo>
                      <a:pt x="136" y="140"/>
                    </a:lnTo>
                    <a:lnTo>
                      <a:pt x="58" y="0"/>
                    </a:lnTo>
                    <a:close/>
                  </a:path>
                </a:pathLst>
              </a:custGeom>
              <a:solidFill>
                <a:schemeClr val="bg2"/>
              </a:solidFill>
              <a:ln w="12700">
                <a:solidFill>
                  <a:srgbClr val="F0EEE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2000"/>
              </a:p>
            </p:txBody>
          </p:sp>
          <p:sp>
            <p:nvSpPr>
              <p:cNvPr id="91" name="Freeform 48">
                <a:extLst>
                  <a:ext uri="{FF2B5EF4-FFF2-40B4-BE49-F238E27FC236}">
                    <a16:creationId xmlns:a16="http://schemas.microsoft.com/office/drawing/2014/main" id="{61354C21-DD22-872D-96AD-DC49C0399A6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55" y="709"/>
                <a:ext cx="518" cy="1063"/>
              </a:xfrm>
              <a:custGeom>
                <a:avLst/>
                <a:gdLst>
                  <a:gd name="T0" fmla="*/ 77 w 78"/>
                  <a:gd name="T1" fmla="*/ 0 h 160"/>
                  <a:gd name="T2" fmla="*/ 0 w 78"/>
                  <a:gd name="T3" fmla="*/ 20 h 160"/>
                  <a:gd name="T4" fmla="*/ 78 w 78"/>
                  <a:gd name="T5" fmla="*/ 160 h 160"/>
                  <a:gd name="T6" fmla="*/ 77 w 78"/>
                  <a:gd name="T7" fmla="*/ 0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8" h="160">
                    <a:moveTo>
                      <a:pt x="77" y="0"/>
                    </a:moveTo>
                    <a:cubicBezTo>
                      <a:pt x="50" y="0"/>
                      <a:pt x="23" y="6"/>
                      <a:pt x="0" y="20"/>
                    </a:cubicBezTo>
                    <a:lnTo>
                      <a:pt x="78" y="160"/>
                    </a:lnTo>
                    <a:lnTo>
                      <a:pt x="77" y="0"/>
                    </a:lnTo>
                    <a:close/>
                  </a:path>
                </a:pathLst>
              </a:custGeom>
              <a:solidFill>
                <a:schemeClr val="bg2"/>
              </a:solidFill>
              <a:ln w="12700">
                <a:solidFill>
                  <a:srgbClr val="F0EEE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2000"/>
              </a:p>
            </p:txBody>
          </p:sp>
          <p:sp>
            <p:nvSpPr>
              <p:cNvPr id="92" name="Freeform 49">
                <a:extLst>
                  <a:ext uri="{FF2B5EF4-FFF2-40B4-BE49-F238E27FC236}">
                    <a16:creationId xmlns:a16="http://schemas.microsoft.com/office/drawing/2014/main" id="{325F80DA-71EA-6428-A3CC-4D5D1B0B5A9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73" y="709"/>
                <a:ext cx="512" cy="1063"/>
              </a:xfrm>
              <a:custGeom>
                <a:avLst/>
                <a:gdLst>
                  <a:gd name="T0" fmla="*/ 77 w 77"/>
                  <a:gd name="T1" fmla="*/ 20 h 160"/>
                  <a:gd name="T2" fmla="*/ 0 w 77"/>
                  <a:gd name="T3" fmla="*/ 0 h 160"/>
                  <a:gd name="T4" fmla="*/ 0 w 77"/>
                  <a:gd name="T5" fmla="*/ 160 h 160"/>
                  <a:gd name="T6" fmla="*/ 77 w 77"/>
                  <a:gd name="T7" fmla="*/ 20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7" h="160">
                    <a:moveTo>
                      <a:pt x="77" y="20"/>
                    </a:moveTo>
                    <a:cubicBezTo>
                      <a:pt x="54" y="6"/>
                      <a:pt x="27" y="0"/>
                      <a:pt x="0" y="0"/>
                    </a:cubicBezTo>
                    <a:lnTo>
                      <a:pt x="0" y="160"/>
                    </a:lnTo>
                    <a:lnTo>
                      <a:pt x="77" y="20"/>
                    </a:lnTo>
                    <a:close/>
                  </a:path>
                </a:pathLst>
              </a:custGeom>
              <a:solidFill>
                <a:schemeClr val="bg2"/>
              </a:solidFill>
              <a:ln w="12700">
                <a:solidFill>
                  <a:srgbClr val="F0EEE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2000"/>
              </a:p>
            </p:txBody>
          </p:sp>
          <p:sp>
            <p:nvSpPr>
              <p:cNvPr id="93" name="Freeform 50">
                <a:extLst>
                  <a:ext uri="{FF2B5EF4-FFF2-40B4-BE49-F238E27FC236}">
                    <a16:creationId xmlns:a16="http://schemas.microsoft.com/office/drawing/2014/main" id="{8ECC80B2-A5C4-E2BD-6B92-BDD03CB0A1E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73" y="842"/>
                <a:ext cx="896" cy="930"/>
              </a:xfrm>
              <a:custGeom>
                <a:avLst/>
                <a:gdLst>
                  <a:gd name="T0" fmla="*/ 135 w 135"/>
                  <a:gd name="T1" fmla="*/ 55 h 140"/>
                  <a:gd name="T2" fmla="*/ 77 w 135"/>
                  <a:gd name="T3" fmla="*/ 0 h 140"/>
                  <a:gd name="T4" fmla="*/ 0 w 135"/>
                  <a:gd name="T5" fmla="*/ 140 h 140"/>
                  <a:gd name="T6" fmla="*/ 135 w 135"/>
                  <a:gd name="T7" fmla="*/ 55 h 1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35" h="140">
                    <a:moveTo>
                      <a:pt x="135" y="55"/>
                    </a:moveTo>
                    <a:cubicBezTo>
                      <a:pt x="121" y="32"/>
                      <a:pt x="101" y="13"/>
                      <a:pt x="77" y="0"/>
                    </a:cubicBezTo>
                    <a:lnTo>
                      <a:pt x="0" y="140"/>
                    </a:lnTo>
                    <a:lnTo>
                      <a:pt x="135" y="55"/>
                    </a:lnTo>
                    <a:close/>
                  </a:path>
                </a:pathLst>
              </a:custGeom>
              <a:solidFill>
                <a:schemeClr val="bg2"/>
              </a:solidFill>
              <a:ln w="12700">
                <a:solidFill>
                  <a:srgbClr val="F0EEE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2000"/>
              </a:p>
            </p:txBody>
          </p:sp>
          <p:sp>
            <p:nvSpPr>
              <p:cNvPr id="94" name="Freeform 51">
                <a:extLst>
                  <a:ext uri="{FF2B5EF4-FFF2-40B4-BE49-F238E27FC236}">
                    <a16:creationId xmlns:a16="http://schemas.microsoft.com/office/drawing/2014/main" id="{71015644-DB20-353F-52B4-13DFF9593D1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73" y="1207"/>
                <a:ext cx="1056" cy="565"/>
              </a:xfrm>
              <a:custGeom>
                <a:avLst/>
                <a:gdLst>
                  <a:gd name="T0" fmla="*/ 159 w 159"/>
                  <a:gd name="T1" fmla="*/ 74 h 85"/>
                  <a:gd name="T2" fmla="*/ 135 w 159"/>
                  <a:gd name="T3" fmla="*/ 0 h 85"/>
                  <a:gd name="T4" fmla="*/ 0 w 159"/>
                  <a:gd name="T5" fmla="*/ 85 h 85"/>
                  <a:gd name="T6" fmla="*/ 159 w 159"/>
                  <a:gd name="T7" fmla="*/ 74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59" h="85">
                    <a:moveTo>
                      <a:pt x="159" y="74"/>
                    </a:moveTo>
                    <a:cubicBezTo>
                      <a:pt x="157" y="47"/>
                      <a:pt x="149" y="22"/>
                      <a:pt x="135" y="0"/>
                    </a:cubicBezTo>
                    <a:lnTo>
                      <a:pt x="0" y="85"/>
                    </a:lnTo>
                    <a:lnTo>
                      <a:pt x="159" y="74"/>
                    </a:lnTo>
                    <a:close/>
                  </a:path>
                </a:pathLst>
              </a:custGeom>
              <a:solidFill>
                <a:schemeClr val="bg2"/>
              </a:solidFill>
              <a:ln w="12700">
                <a:solidFill>
                  <a:srgbClr val="F0EEE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2000"/>
              </a:p>
            </p:txBody>
          </p:sp>
          <p:sp>
            <p:nvSpPr>
              <p:cNvPr id="95" name="Freeform 52">
                <a:extLst>
                  <a:ext uri="{FF2B5EF4-FFF2-40B4-BE49-F238E27FC236}">
                    <a16:creationId xmlns:a16="http://schemas.microsoft.com/office/drawing/2014/main" id="{F8041F85-43CE-83F0-9CB9-81D14013DD6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73" y="1699"/>
                <a:ext cx="1063" cy="518"/>
              </a:xfrm>
              <a:custGeom>
                <a:avLst/>
                <a:gdLst>
                  <a:gd name="T0" fmla="*/ 144 w 160"/>
                  <a:gd name="T1" fmla="*/ 78 h 78"/>
                  <a:gd name="T2" fmla="*/ 160 w 160"/>
                  <a:gd name="T3" fmla="*/ 11 h 78"/>
                  <a:gd name="T4" fmla="*/ 159 w 160"/>
                  <a:gd name="T5" fmla="*/ 0 h 78"/>
                  <a:gd name="T6" fmla="*/ 0 w 160"/>
                  <a:gd name="T7" fmla="*/ 11 h 78"/>
                  <a:gd name="T8" fmla="*/ 144 w 160"/>
                  <a:gd name="T9" fmla="*/ 78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0" h="78">
                    <a:moveTo>
                      <a:pt x="144" y="78"/>
                    </a:moveTo>
                    <a:cubicBezTo>
                      <a:pt x="154" y="57"/>
                      <a:pt x="160" y="34"/>
                      <a:pt x="160" y="11"/>
                    </a:cubicBezTo>
                    <a:cubicBezTo>
                      <a:pt x="160" y="7"/>
                      <a:pt x="159" y="3"/>
                      <a:pt x="159" y="0"/>
                    </a:cubicBezTo>
                    <a:lnTo>
                      <a:pt x="0" y="11"/>
                    </a:lnTo>
                    <a:lnTo>
                      <a:pt x="144" y="78"/>
                    </a:lnTo>
                    <a:close/>
                  </a:path>
                </a:pathLst>
              </a:custGeom>
              <a:solidFill>
                <a:schemeClr val="bg2"/>
              </a:solidFill>
              <a:ln w="12700">
                <a:solidFill>
                  <a:srgbClr val="F0EEE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2000"/>
              </a:p>
            </p:txBody>
          </p:sp>
          <p:sp>
            <p:nvSpPr>
              <p:cNvPr id="96" name="Freeform 53">
                <a:extLst>
                  <a:ext uri="{FF2B5EF4-FFF2-40B4-BE49-F238E27FC236}">
                    <a16:creationId xmlns:a16="http://schemas.microsoft.com/office/drawing/2014/main" id="{63263183-D0E5-C27F-E21C-C1F3901662C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73" y="1772"/>
                <a:ext cx="956" cy="857"/>
              </a:xfrm>
              <a:custGeom>
                <a:avLst/>
                <a:gdLst>
                  <a:gd name="T0" fmla="*/ 94 w 144"/>
                  <a:gd name="T1" fmla="*/ 129 h 129"/>
                  <a:gd name="T2" fmla="*/ 144 w 144"/>
                  <a:gd name="T3" fmla="*/ 67 h 129"/>
                  <a:gd name="T4" fmla="*/ 0 w 144"/>
                  <a:gd name="T5" fmla="*/ 0 h 129"/>
                  <a:gd name="T6" fmla="*/ 94 w 144"/>
                  <a:gd name="T7" fmla="*/ 129 h 1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4" h="129">
                    <a:moveTo>
                      <a:pt x="94" y="129"/>
                    </a:moveTo>
                    <a:cubicBezTo>
                      <a:pt x="116" y="113"/>
                      <a:pt x="133" y="92"/>
                      <a:pt x="144" y="67"/>
                    </a:cubicBezTo>
                    <a:lnTo>
                      <a:pt x="0" y="0"/>
                    </a:lnTo>
                    <a:lnTo>
                      <a:pt x="94" y="129"/>
                    </a:lnTo>
                    <a:close/>
                  </a:path>
                </a:pathLst>
              </a:custGeom>
              <a:solidFill>
                <a:schemeClr val="bg2"/>
              </a:solidFill>
              <a:ln w="12700">
                <a:solidFill>
                  <a:srgbClr val="F0EEE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2000"/>
              </a:p>
            </p:txBody>
          </p:sp>
        </p:grpSp>
        <p:sp>
          <p:nvSpPr>
            <p:cNvPr id="85" name="Text Box 54">
              <a:extLst>
                <a:ext uri="{FF2B5EF4-FFF2-40B4-BE49-F238E27FC236}">
                  <a16:creationId xmlns:a16="http://schemas.microsoft.com/office/drawing/2014/main" id="{338BE83F-053C-1048-F8FA-8F0EFE3F5C8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6797" y="3411610"/>
              <a:ext cx="901209" cy="5847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/>
              <a:r>
                <a:rPr lang="en-US" altLang="en-US" sz="3200" b="1" dirty="0">
                  <a:solidFill>
                    <a:schemeClr val="accent5"/>
                  </a:solidFill>
                </a:rPr>
                <a:t>32%</a:t>
              </a:r>
            </a:p>
          </p:txBody>
        </p:sp>
        <p:cxnSp>
          <p:nvCxnSpPr>
            <p:cNvPr id="86" name="Straight Arrow Connector 85">
              <a:extLst>
                <a:ext uri="{FF2B5EF4-FFF2-40B4-BE49-F238E27FC236}">
                  <a16:creationId xmlns:a16="http://schemas.microsoft.com/office/drawing/2014/main" id="{D68F42D1-013D-29AD-D3A7-B224F4A63B08}"/>
                </a:ext>
              </a:extLst>
            </p:cNvPr>
            <p:cNvCxnSpPr>
              <a:cxnSpLocks/>
              <a:stCxn id="91" idx="2"/>
            </p:cNvCxnSpPr>
            <p:nvPr/>
          </p:nvCxnSpPr>
          <p:spPr>
            <a:xfrm flipH="1" flipV="1">
              <a:off x="1548359" y="2150947"/>
              <a:ext cx="807659" cy="681465"/>
            </a:xfrm>
            <a:prstGeom prst="straightConnector1">
              <a:avLst/>
            </a:prstGeom>
            <a:noFill/>
            <a:ln w="57150">
              <a:solidFill>
                <a:schemeClr val="tx1"/>
              </a:solidFill>
              <a:round/>
              <a:headEnd type="oval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1"/>
                    </a:outerShdw>
                  </a:effectLst>
                </a14:hiddenEffects>
              </a:ext>
            </a:extLst>
          </p:spPr>
        </p:cxnSp>
      </p:grpSp>
      <p:grpSp>
        <p:nvGrpSpPr>
          <p:cNvPr id="97" name="Group 96">
            <a:extLst>
              <a:ext uri="{FF2B5EF4-FFF2-40B4-BE49-F238E27FC236}">
                <a16:creationId xmlns:a16="http://schemas.microsoft.com/office/drawing/2014/main" id="{99E42749-A630-A5A7-E5F6-03677CDCC8A2}"/>
              </a:ext>
            </a:extLst>
          </p:cNvPr>
          <p:cNvGrpSpPr/>
          <p:nvPr/>
        </p:nvGrpSpPr>
        <p:grpSpPr>
          <a:xfrm>
            <a:off x="4357594" y="1346113"/>
            <a:ext cx="3476812" cy="3132695"/>
            <a:chOff x="984538" y="1469482"/>
            <a:chExt cx="2735263" cy="2464541"/>
          </a:xfrm>
        </p:grpSpPr>
        <p:grpSp>
          <p:nvGrpSpPr>
            <p:cNvPr id="98" name="Group 42">
              <a:extLst>
                <a:ext uri="{FF2B5EF4-FFF2-40B4-BE49-F238E27FC236}">
                  <a16:creationId xmlns:a16="http://schemas.microsoft.com/office/drawing/2014/main" id="{38FAA066-76D6-2342-DFF4-C8DADB5842A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84538" y="1469482"/>
              <a:ext cx="2735263" cy="2461736"/>
              <a:chOff x="204" y="709"/>
              <a:chExt cx="2132" cy="1920"/>
            </a:xfrm>
          </p:grpSpPr>
          <p:sp>
            <p:nvSpPr>
              <p:cNvPr id="101" name="Freeform 44">
                <a:extLst>
                  <a:ext uri="{FF2B5EF4-FFF2-40B4-BE49-F238E27FC236}">
                    <a16:creationId xmlns:a16="http://schemas.microsoft.com/office/drawing/2014/main" id="{2EE4FB94-BE22-3433-E6FA-58EAEC76B11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1" y="1772"/>
                <a:ext cx="962" cy="857"/>
              </a:xfrm>
              <a:custGeom>
                <a:avLst/>
                <a:gdLst>
                  <a:gd name="T0" fmla="*/ 0 w 145"/>
                  <a:gd name="T1" fmla="*/ 67 h 129"/>
                  <a:gd name="T2" fmla="*/ 50 w 145"/>
                  <a:gd name="T3" fmla="*/ 129 h 129"/>
                  <a:gd name="T4" fmla="*/ 145 w 145"/>
                  <a:gd name="T5" fmla="*/ 0 h 129"/>
                  <a:gd name="T6" fmla="*/ 0 w 145"/>
                  <a:gd name="T7" fmla="*/ 67 h 1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129">
                    <a:moveTo>
                      <a:pt x="0" y="67"/>
                    </a:moveTo>
                    <a:cubicBezTo>
                      <a:pt x="11" y="92"/>
                      <a:pt x="28" y="113"/>
                      <a:pt x="50" y="129"/>
                    </a:cubicBezTo>
                    <a:lnTo>
                      <a:pt x="145" y="0"/>
                    </a:lnTo>
                    <a:lnTo>
                      <a:pt x="0" y="67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solidFill>
                  <a:srgbClr val="F0EEE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2000"/>
              </a:p>
            </p:txBody>
          </p:sp>
          <p:sp>
            <p:nvSpPr>
              <p:cNvPr id="102" name="Freeform 45">
                <a:extLst>
                  <a:ext uri="{FF2B5EF4-FFF2-40B4-BE49-F238E27FC236}">
                    <a16:creationId xmlns:a16="http://schemas.microsoft.com/office/drawing/2014/main" id="{9D7023B5-3276-9941-B2B3-AB38B83B24B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4" y="1699"/>
                <a:ext cx="1069" cy="518"/>
              </a:xfrm>
              <a:custGeom>
                <a:avLst/>
                <a:gdLst>
                  <a:gd name="T0" fmla="*/ 1 w 161"/>
                  <a:gd name="T1" fmla="*/ 0 h 78"/>
                  <a:gd name="T2" fmla="*/ 1 w 161"/>
                  <a:gd name="T3" fmla="*/ 10 h 78"/>
                  <a:gd name="T4" fmla="*/ 16 w 161"/>
                  <a:gd name="T5" fmla="*/ 78 h 78"/>
                  <a:gd name="T6" fmla="*/ 161 w 161"/>
                  <a:gd name="T7" fmla="*/ 11 h 78"/>
                  <a:gd name="T8" fmla="*/ 1 w 161"/>
                  <a:gd name="T9" fmla="*/ 0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1" h="78">
                    <a:moveTo>
                      <a:pt x="1" y="0"/>
                    </a:moveTo>
                    <a:cubicBezTo>
                      <a:pt x="1" y="3"/>
                      <a:pt x="1" y="7"/>
                      <a:pt x="1" y="10"/>
                    </a:cubicBezTo>
                    <a:cubicBezTo>
                      <a:pt x="0" y="34"/>
                      <a:pt x="6" y="57"/>
                      <a:pt x="16" y="78"/>
                    </a:cubicBezTo>
                    <a:lnTo>
                      <a:pt x="161" y="11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solidFill>
                  <a:srgbClr val="F0EEE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2000"/>
              </a:p>
            </p:txBody>
          </p:sp>
          <p:sp>
            <p:nvSpPr>
              <p:cNvPr id="103" name="Freeform 46">
                <a:extLst>
                  <a:ext uri="{FF2B5EF4-FFF2-40B4-BE49-F238E27FC236}">
                    <a16:creationId xmlns:a16="http://schemas.microsoft.com/office/drawing/2014/main" id="{8195F32C-21C6-56EB-5A8E-95E13DEA8E1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1" y="1207"/>
                <a:ext cx="1062" cy="565"/>
              </a:xfrm>
              <a:custGeom>
                <a:avLst/>
                <a:gdLst>
                  <a:gd name="T0" fmla="*/ 24 w 160"/>
                  <a:gd name="T1" fmla="*/ 0 h 85"/>
                  <a:gd name="T2" fmla="*/ 0 w 160"/>
                  <a:gd name="T3" fmla="*/ 74 h 85"/>
                  <a:gd name="T4" fmla="*/ 160 w 160"/>
                  <a:gd name="T5" fmla="*/ 85 h 85"/>
                  <a:gd name="T6" fmla="*/ 24 w 160"/>
                  <a:gd name="T7" fmla="*/ 0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60" h="85">
                    <a:moveTo>
                      <a:pt x="24" y="0"/>
                    </a:moveTo>
                    <a:cubicBezTo>
                      <a:pt x="10" y="22"/>
                      <a:pt x="2" y="47"/>
                      <a:pt x="0" y="74"/>
                    </a:cubicBezTo>
                    <a:lnTo>
                      <a:pt x="160" y="85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solidFill>
                  <a:srgbClr val="F0EEE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2000"/>
              </a:p>
            </p:txBody>
          </p:sp>
          <p:sp>
            <p:nvSpPr>
              <p:cNvPr id="104" name="Freeform 47">
                <a:extLst>
                  <a:ext uri="{FF2B5EF4-FFF2-40B4-BE49-F238E27FC236}">
                    <a16:creationId xmlns:a16="http://schemas.microsoft.com/office/drawing/2014/main" id="{F5F45594-7339-9440-0F33-E9C20B793EE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1" y="842"/>
                <a:ext cx="902" cy="930"/>
              </a:xfrm>
              <a:custGeom>
                <a:avLst/>
                <a:gdLst>
                  <a:gd name="T0" fmla="*/ 58 w 136"/>
                  <a:gd name="T1" fmla="*/ 0 h 140"/>
                  <a:gd name="T2" fmla="*/ 0 w 136"/>
                  <a:gd name="T3" fmla="*/ 55 h 140"/>
                  <a:gd name="T4" fmla="*/ 136 w 136"/>
                  <a:gd name="T5" fmla="*/ 140 h 140"/>
                  <a:gd name="T6" fmla="*/ 58 w 136"/>
                  <a:gd name="T7" fmla="*/ 0 h 1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36" h="140">
                    <a:moveTo>
                      <a:pt x="58" y="0"/>
                    </a:moveTo>
                    <a:cubicBezTo>
                      <a:pt x="34" y="13"/>
                      <a:pt x="14" y="32"/>
                      <a:pt x="0" y="55"/>
                    </a:cubicBezTo>
                    <a:lnTo>
                      <a:pt x="136" y="140"/>
                    </a:lnTo>
                    <a:lnTo>
                      <a:pt x="58" y="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solidFill>
                  <a:srgbClr val="F0EEE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2000"/>
              </a:p>
            </p:txBody>
          </p:sp>
          <p:sp>
            <p:nvSpPr>
              <p:cNvPr id="105" name="Freeform 48">
                <a:extLst>
                  <a:ext uri="{FF2B5EF4-FFF2-40B4-BE49-F238E27FC236}">
                    <a16:creationId xmlns:a16="http://schemas.microsoft.com/office/drawing/2014/main" id="{96B84A5E-CD0E-3F81-473B-415F99AE1D1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55" y="709"/>
                <a:ext cx="518" cy="1063"/>
              </a:xfrm>
              <a:custGeom>
                <a:avLst/>
                <a:gdLst>
                  <a:gd name="T0" fmla="*/ 77 w 78"/>
                  <a:gd name="T1" fmla="*/ 0 h 160"/>
                  <a:gd name="T2" fmla="*/ 0 w 78"/>
                  <a:gd name="T3" fmla="*/ 20 h 160"/>
                  <a:gd name="T4" fmla="*/ 78 w 78"/>
                  <a:gd name="T5" fmla="*/ 160 h 160"/>
                  <a:gd name="T6" fmla="*/ 77 w 78"/>
                  <a:gd name="T7" fmla="*/ 0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8" h="160">
                    <a:moveTo>
                      <a:pt x="77" y="0"/>
                    </a:moveTo>
                    <a:cubicBezTo>
                      <a:pt x="50" y="0"/>
                      <a:pt x="23" y="6"/>
                      <a:pt x="0" y="20"/>
                    </a:cubicBezTo>
                    <a:lnTo>
                      <a:pt x="78" y="160"/>
                    </a:lnTo>
                    <a:lnTo>
                      <a:pt x="77" y="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solidFill>
                  <a:srgbClr val="F0EEE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2000"/>
              </a:p>
            </p:txBody>
          </p:sp>
          <p:sp>
            <p:nvSpPr>
              <p:cNvPr id="106" name="Freeform 49">
                <a:extLst>
                  <a:ext uri="{FF2B5EF4-FFF2-40B4-BE49-F238E27FC236}">
                    <a16:creationId xmlns:a16="http://schemas.microsoft.com/office/drawing/2014/main" id="{DA065553-8466-96C0-84CB-21ABF8E2CF2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73" y="709"/>
                <a:ext cx="512" cy="1063"/>
              </a:xfrm>
              <a:custGeom>
                <a:avLst/>
                <a:gdLst>
                  <a:gd name="T0" fmla="*/ 77 w 77"/>
                  <a:gd name="T1" fmla="*/ 20 h 160"/>
                  <a:gd name="T2" fmla="*/ 0 w 77"/>
                  <a:gd name="T3" fmla="*/ 0 h 160"/>
                  <a:gd name="T4" fmla="*/ 0 w 77"/>
                  <a:gd name="T5" fmla="*/ 160 h 160"/>
                  <a:gd name="T6" fmla="*/ 77 w 77"/>
                  <a:gd name="T7" fmla="*/ 20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7" h="160">
                    <a:moveTo>
                      <a:pt x="77" y="20"/>
                    </a:moveTo>
                    <a:cubicBezTo>
                      <a:pt x="54" y="6"/>
                      <a:pt x="27" y="0"/>
                      <a:pt x="0" y="0"/>
                    </a:cubicBezTo>
                    <a:lnTo>
                      <a:pt x="0" y="160"/>
                    </a:lnTo>
                    <a:lnTo>
                      <a:pt x="77" y="2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solidFill>
                  <a:srgbClr val="F0EEE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2000"/>
              </a:p>
            </p:txBody>
          </p:sp>
          <p:sp>
            <p:nvSpPr>
              <p:cNvPr id="107" name="Freeform 50">
                <a:extLst>
                  <a:ext uri="{FF2B5EF4-FFF2-40B4-BE49-F238E27FC236}">
                    <a16:creationId xmlns:a16="http://schemas.microsoft.com/office/drawing/2014/main" id="{58698E33-7137-FE84-EFFC-C51313F104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73" y="842"/>
                <a:ext cx="896" cy="930"/>
              </a:xfrm>
              <a:custGeom>
                <a:avLst/>
                <a:gdLst>
                  <a:gd name="T0" fmla="*/ 135 w 135"/>
                  <a:gd name="T1" fmla="*/ 55 h 140"/>
                  <a:gd name="T2" fmla="*/ 77 w 135"/>
                  <a:gd name="T3" fmla="*/ 0 h 140"/>
                  <a:gd name="T4" fmla="*/ 0 w 135"/>
                  <a:gd name="T5" fmla="*/ 140 h 140"/>
                  <a:gd name="T6" fmla="*/ 135 w 135"/>
                  <a:gd name="T7" fmla="*/ 55 h 1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35" h="140">
                    <a:moveTo>
                      <a:pt x="135" y="55"/>
                    </a:moveTo>
                    <a:cubicBezTo>
                      <a:pt x="121" y="32"/>
                      <a:pt x="101" y="13"/>
                      <a:pt x="77" y="0"/>
                    </a:cubicBezTo>
                    <a:lnTo>
                      <a:pt x="0" y="140"/>
                    </a:lnTo>
                    <a:lnTo>
                      <a:pt x="135" y="55"/>
                    </a:lnTo>
                    <a:close/>
                  </a:path>
                </a:pathLst>
              </a:custGeom>
              <a:solidFill>
                <a:schemeClr val="bg2"/>
              </a:solidFill>
              <a:ln w="12700">
                <a:solidFill>
                  <a:srgbClr val="F0EEE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2000"/>
              </a:p>
            </p:txBody>
          </p:sp>
          <p:sp>
            <p:nvSpPr>
              <p:cNvPr id="108" name="Freeform 51">
                <a:extLst>
                  <a:ext uri="{FF2B5EF4-FFF2-40B4-BE49-F238E27FC236}">
                    <a16:creationId xmlns:a16="http://schemas.microsoft.com/office/drawing/2014/main" id="{7FEC2D51-F585-95B5-FEA0-F8C9DAB40D9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73" y="1207"/>
                <a:ext cx="1056" cy="565"/>
              </a:xfrm>
              <a:custGeom>
                <a:avLst/>
                <a:gdLst>
                  <a:gd name="T0" fmla="*/ 159 w 159"/>
                  <a:gd name="T1" fmla="*/ 74 h 85"/>
                  <a:gd name="T2" fmla="*/ 135 w 159"/>
                  <a:gd name="T3" fmla="*/ 0 h 85"/>
                  <a:gd name="T4" fmla="*/ 0 w 159"/>
                  <a:gd name="T5" fmla="*/ 85 h 85"/>
                  <a:gd name="T6" fmla="*/ 159 w 159"/>
                  <a:gd name="T7" fmla="*/ 74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59" h="85">
                    <a:moveTo>
                      <a:pt x="159" y="74"/>
                    </a:moveTo>
                    <a:cubicBezTo>
                      <a:pt x="157" y="47"/>
                      <a:pt x="149" y="22"/>
                      <a:pt x="135" y="0"/>
                    </a:cubicBezTo>
                    <a:lnTo>
                      <a:pt x="0" y="85"/>
                    </a:lnTo>
                    <a:lnTo>
                      <a:pt x="159" y="74"/>
                    </a:lnTo>
                    <a:close/>
                  </a:path>
                </a:pathLst>
              </a:custGeom>
              <a:solidFill>
                <a:schemeClr val="bg2"/>
              </a:solidFill>
              <a:ln w="12700">
                <a:solidFill>
                  <a:srgbClr val="F0EEE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2000"/>
              </a:p>
            </p:txBody>
          </p:sp>
          <p:sp>
            <p:nvSpPr>
              <p:cNvPr id="109" name="Freeform 52">
                <a:extLst>
                  <a:ext uri="{FF2B5EF4-FFF2-40B4-BE49-F238E27FC236}">
                    <a16:creationId xmlns:a16="http://schemas.microsoft.com/office/drawing/2014/main" id="{E790A5C4-50E9-8BCC-66CF-9730AD24EAB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73" y="1699"/>
                <a:ext cx="1063" cy="518"/>
              </a:xfrm>
              <a:custGeom>
                <a:avLst/>
                <a:gdLst>
                  <a:gd name="T0" fmla="*/ 144 w 160"/>
                  <a:gd name="T1" fmla="*/ 78 h 78"/>
                  <a:gd name="T2" fmla="*/ 160 w 160"/>
                  <a:gd name="T3" fmla="*/ 11 h 78"/>
                  <a:gd name="T4" fmla="*/ 159 w 160"/>
                  <a:gd name="T5" fmla="*/ 0 h 78"/>
                  <a:gd name="T6" fmla="*/ 0 w 160"/>
                  <a:gd name="T7" fmla="*/ 11 h 78"/>
                  <a:gd name="T8" fmla="*/ 144 w 160"/>
                  <a:gd name="T9" fmla="*/ 78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0" h="78">
                    <a:moveTo>
                      <a:pt x="144" y="78"/>
                    </a:moveTo>
                    <a:cubicBezTo>
                      <a:pt x="154" y="57"/>
                      <a:pt x="160" y="34"/>
                      <a:pt x="160" y="11"/>
                    </a:cubicBezTo>
                    <a:cubicBezTo>
                      <a:pt x="160" y="7"/>
                      <a:pt x="159" y="3"/>
                      <a:pt x="159" y="0"/>
                    </a:cubicBezTo>
                    <a:lnTo>
                      <a:pt x="0" y="11"/>
                    </a:lnTo>
                    <a:lnTo>
                      <a:pt x="144" y="78"/>
                    </a:lnTo>
                    <a:close/>
                  </a:path>
                </a:pathLst>
              </a:custGeom>
              <a:solidFill>
                <a:schemeClr val="bg2"/>
              </a:solidFill>
              <a:ln w="12700">
                <a:solidFill>
                  <a:srgbClr val="F0EEE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2000"/>
              </a:p>
            </p:txBody>
          </p:sp>
          <p:sp>
            <p:nvSpPr>
              <p:cNvPr id="110" name="Freeform 53">
                <a:extLst>
                  <a:ext uri="{FF2B5EF4-FFF2-40B4-BE49-F238E27FC236}">
                    <a16:creationId xmlns:a16="http://schemas.microsoft.com/office/drawing/2014/main" id="{788F9663-3A9C-CE30-9496-E110C32614A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73" y="1772"/>
                <a:ext cx="956" cy="857"/>
              </a:xfrm>
              <a:custGeom>
                <a:avLst/>
                <a:gdLst>
                  <a:gd name="T0" fmla="*/ 94 w 144"/>
                  <a:gd name="T1" fmla="*/ 129 h 129"/>
                  <a:gd name="T2" fmla="*/ 144 w 144"/>
                  <a:gd name="T3" fmla="*/ 67 h 129"/>
                  <a:gd name="T4" fmla="*/ 0 w 144"/>
                  <a:gd name="T5" fmla="*/ 0 h 129"/>
                  <a:gd name="T6" fmla="*/ 94 w 144"/>
                  <a:gd name="T7" fmla="*/ 129 h 1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4" h="129">
                    <a:moveTo>
                      <a:pt x="94" y="129"/>
                    </a:moveTo>
                    <a:cubicBezTo>
                      <a:pt x="116" y="113"/>
                      <a:pt x="133" y="92"/>
                      <a:pt x="144" y="67"/>
                    </a:cubicBezTo>
                    <a:lnTo>
                      <a:pt x="0" y="0"/>
                    </a:lnTo>
                    <a:lnTo>
                      <a:pt x="94" y="129"/>
                    </a:lnTo>
                    <a:close/>
                  </a:path>
                </a:pathLst>
              </a:custGeom>
              <a:solidFill>
                <a:schemeClr val="bg2"/>
              </a:solidFill>
              <a:ln w="12700">
                <a:solidFill>
                  <a:srgbClr val="F0EEE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2000"/>
              </a:p>
            </p:txBody>
          </p:sp>
        </p:grpSp>
        <p:sp>
          <p:nvSpPr>
            <p:cNvPr id="99" name="Text Box 54">
              <a:extLst>
                <a:ext uri="{FF2B5EF4-FFF2-40B4-BE49-F238E27FC236}">
                  <a16:creationId xmlns:a16="http://schemas.microsoft.com/office/drawing/2014/main" id="{5762C9C0-D7AA-875D-20F0-8C66CEF387B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72904" y="3473971"/>
              <a:ext cx="708995" cy="4600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/>
              <a:r>
                <a:rPr lang="en-US" altLang="en-US" sz="3200" b="1" dirty="0">
                  <a:solidFill>
                    <a:schemeClr val="tx2">
                      <a:lumMod val="75000"/>
                      <a:lumOff val="25000"/>
                    </a:schemeClr>
                  </a:solidFill>
                </a:rPr>
                <a:t>64%</a:t>
              </a:r>
            </a:p>
          </p:txBody>
        </p:sp>
        <p:cxnSp>
          <p:nvCxnSpPr>
            <p:cNvPr id="100" name="Straight Arrow Connector 99">
              <a:extLst>
                <a:ext uri="{FF2B5EF4-FFF2-40B4-BE49-F238E27FC236}">
                  <a16:creationId xmlns:a16="http://schemas.microsoft.com/office/drawing/2014/main" id="{CF107186-CAB7-530B-9F8E-BB6560D4C358}"/>
                </a:ext>
              </a:extLst>
            </p:cNvPr>
            <p:cNvCxnSpPr>
              <a:cxnSpLocks/>
              <a:stCxn id="105" idx="2"/>
            </p:cNvCxnSpPr>
            <p:nvPr/>
          </p:nvCxnSpPr>
          <p:spPr>
            <a:xfrm flipV="1">
              <a:off x="2356018" y="1938326"/>
              <a:ext cx="821338" cy="894086"/>
            </a:xfrm>
            <a:prstGeom prst="straightConnector1">
              <a:avLst/>
            </a:prstGeom>
            <a:noFill/>
            <a:ln w="57150">
              <a:solidFill>
                <a:schemeClr val="tx1"/>
              </a:solidFill>
              <a:round/>
              <a:headEnd type="oval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1"/>
                    </a:outerShdw>
                  </a:effectLst>
                </a14:hiddenEffects>
              </a:ext>
            </a:extLst>
          </p:spPr>
        </p:cxnSp>
      </p:grpSp>
      <p:grpSp>
        <p:nvGrpSpPr>
          <p:cNvPr id="113" name="Group 112">
            <a:extLst>
              <a:ext uri="{FF2B5EF4-FFF2-40B4-BE49-F238E27FC236}">
                <a16:creationId xmlns:a16="http://schemas.microsoft.com/office/drawing/2014/main" id="{7B6350BF-4D3A-68C7-A802-6D8C8733AA65}"/>
              </a:ext>
            </a:extLst>
          </p:cNvPr>
          <p:cNvGrpSpPr/>
          <p:nvPr/>
        </p:nvGrpSpPr>
        <p:grpSpPr>
          <a:xfrm>
            <a:off x="883626" y="4385810"/>
            <a:ext cx="2937088" cy="1290153"/>
            <a:chOff x="332936" y="2627766"/>
            <a:chExt cx="2937088" cy="1290153"/>
          </a:xfrm>
        </p:grpSpPr>
        <p:sp>
          <p:nvSpPr>
            <p:cNvPr id="114" name="TextBox 113">
              <a:extLst>
                <a:ext uri="{FF2B5EF4-FFF2-40B4-BE49-F238E27FC236}">
                  <a16:creationId xmlns:a16="http://schemas.microsoft.com/office/drawing/2014/main" id="{09998AEC-B2FE-BB5C-01E1-8F6B3537DA59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solidFill>
              <a:schemeClr val="accent2"/>
            </a:solidFill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cap="all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15" name="TextBox 114">
              <a:extLst>
                <a:ext uri="{FF2B5EF4-FFF2-40B4-BE49-F238E27FC236}">
                  <a16:creationId xmlns:a16="http://schemas.microsoft.com/office/drawing/2014/main" id="{30903EEF-7578-0235-1268-F7EC5C905AC1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16" name="Group 115">
            <a:extLst>
              <a:ext uri="{FF2B5EF4-FFF2-40B4-BE49-F238E27FC236}">
                <a16:creationId xmlns:a16="http://schemas.microsoft.com/office/drawing/2014/main" id="{1DBA2B7F-E6FE-BD58-0C5D-AD8061E6C266}"/>
              </a:ext>
            </a:extLst>
          </p:cNvPr>
          <p:cNvGrpSpPr/>
          <p:nvPr/>
        </p:nvGrpSpPr>
        <p:grpSpPr>
          <a:xfrm>
            <a:off x="8375136" y="4385810"/>
            <a:ext cx="2937088" cy="1290153"/>
            <a:chOff x="332936" y="2627766"/>
            <a:chExt cx="2937088" cy="1290153"/>
          </a:xfrm>
        </p:grpSpPr>
        <p:sp>
          <p:nvSpPr>
            <p:cNvPr id="117" name="TextBox 116">
              <a:extLst>
                <a:ext uri="{FF2B5EF4-FFF2-40B4-BE49-F238E27FC236}">
                  <a16:creationId xmlns:a16="http://schemas.microsoft.com/office/drawing/2014/main" id="{F4F9F6F3-2D88-2B4B-F2B8-0C1CCD5BF36E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solidFill>
              <a:schemeClr val="accent5"/>
            </a:solidFill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18" name="TextBox 117">
              <a:extLst>
                <a:ext uri="{FF2B5EF4-FFF2-40B4-BE49-F238E27FC236}">
                  <a16:creationId xmlns:a16="http://schemas.microsoft.com/office/drawing/2014/main" id="{A65830F7-691C-990C-7857-61D6A93A28F1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19" name="Group 118">
            <a:extLst>
              <a:ext uri="{FF2B5EF4-FFF2-40B4-BE49-F238E27FC236}">
                <a16:creationId xmlns:a16="http://schemas.microsoft.com/office/drawing/2014/main" id="{91F143D4-0D2F-4FF7-06CA-E6D04D0E4AAB}"/>
              </a:ext>
            </a:extLst>
          </p:cNvPr>
          <p:cNvGrpSpPr/>
          <p:nvPr/>
        </p:nvGrpSpPr>
        <p:grpSpPr>
          <a:xfrm>
            <a:off x="4627456" y="4873499"/>
            <a:ext cx="2937088" cy="1290153"/>
            <a:chOff x="332936" y="2627766"/>
            <a:chExt cx="2937088" cy="1290153"/>
          </a:xfrm>
        </p:grpSpPr>
        <p:sp>
          <p:nvSpPr>
            <p:cNvPr id="120" name="TextBox 119">
              <a:extLst>
                <a:ext uri="{FF2B5EF4-FFF2-40B4-BE49-F238E27FC236}">
                  <a16:creationId xmlns:a16="http://schemas.microsoft.com/office/drawing/2014/main" id="{1674F242-670B-DD87-1BC2-81460DAB72CE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solidFill>
              <a:schemeClr val="accent3"/>
            </a:solidFill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cap="all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21" name="TextBox 120">
              <a:extLst>
                <a:ext uri="{FF2B5EF4-FFF2-40B4-BE49-F238E27FC236}">
                  <a16:creationId xmlns:a16="http://schemas.microsoft.com/office/drawing/2014/main" id="{62205C1C-F3D1-BDAB-0102-A74F4C69A5BC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608900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Speedometer Dashboard – Slide Template</a:t>
            </a:r>
          </a:p>
        </p:txBody>
      </p:sp>
      <p:grpSp>
        <p:nvGrpSpPr>
          <p:cNvPr id="82" name="Group 81">
            <a:extLst>
              <a:ext uri="{FF2B5EF4-FFF2-40B4-BE49-F238E27FC236}">
                <a16:creationId xmlns:a16="http://schemas.microsoft.com/office/drawing/2014/main" id="{A5C0A0F9-8195-FF96-D827-8EB7D951E5F7}"/>
              </a:ext>
            </a:extLst>
          </p:cNvPr>
          <p:cNvGrpSpPr/>
          <p:nvPr/>
        </p:nvGrpSpPr>
        <p:grpSpPr>
          <a:xfrm>
            <a:off x="984538" y="1346113"/>
            <a:ext cx="2735263" cy="2526903"/>
            <a:chOff x="984538" y="1469482"/>
            <a:chExt cx="2735263" cy="2526903"/>
          </a:xfrm>
        </p:grpSpPr>
        <p:grpSp>
          <p:nvGrpSpPr>
            <p:cNvPr id="59" name="Group 42">
              <a:extLst>
                <a:ext uri="{FF2B5EF4-FFF2-40B4-BE49-F238E27FC236}">
                  <a16:creationId xmlns:a16="http://schemas.microsoft.com/office/drawing/2014/main" id="{85C18328-398E-9102-7E6B-A0A8C61260D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84538" y="1469482"/>
              <a:ext cx="2735263" cy="2461736"/>
              <a:chOff x="204" y="709"/>
              <a:chExt cx="2132" cy="1920"/>
            </a:xfrm>
          </p:grpSpPr>
          <p:sp>
            <p:nvSpPr>
              <p:cNvPr id="64" name="Freeform 44">
                <a:extLst>
                  <a:ext uri="{FF2B5EF4-FFF2-40B4-BE49-F238E27FC236}">
                    <a16:creationId xmlns:a16="http://schemas.microsoft.com/office/drawing/2014/main" id="{672D07A7-850D-4DAD-01B8-D61B8EFE501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1" y="1772"/>
                <a:ext cx="962" cy="857"/>
              </a:xfrm>
              <a:custGeom>
                <a:avLst/>
                <a:gdLst>
                  <a:gd name="T0" fmla="*/ 0 w 145"/>
                  <a:gd name="T1" fmla="*/ 67 h 129"/>
                  <a:gd name="T2" fmla="*/ 50 w 145"/>
                  <a:gd name="T3" fmla="*/ 129 h 129"/>
                  <a:gd name="T4" fmla="*/ 145 w 145"/>
                  <a:gd name="T5" fmla="*/ 0 h 129"/>
                  <a:gd name="T6" fmla="*/ 0 w 145"/>
                  <a:gd name="T7" fmla="*/ 67 h 1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129">
                    <a:moveTo>
                      <a:pt x="0" y="67"/>
                    </a:moveTo>
                    <a:cubicBezTo>
                      <a:pt x="11" y="92"/>
                      <a:pt x="28" y="113"/>
                      <a:pt x="50" y="129"/>
                    </a:cubicBezTo>
                    <a:lnTo>
                      <a:pt x="145" y="0"/>
                    </a:lnTo>
                    <a:lnTo>
                      <a:pt x="0" y="67"/>
                    </a:lnTo>
                    <a:close/>
                  </a:path>
                </a:pathLst>
              </a:custGeom>
              <a:solidFill>
                <a:srgbClr val="FF9900"/>
              </a:solidFill>
              <a:ln w="12700">
                <a:solidFill>
                  <a:srgbClr val="2B323B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2000"/>
              </a:p>
            </p:txBody>
          </p:sp>
          <p:sp>
            <p:nvSpPr>
              <p:cNvPr id="65" name="Freeform 45">
                <a:extLst>
                  <a:ext uri="{FF2B5EF4-FFF2-40B4-BE49-F238E27FC236}">
                    <a16:creationId xmlns:a16="http://schemas.microsoft.com/office/drawing/2014/main" id="{A42CF75D-844E-FC4F-BF2B-DF4D54EC594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4" y="1699"/>
                <a:ext cx="1069" cy="518"/>
              </a:xfrm>
              <a:custGeom>
                <a:avLst/>
                <a:gdLst>
                  <a:gd name="T0" fmla="*/ 1 w 161"/>
                  <a:gd name="T1" fmla="*/ 0 h 78"/>
                  <a:gd name="T2" fmla="*/ 1 w 161"/>
                  <a:gd name="T3" fmla="*/ 10 h 78"/>
                  <a:gd name="T4" fmla="*/ 16 w 161"/>
                  <a:gd name="T5" fmla="*/ 78 h 78"/>
                  <a:gd name="T6" fmla="*/ 161 w 161"/>
                  <a:gd name="T7" fmla="*/ 11 h 78"/>
                  <a:gd name="T8" fmla="*/ 1 w 161"/>
                  <a:gd name="T9" fmla="*/ 0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1" h="78">
                    <a:moveTo>
                      <a:pt x="1" y="0"/>
                    </a:moveTo>
                    <a:cubicBezTo>
                      <a:pt x="1" y="3"/>
                      <a:pt x="1" y="7"/>
                      <a:pt x="1" y="10"/>
                    </a:cubicBezTo>
                    <a:cubicBezTo>
                      <a:pt x="0" y="34"/>
                      <a:pt x="6" y="57"/>
                      <a:pt x="16" y="78"/>
                    </a:cubicBezTo>
                    <a:lnTo>
                      <a:pt x="161" y="11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FF9900"/>
              </a:solidFill>
              <a:ln w="12700">
                <a:solidFill>
                  <a:srgbClr val="2B323B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2000"/>
              </a:p>
            </p:txBody>
          </p:sp>
          <p:sp>
            <p:nvSpPr>
              <p:cNvPr id="66" name="Freeform 46">
                <a:extLst>
                  <a:ext uri="{FF2B5EF4-FFF2-40B4-BE49-F238E27FC236}">
                    <a16:creationId xmlns:a16="http://schemas.microsoft.com/office/drawing/2014/main" id="{2F78CACF-9B78-1824-C83C-4F424B77A5F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1" y="1207"/>
                <a:ext cx="1062" cy="565"/>
              </a:xfrm>
              <a:custGeom>
                <a:avLst/>
                <a:gdLst>
                  <a:gd name="T0" fmla="*/ 24 w 160"/>
                  <a:gd name="T1" fmla="*/ 0 h 85"/>
                  <a:gd name="T2" fmla="*/ 0 w 160"/>
                  <a:gd name="T3" fmla="*/ 74 h 85"/>
                  <a:gd name="T4" fmla="*/ 160 w 160"/>
                  <a:gd name="T5" fmla="*/ 85 h 85"/>
                  <a:gd name="T6" fmla="*/ 24 w 160"/>
                  <a:gd name="T7" fmla="*/ 0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60" h="85">
                    <a:moveTo>
                      <a:pt x="24" y="0"/>
                    </a:moveTo>
                    <a:cubicBezTo>
                      <a:pt x="10" y="22"/>
                      <a:pt x="2" y="47"/>
                      <a:pt x="0" y="74"/>
                    </a:cubicBezTo>
                    <a:lnTo>
                      <a:pt x="160" y="85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rgbClr val="FF9900"/>
              </a:solidFill>
              <a:ln w="12700">
                <a:solidFill>
                  <a:srgbClr val="2B323B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2000"/>
              </a:p>
            </p:txBody>
          </p:sp>
          <p:sp>
            <p:nvSpPr>
              <p:cNvPr id="67" name="Freeform 47">
                <a:extLst>
                  <a:ext uri="{FF2B5EF4-FFF2-40B4-BE49-F238E27FC236}">
                    <a16:creationId xmlns:a16="http://schemas.microsoft.com/office/drawing/2014/main" id="{93A8A27E-88BD-16DA-C7FD-E7FB59995F3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1" y="842"/>
                <a:ext cx="902" cy="930"/>
              </a:xfrm>
              <a:custGeom>
                <a:avLst/>
                <a:gdLst>
                  <a:gd name="T0" fmla="*/ 58 w 136"/>
                  <a:gd name="T1" fmla="*/ 0 h 140"/>
                  <a:gd name="T2" fmla="*/ 0 w 136"/>
                  <a:gd name="T3" fmla="*/ 55 h 140"/>
                  <a:gd name="T4" fmla="*/ 136 w 136"/>
                  <a:gd name="T5" fmla="*/ 140 h 140"/>
                  <a:gd name="T6" fmla="*/ 58 w 136"/>
                  <a:gd name="T7" fmla="*/ 0 h 1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36" h="140">
                    <a:moveTo>
                      <a:pt x="58" y="0"/>
                    </a:moveTo>
                    <a:cubicBezTo>
                      <a:pt x="34" y="13"/>
                      <a:pt x="14" y="32"/>
                      <a:pt x="0" y="55"/>
                    </a:cubicBezTo>
                    <a:lnTo>
                      <a:pt x="136" y="140"/>
                    </a:lnTo>
                    <a:lnTo>
                      <a:pt x="58" y="0"/>
                    </a:lnTo>
                    <a:close/>
                  </a:path>
                </a:pathLst>
              </a:custGeom>
              <a:solidFill>
                <a:srgbClr val="FF9900"/>
              </a:solidFill>
              <a:ln w="12700">
                <a:solidFill>
                  <a:srgbClr val="2B323B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2000"/>
              </a:p>
            </p:txBody>
          </p:sp>
          <p:sp>
            <p:nvSpPr>
              <p:cNvPr id="68" name="Freeform 48">
                <a:extLst>
                  <a:ext uri="{FF2B5EF4-FFF2-40B4-BE49-F238E27FC236}">
                    <a16:creationId xmlns:a16="http://schemas.microsoft.com/office/drawing/2014/main" id="{A624D0D9-C876-0640-7907-E61D23ABD7F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55" y="709"/>
                <a:ext cx="518" cy="1063"/>
              </a:xfrm>
              <a:custGeom>
                <a:avLst/>
                <a:gdLst>
                  <a:gd name="T0" fmla="*/ 77 w 78"/>
                  <a:gd name="T1" fmla="*/ 0 h 160"/>
                  <a:gd name="T2" fmla="*/ 0 w 78"/>
                  <a:gd name="T3" fmla="*/ 20 h 160"/>
                  <a:gd name="T4" fmla="*/ 78 w 78"/>
                  <a:gd name="T5" fmla="*/ 160 h 160"/>
                  <a:gd name="T6" fmla="*/ 77 w 78"/>
                  <a:gd name="T7" fmla="*/ 0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8" h="160">
                    <a:moveTo>
                      <a:pt x="77" y="0"/>
                    </a:moveTo>
                    <a:cubicBezTo>
                      <a:pt x="50" y="0"/>
                      <a:pt x="23" y="6"/>
                      <a:pt x="0" y="20"/>
                    </a:cubicBezTo>
                    <a:lnTo>
                      <a:pt x="78" y="160"/>
                    </a:lnTo>
                    <a:lnTo>
                      <a:pt x="77" y="0"/>
                    </a:lnTo>
                    <a:close/>
                  </a:path>
                </a:pathLst>
              </a:custGeom>
              <a:solidFill>
                <a:srgbClr val="FF9900"/>
              </a:solidFill>
              <a:ln w="12700">
                <a:solidFill>
                  <a:srgbClr val="2B323B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2000"/>
              </a:p>
            </p:txBody>
          </p:sp>
          <p:sp>
            <p:nvSpPr>
              <p:cNvPr id="69" name="Freeform 49">
                <a:extLst>
                  <a:ext uri="{FF2B5EF4-FFF2-40B4-BE49-F238E27FC236}">
                    <a16:creationId xmlns:a16="http://schemas.microsoft.com/office/drawing/2014/main" id="{02C2CB53-73BB-540E-312B-485E58F6F19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73" y="709"/>
                <a:ext cx="512" cy="1063"/>
              </a:xfrm>
              <a:custGeom>
                <a:avLst/>
                <a:gdLst>
                  <a:gd name="T0" fmla="*/ 77 w 77"/>
                  <a:gd name="T1" fmla="*/ 20 h 160"/>
                  <a:gd name="T2" fmla="*/ 0 w 77"/>
                  <a:gd name="T3" fmla="*/ 0 h 160"/>
                  <a:gd name="T4" fmla="*/ 0 w 77"/>
                  <a:gd name="T5" fmla="*/ 160 h 160"/>
                  <a:gd name="T6" fmla="*/ 77 w 77"/>
                  <a:gd name="T7" fmla="*/ 20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7" h="160">
                    <a:moveTo>
                      <a:pt x="77" y="20"/>
                    </a:moveTo>
                    <a:cubicBezTo>
                      <a:pt x="54" y="6"/>
                      <a:pt x="27" y="0"/>
                      <a:pt x="0" y="0"/>
                    </a:cubicBezTo>
                    <a:lnTo>
                      <a:pt x="0" y="160"/>
                    </a:lnTo>
                    <a:lnTo>
                      <a:pt x="77" y="20"/>
                    </a:lnTo>
                    <a:close/>
                  </a:path>
                </a:pathLst>
              </a:custGeom>
              <a:solidFill>
                <a:schemeClr val="bg2">
                  <a:alpha val="60000"/>
                </a:schemeClr>
              </a:solidFill>
              <a:ln w="12700">
                <a:solidFill>
                  <a:srgbClr val="2B323B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2000"/>
              </a:p>
            </p:txBody>
          </p:sp>
          <p:sp>
            <p:nvSpPr>
              <p:cNvPr id="70" name="Freeform 50">
                <a:extLst>
                  <a:ext uri="{FF2B5EF4-FFF2-40B4-BE49-F238E27FC236}">
                    <a16:creationId xmlns:a16="http://schemas.microsoft.com/office/drawing/2014/main" id="{9C971B71-C4B9-285D-81F2-5BA34F32795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73" y="842"/>
                <a:ext cx="896" cy="930"/>
              </a:xfrm>
              <a:custGeom>
                <a:avLst/>
                <a:gdLst>
                  <a:gd name="T0" fmla="*/ 135 w 135"/>
                  <a:gd name="T1" fmla="*/ 55 h 140"/>
                  <a:gd name="T2" fmla="*/ 77 w 135"/>
                  <a:gd name="T3" fmla="*/ 0 h 140"/>
                  <a:gd name="T4" fmla="*/ 0 w 135"/>
                  <a:gd name="T5" fmla="*/ 140 h 140"/>
                  <a:gd name="T6" fmla="*/ 135 w 135"/>
                  <a:gd name="T7" fmla="*/ 55 h 1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35" h="140">
                    <a:moveTo>
                      <a:pt x="135" y="55"/>
                    </a:moveTo>
                    <a:cubicBezTo>
                      <a:pt x="121" y="32"/>
                      <a:pt x="101" y="13"/>
                      <a:pt x="77" y="0"/>
                    </a:cubicBezTo>
                    <a:lnTo>
                      <a:pt x="0" y="140"/>
                    </a:lnTo>
                    <a:lnTo>
                      <a:pt x="135" y="55"/>
                    </a:lnTo>
                    <a:close/>
                  </a:path>
                </a:pathLst>
              </a:custGeom>
              <a:solidFill>
                <a:schemeClr val="bg2">
                  <a:alpha val="60000"/>
                </a:schemeClr>
              </a:solidFill>
              <a:ln w="12700">
                <a:solidFill>
                  <a:srgbClr val="2B323B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2000"/>
              </a:p>
            </p:txBody>
          </p:sp>
          <p:sp>
            <p:nvSpPr>
              <p:cNvPr id="71" name="Freeform 51">
                <a:extLst>
                  <a:ext uri="{FF2B5EF4-FFF2-40B4-BE49-F238E27FC236}">
                    <a16:creationId xmlns:a16="http://schemas.microsoft.com/office/drawing/2014/main" id="{0028D842-A029-B81F-95AE-D7E6DE5C469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73" y="1207"/>
                <a:ext cx="1056" cy="565"/>
              </a:xfrm>
              <a:custGeom>
                <a:avLst/>
                <a:gdLst>
                  <a:gd name="T0" fmla="*/ 159 w 159"/>
                  <a:gd name="T1" fmla="*/ 74 h 85"/>
                  <a:gd name="T2" fmla="*/ 135 w 159"/>
                  <a:gd name="T3" fmla="*/ 0 h 85"/>
                  <a:gd name="T4" fmla="*/ 0 w 159"/>
                  <a:gd name="T5" fmla="*/ 85 h 85"/>
                  <a:gd name="T6" fmla="*/ 159 w 159"/>
                  <a:gd name="T7" fmla="*/ 74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59" h="85">
                    <a:moveTo>
                      <a:pt x="159" y="74"/>
                    </a:moveTo>
                    <a:cubicBezTo>
                      <a:pt x="157" y="47"/>
                      <a:pt x="149" y="22"/>
                      <a:pt x="135" y="0"/>
                    </a:cubicBezTo>
                    <a:lnTo>
                      <a:pt x="0" y="85"/>
                    </a:lnTo>
                    <a:lnTo>
                      <a:pt x="159" y="74"/>
                    </a:lnTo>
                    <a:close/>
                  </a:path>
                </a:pathLst>
              </a:custGeom>
              <a:solidFill>
                <a:schemeClr val="bg2">
                  <a:alpha val="60000"/>
                </a:schemeClr>
              </a:solidFill>
              <a:ln w="12700">
                <a:solidFill>
                  <a:srgbClr val="2B323B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2000"/>
              </a:p>
            </p:txBody>
          </p:sp>
          <p:sp>
            <p:nvSpPr>
              <p:cNvPr id="72" name="Freeform 52">
                <a:extLst>
                  <a:ext uri="{FF2B5EF4-FFF2-40B4-BE49-F238E27FC236}">
                    <a16:creationId xmlns:a16="http://schemas.microsoft.com/office/drawing/2014/main" id="{DAF4B2D3-2E00-F4C6-0C34-6CB46F0171C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73" y="1699"/>
                <a:ext cx="1063" cy="518"/>
              </a:xfrm>
              <a:custGeom>
                <a:avLst/>
                <a:gdLst>
                  <a:gd name="T0" fmla="*/ 144 w 160"/>
                  <a:gd name="T1" fmla="*/ 78 h 78"/>
                  <a:gd name="T2" fmla="*/ 160 w 160"/>
                  <a:gd name="T3" fmla="*/ 11 h 78"/>
                  <a:gd name="T4" fmla="*/ 159 w 160"/>
                  <a:gd name="T5" fmla="*/ 0 h 78"/>
                  <a:gd name="T6" fmla="*/ 0 w 160"/>
                  <a:gd name="T7" fmla="*/ 11 h 78"/>
                  <a:gd name="T8" fmla="*/ 144 w 160"/>
                  <a:gd name="T9" fmla="*/ 78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0" h="78">
                    <a:moveTo>
                      <a:pt x="144" y="78"/>
                    </a:moveTo>
                    <a:cubicBezTo>
                      <a:pt x="154" y="57"/>
                      <a:pt x="160" y="34"/>
                      <a:pt x="160" y="11"/>
                    </a:cubicBezTo>
                    <a:cubicBezTo>
                      <a:pt x="160" y="7"/>
                      <a:pt x="159" y="3"/>
                      <a:pt x="159" y="0"/>
                    </a:cubicBezTo>
                    <a:lnTo>
                      <a:pt x="0" y="11"/>
                    </a:lnTo>
                    <a:lnTo>
                      <a:pt x="144" y="78"/>
                    </a:lnTo>
                    <a:close/>
                  </a:path>
                </a:pathLst>
              </a:custGeom>
              <a:solidFill>
                <a:schemeClr val="bg2">
                  <a:alpha val="60000"/>
                </a:schemeClr>
              </a:solidFill>
              <a:ln w="12700">
                <a:solidFill>
                  <a:srgbClr val="2B323B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2000"/>
              </a:p>
            </p:txBody>
          </p:sp>
          <p:sp>
            <p:nvSpPr>
              <p:cNvPr id="73" name="Freeform 53">
                <a:extLst>
                  <a:ext uri="{FF2B5EF4-FFF2-40B4-BE49-F238E27FC236}">
                    <a16:creationId xmlns:a16="http://schemas.microsoft.com/office/drawing/2014/main" id="{017F66B8-9000-8428-9386-CBB3498789B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73" y="1772"/>
                <a:ext cx="956" cy="857"/>
              </a:xfrm>
              <a:custGeom>
                <a:avLst/>
                <a:gdLst>
                  <a:gd name="T0" fmla="*/ 94 w 144"/>
                  <a:gd name="T1" fmla="*/ 129 h 129"/>
                  <a:gd name="T2" fmla="*/ 144 w 144"/>
                  <a:gd name="T3" fmla="*/ 67 h 129"/>
                  <a:gd name="T4" fmla="*/ 0 w 144"/>
                  <a:gd name="T5" fmla="*/ 0 h 129"/>
                  <a:gd name="T6" fmla="*/ 94 w 144"/>
                  <a:gd name="T7" fmla="*/ 129 h 1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4" h="129">
                    <a:moveTo>
                      <a:pt x="94" y="129"/>
                    </a:moveTo>
                    <a:cubicBezTo>
                      <a:pt x="116" y="113"/>
                      <a:pt x="133" y="92"/>
                      <a:pt x="144" y="67"/>
                    </a:cubicBezTo>
                    <a:lnTo>
                      <a:pt x="0" y="0"/>
                    </a:lnTo>
                    <a:lnTo>
                      <a:pt x="94" y="129"/>
                    </a:lnTo>
                    <a:close/>
                  </a:path>
                </a:pathLst>
              </a:custGeom>
              <a:solidFill>
                <a:schemeClr val="bg2">
                  <a:alpha val="60000"/>
                </a:schemeClr>
              </a:solidFill>
              <a:ln w="12700">
                <a:solidFill>
                  <a:srgbClr val="2B323B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2000"/>
              </a:p>
            </p:txBody>
          </p:sp>
        </p:grpSp>
        <p:sp>
          <p:nvSpPr>
            <p:cNvPr id="60" name="Text Box 54">
              <a:extLst>
                <a:ext uri="{FF2B5EF4-FFF2-40B4-BE49-F238E27FC236}">
                  <a16:creationId xmlns:a16="http://schemas.microsoft.com/office/drawing/2014/main" id="{0AE3748A-A2D9-2FC5-3BD6-B0CB8C6E02A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6797" y="3411610"/>
              <a:ext cx="901209" cy="5847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/>
              <a:r>
                <a:rPr lang="en-US" altLang="en-US" sz="3200" b="1" dirty="0">
                  <a:solidFill>
                    <a:schemeClr val="accent2"/>
                  </a:solidFill>
                </a:rPr>
                <a:t>50%</a:t>
              </a:r>
            </a:p>
          </p:txBody>
        </p:sp>
        <p:cxnSp>
          <p:nvCxnSpPr>
            <p:cNvPr id="77" name="Straight Arrow Connector 76">
              <a:extLst>
                <a:ext uri="{FF2B5EF4-FFF2-40B4-BE49-F238E27FC236}">
                  <a16:creationId xmlns:a16="http://schemas.microsoft.com/office/drawing/2014/main" id="{055C7F1D-4DEC-68DD-D665-7614B60A9BF5}"/>
                </a:ext>
              </a:extLst>
            </p:cNvPr>
            <p:cNvCxnSpPr>
              <a:cxnSpLocks/>
              <a:stCxn id="68" idx="2"/>
            </p:cNvCxnSpPr>
            <p:nvPr/>
          </p:nvCxnSpPr>
          <p:spPr>
            <a:xfrm flipH="1" flipV="1">
              <a:off x="2352170" y="1609463"/>
              <a:ext cx="3848" cy="1222949"/>
            </a:xfrm>
            <a:prstGeom prst="straightConnector1">
              <a:avLst/>
            </a:prstGeom>
            <a:noFill/>
            <a:ln w="57150">
              <a:solidFill>
                <a:schemeClr val="bg1"/>
              </a:solidFill>
              <a:round/>
              <a:headEnd type="oval"/>
              <a:tailEnd type="triangle" w="med" len="med"/>
            </a:ln>
            <a:effectLst>
              <a:outerShdw blurRad="50800" dist="35921" dir="2700000" algn="ctr" rotWithShape="0">
                <a:schemeClr val="tx1">
                  <a:alpha val="40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C461AB01-7C29-33BB-0A7C-8D6E13E3843D}"/>
              </a:ext>
            </a:extLst>
          </p:cNvPr>
          <p:cNvGrpSpPr/>
          <p:nvPr/>
        </p:nvGrpSpPr>
        <p:grpSpPr>
          <a:xfrm>
            <a:off x="8472200" y="1346113"/>
            <a:ext cx="2735263" cy="2526903"/>
            <a:chOff x="8472200" y="1346113"/>
            <a:chExt cx="2735263" cy="2526903"/>
          </a:xfrm>
        </p:grpSpPr>
        <p:grpSp>
          <p:nvGrpSpPr>
            <p:cNvPr id="84" name="Group 42">
              <a:extLst>
                <a:ext uri="{FF2B5EF4-FFF2-40B4-BE49-F238E27FC236}">
                  <a16:creationId xmlns:a16="http://schemas.microsoft.com/office/drawing/2014/main" id="{34450EEE-8C8F-5B7E-1994-F71361B7F4F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472200" y="1346113"/>
              <a:ext cx="2735263" cy="2461736"/>
              <a:chOff x="204" y="709"/>
              <a:chExt cx="2132" cy="1920"/>
            </a:xfrm>
          </p:grpSpPr>
          <p:sp>
            <p:nvSpPr>
              <p:cNvPr id="87" name="Freeform 44">
                <a:extLst>
                  <a:ext uri="{FF2B5EF4-FFF2-40B4-BE49-F238E27FC236}">
                    <a16:creationId xmlns:a16="http://schemas.microsoft.com/office/drawing/2014/main" id="{58AF3244-8283-652B-429E-9595F8ACFB2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1" y="1772"/>
                <a:ext cx="962" cy="857"/>
              </a:xfrm>
              <a:custGeom>
                <a:avLst/>
                <a:gdLst>
                  <a:gd name="T0" fmla="*/ 0 w 145"/>
                  <a:gd name="T1" fmla="*/ 67 h 129"/>
                  <a:gd name="T2" fmla="*/ 50 w 145"/>
                  <a:gd name="T3" fmla="*/ 129 h 129"/>
                  <a:gd name="T4" fmla="*/ 145 w 145"/>
                  <a:gd name="T5" fmla="*/ 0 h 129"/>
                  <a:gd name="T6" fmla="*/ 0 w 145"/>
                  <a:gd name="T7" fmla="*/ 67 h 1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129">
                    <a:moveTo>
                      <a:pt x="0" y="67"/>
                    </a:moveTo>
                    <a:cubicBezTo>
                      <a:pt x="11" y="92"/>
                      <a:pt x="28" y="113"/>
                      <a:pt x="50" y="129"/>
                    </a:cubicBezTo>
                    <a:lnTo>
                      <a:pt x="145" y="0"/>
                    </a:lnTo>
                    <a:lnTo>
                      <a:pt x="0" y="67"/>
                    </a:lnTo>
                    <a:close/>
                  </a:path>
                </a:pathLst>
              </a:custGeom>
              <a:solidFill>
                <a:schemeClr val="accent5"/>
              </a:solidFill>
              <a:ln w="12700">
                <a:solidFill>
                  <a:srgbClr val="2B323B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2000"/>
              </a:p>
            </p:txBody>
          </p:sp>
          <p:sp>
            <p:nvSpPr>
              <p:cNvPr id="88" name="Freeform 45">
                <a:extLst>
                  <a:ext uri="{FF2B5EF4-FFF2-40B4-BE49-F238E27FC236}">
                    <a16:creationId xmlns:a16="http://schemas.microsoft.com/office/drawing/2014/main" id="{B2CB311F-893B-DE73-F2AC-A536FAEE51B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4" y="1699"/>
                <a:ext cx="1069" cy="518"/>
              </a:xfrm>
              <a:custGeom>
                <a:avLst/>
                <a:gdLst>
                  <a:gd name="T0" fmla="*/ 1 w 161"/>
                  <a:gd name="T1" fmla="*/ 0 h 78"/>
                  <a:gd name="T2" fmla="*/ 1 w 161"/>
                  <a:gd name="T3" fmla="*/ 10 h 78"/>
                  <a:gd name="T4" fmla="*/ 16 w 161"/>
                  <a:gd name="T5" fmla="*/ 78 h 78"/>
                  <a:gd name="T6" fmla="*/ 161 w 161"/>
                  <a:gd name="T7" fmla="*/ 11 h 78"/>
                  <a:gd name="T8" fmla="*/ 1 w 161"/>
                  <a:gd name="T9" fmla="*/ 0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1" h="78">
                    <a:moveTo>
                      <a:pt x="1" y="0"/>
                    </a:moveTo>
                    <a:cubicBezTo>
                      <a:pt x="1" y="3"/>
                      <a:pt x="1" y="7"/>
                      <a:pt x="1" y="10"/>
                    </a:cubicBezTo>
                    <a:cubicBezTo>
                      <a:pt x="0" y="34"/>
                      <a:pt x="6" y="57"/>
                      <a:pt x="16" y="78"/>
                    </a:cubicBezTo>
                    <a:lnTo>
                      <a:pt x="161" y="11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chemeClr val="accent5"/>
              </a:solidFill>
              <a:ln w="12700">
                <a:solidFill>
                  <a:srgbClr val="2B323B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2000"/>
              </a:p>
            </p:txBody>
          </p:sp>
          <p:sp>
            <p:nvSpPr>
              <p:cNvPr id="89" name="Freeform 46">
                <a:extLst>
                  <a:ext uri="{FF2B5EF4-FFF2-40B4-BE49-F238E27FC236}">
                    <a16:creationId xmlns:a16="http://schemas.microsoft.com/office/drawing/2014/main" id="{93867F02-8F92-680C-EAB4-B023C9FE788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1" y="1207"/>
                <a:ext cx="1062" cy="565"/>
              </a:xfrm>
              <a:custGeom>
                <a:avLst/>
                <a:gdLst>
                  <a:gd name="T0" fmla="*/ 24 w 160"/>
                  <a:gd name="T1" fmla="*/ 0 h 85"/>
                  <a:gd name="T2" fmla="*/ 0 w 160"/>
                  <a:gd name="T3" fmla="*/ 74 h 85"/>
                  <a:gd name="T4" fmla="*/ 160 w 160"/>
                  <a:gd name="T5" fmla="*/ 85 h 85"/>
                  <a:gd name="T6" fmla="*/ 24 w 160"/>
                  <a:gd name="T7" fmla="*/ 0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60" h="85">
                    <a:moveTo>
                      <a:pt x="24" y="0"/>
                    </a:moveTo>
                    <a:cubicBezTo>
                      <a:pt x="10" y="22"/>
                      <a:pt x="2" y="47"/>
                      <a:pt x="0" y="74"/>
                    </a:cubicBezTo>
                    <a:lnTo>
                      <a:pt x="160" y="85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5"/>
              </a:solidFill>
              <a:ln w="12700">
                <a:solidFill>
                  <a:srgbClr val="2B323B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2000"/>
              </a:p>
            </p:txBody>
          </p:sp>
          <p:sp>
            <p:nvSpPr>
              <p:cNvPr id="90" name="Freeform 47">
                <a:extLst>
                  <a:ext uri="{FF2B5EF4-FFF2-40B4-BE49-F238E27FC236}">
                    <a16:creationId xmlns:a16="http://schemas.microsoft.com/office/drawing/2014/main" id="{81AECDA3-C9FC-AB08-9BFD-12E03AD3740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1" y="842"/>
                <a:ext cx="902" cy="930"/>
              </a:xfrm>
              <a:custGeom>
                <a:avLst/>
                <a:gdLst>
                  <a:gd name="T0" fmla="*/ 58 w 136"/>
                  <a:gd name="T1" fmla="*/ 0 h 140"/>
                  <a:gd name="T2" fmla="*/ 0 w 136"/>
                  <a:gd name="T3" fmla="*/ 55 h 140"/>
                  <a:gd name="T4" fmla="*/ 136 w 136"/>
                  <a:gd name="T5" fmla="*/ 140 h 140"/>
                  <a:gd name="T6" fmla="*/ 58 w 136"/>
                  <a:gd name="T7" fmla="*/ 0 h 1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36" h="140">
                    <a:moveTo>
                      <a:pt x="58" y="0"/>
                    </a:moveTo>
                    <a:cubicBezTo>
                      <a:pt x="34" y="13"/>
                      <a:pt x="14" y="32"/>
                      <a:pt x="0" y="55"/>
                    </a:cubicBezTo>
                    <a:lnTo>
                      <a:pt x="136" y="140"/>
                    </a:lnTo>
                    <a:lnTo>
                      <a:pt x="58" y="0"/>
                    </a:lnTo>
                    <a:close/>
                  </a:path>
                </a:pathLst>
              </a:custGeom>
              <a:solidFill>
                <a:schemeClr val="accent5"/>
              </a:solidFill>
              <a:ln w="12700">
                <a:solidFill>
                  <a:srgbClr val="2B323B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2000"/>
              </a:p>
            </p:txBody>
          </p:sp>
          <p:sp>
            <p:nvSpPr>
              <p:cNvPr id="91" name="Freeform 48">
                <a:extLst>
                  <a:ext uri="{FF2B5EF4-FFF2-40B4-BE49-F238E27FC236}">
                    <a16:creationId xmlns:a16="http://schemas.microsoft.com/office/drawing/2014/main" id="{61354C21-DD22-872D-96AD-DC49C0399A6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55" y="709"/>
                <a:ext cx="518" cy="1063"/>
              </a:xfrm>
              <a:custGeom>
                <a:avLst/>
                <a:gdLst>
                  <a:gd name="T0" fmla="*/ 77 w 78"/>
                  <a:gd name="T1" fmla="*/ 0 h 160"/>
                  <a:gd name="T2" fmla="*/ 0 w 78"/>
                  <a:gd name="T3" fmla="*/ 20 h 160"/>
                  <a:gd name="T4" fmla="*/ 78 w 78"/>
                  <a:gd name="T5" fmla="*/ 160 h 160"/>
                  <a:gd name="T6" fmla="*/ 77 w 78"/>
                  <a:gd name="T7" fmla="*/ 0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8" h="160">
                    <a:moveTo>
                      <a:pt x="77" y="0"/>
                    </a:moveTo>
                    <a:cubicBezTo>
                      <a:pt x="50" y="0"/>
                      <a:pt x="23" y="6"/>
                      <a:pt x="0" y="20"/>
                    </a:cubicBezTo>
                    <a:lnTo>
                      <a:pt x="78" y="160"/>
                    </a:lnTo>
                    <a:lnTo>
                      <a:pt x="77" y="0"/>
                    </a:lnTo>
                    <a:close/>
                  </a:path>
                </a:pathLst>
              </a:custGeom>
              <a:solidFill>
                <a:schemeClr val="accent5"/>
              </a:solidFill>
              <a:ln w="12700">
                <a:solidFill>
                  <a:srgbClr val="2B323B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2000"/>
              </a:p>
            </p:txBody>
          </p:sp>
          <p:sp>
            <p:nvSpPr>
              <p:cNvPr id="92" name="Freeform 49">
                <a:extLst>
                  <a:ext uri="{FF2B5EF4-FFF2-40B4-BE49-F238E27FC236}">
                    <a16:creationId xmlns:a16="http://schemas.microsoft.com/office/drawing/2014/main" id="{325F80DA-71EA-6428-A3CC-4D5D1B0B5A9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73" y="709"/>
                <a:ext cx="512" cy="1063"/>
              </a:xfrm>
              <a:custGeom>
                <a:avLst/>
                <a:gdLst>
                  <a:gd name="T0" fmla="*/ 77 w 77"/>
                  <a:gd name="T1" fmla="*/ 20 h 160"/>
                  <a:gd name="T2" fmla="*/ 0 w 77"/>
                  <a:gd name="T3" fmla="*/ 0 h 160"/>
                  <a:gd name="T4" fmla="*/ 0 w 77"/>
                  <a:gd name="T5" fmla="*/ 160 h 160"/>
                  <a:gd name="T6" fmla="*/ 77 w 77"/>
                  <a:gd name="T7" fmla="*/ 20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7" h="160">
                    <a:moveTo>
                      <a:pt x="77" y="20"/>
                    </a:moveTo>
                    <a:cubicBezTo>
                      <a:pt x="54" y="6"/>
                      <a:pt x="27" y="0"/>
                      <a:pt x="0" y="0"/>
                    </a:cubicBezTo>
                    <a:lnTo>
                      <a:pt x="0" y="160"/>
                    </a:lnTo>
                    <a:lnTo>
                      <a:pt x="77" y="20"/>
                    </a:lnTo>
                    <a:close/>
                  </a:path>
                </a:pathLst>
              </a:custGeom>
              <a:solidFill>
                <a:schemeClr val="bg2">
                  <a:alpha val="60000"/>
                </a:schemeClr>
              </a:solidFill>
              <a:ln w="12700">
                <a:solidFill>
                  <a:srgbClr val="2B323B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2000"/>
              </a:p>
            </p:txBody>
          </p:sp>
          <p:sp>
            <p:nvSpPr>
              <p:cNvPr id="93" name="Freeform 50">
                <a:extLst>
                  <a:ext uri="{FF2B5EF4-FFF2-40B4-BE49-F238E27FC236}">
                    <a16:creationId xmlns:a16="http://schemas.microsoft.com/office/drawing/2014/main" id="{8ECC80B2-A5C4-E2BD-6B92-BDD03CB0A1E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73" y="842"/>
                <a:ext cx="896" cy="930"/>
              </a:xfrm>
              <a:custGeom>
                <a:avLst/>
                <a:gdLst>
                  <a:gd name="T0" fmla="*/ 135 w 135"/>
                  <a:gd name="T1" fmla="*/ 55 h 140"/>
                  <a:gd name="T2" fmla="*/ 77 w 135"/>
                  <a:gd name="T3" fmla="*/ 0 h 140"/>
                  <a:gd name="T4" fmla="*/ 0 w 135"/>
                  <a:gd name="T5" fmla="*/ 140 h 140"/>
                  <a:gd name="T6" fmla="*/ 135 w 135"/>
                  <a:gd name="T7" fmla="*/ 55 h 1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35" h="140">
                    <a:moveTo>
                      <a:pt x="135" y="55"/>
                    </a:moveTo>
                    <a:cubicBezTo>
                      <a:pt x="121" y="32"/>
                      <a:pt x="101" y="13"/>
                      <a:pt x="77" y="0"/>
                    </a:cubicBezTo>
                    <a:lnTo>
                      <a:pt x="0" y="140"/>
                    </a:lnTo>
                    <a:lnTo>
                      <a:pt x="135" y="55"/>
                    </a:lnTo>
                    <a:close/>
                  </a:path>
                </a:pathLst>
              </a:custGeom>
              <a:solidFill>
                <a:schemeClr val="bg2">
                  <a:alpha val="60000"/>
                </a:schemeClr>
              </a:solidFill>
              <a:ln w="12700">
                <a:solidFill>
                  <a:srgbClr val="2B323B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2000"/>
              </a:p>
            </p:txBody>
          </p:sp>
          <p:sp>
            <p:nvSpPr>
              <p:cNvPr id="94" name="Freeform 51">
                <a:extLst>
                  <a:ext uri="{FF2B5EF4-FFF2-40B4-BE49-F238E27FC236}">
                    <a16:creationId xmlns:a16="http://schemas.microsoft.com/office/drawing/2014/main" id="{71015644-DB20-353F-52B4-13DFF9593D1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73" y="1207"/>
                <a:ext cx="1056" cy="565"/>
              </a:xfrm>
              <a:custGeom>
                <a:avLst/>
                <a:gdLst>
                  <a:gd name="T0" fmla="*/ 159 w 159"/>
                  <a:gd name="T1" fmla="*/ 74 h 85"/>
                  <a:gd name="T2" fmla="*/ 135 w 159"/>
                  <a:gd name="T3" fmla="*/ 0 h 85"/>
                  <a:gd name="T4" fmla="*/ 0 w 159"/>
                  <a:gd name="T5" fmla="*/ 85 h 85"/>
                  <a:gd name="T6" fmla="*/ 159 w 159"/>
                  <a:gd name="T7" fmla="*/ 74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59" h="85">
                    <a:moveTo>
                      <a:pt x="159" y="74"/>
                    </a:moveTo>
                    <a:cubicBezTo>
                      <a:pt x="157" y="47"/>
                      <a:pt x="149" y="22"/>
                      <a:pt x="135" y="0"/>
                    </a:cubicBezTo>
                    <a:lnTo>
                      <a:pt x="0" y="85"/>
                    </a:lnTo>
                    <a:lnTo>
                      <a:pt x="159" y="74"/>
                    </a:lnTo>
                    <a:close/>
                  </a:path>
                </a:pathLst>
              </a:custGeom>
              <a:solidFill>
                <a:schemeClr val="bg2">
                  <a:alpha val="60000"/>
                </a:schemeClr>
              </a:solidFill>
              <a:ln w="12700">
                <a:solidFill>
                  <a:srgbClr val="2B323B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2000"/>
              </a:p>
            </p:txBody>
          </p:sp>
          <p:sp>
            <p:nvSpPr>
              <p:cNvPr id="95" name="Freeform 52">
                <a:extLst>
                  <a:ext uri="{FF2B5EF4-FFF2-40B4-BE49-F238E27FC236}">
                    <a16:creationId xmlns:a16="http://schemas.microsoft.com/office/drawing/2014/main" id="{F8041F85-43CE-83F0-9CB9-81D14013DD6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73" y="1699"/>
                <a:ext cx="1063" cy="518"/>
              </a:xfrm>
              <a:custGeom>
                <a:avLst/>
                <a:gdLst>
                  <a:gd name="T0" fmla="*/ 144 w 160"/>
                  <a:gd name="T1" fmla="*/ 78 h 78"/>
                  <a:gd name="T2" fmla="*/ 160 w 160"/>
                  <a:gd name="T3" fmla="*/ 11 h 78"/>
                  <a:gd name="T4" fmla="*/ 159 w 160"/>
                  <a:gd name="T5" fmla="*/ 0 h 78"/>
                  <a:gd name="T6" fmla="*/ 0 w 160"/>
                  <a:gd name="T7" fmla="*/ 11 h 78"/>
                  <a:gd name="T8" fmla="*/ 144 w 160"/>
                  <a:gd name="T9" fmla="*/ 78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0" h="78">
                    <a:moveTo>
                      <a:pt x="144" y="78"/>
                    </a:moveTo>
                    <a:cubicBezTo>
                      <a:pt x="154" y="57"/>
                      <a:pt x="160" y="34"/>
                      <a:pt x="160" y="11"/>
                    </a:cubicBezTo>
                    <a:cubicBezTo>
                      <a:pt x="160" y="7"/>
                      <a:pt x="159" y="3"/>
                      <a:pt x="159" y="0"/>
                    </a:cubicBezTo>
                    <a:lnTo>
                      <a:pt x="0" y="11"/>
                    </a:lnTo>
                    <a:lnTo>
                      <a:pt x="144" y="78"/>
                    </a:lnTo>
                    <a:close/>
                  </a:path>
                </a:pathLst>
              </a:custGeom>
              <a:solidFill>
                <a:schemeClr val="bg2">
                  <a:alpha val="60000"/>
                </a:schemeClr>
              </a:solidFill>
              <a:ln w="12700">
                <a:solidFill>
                  <a:srgbClr val="2B323B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2000"/>
              </a:p>
            </p:txBody>
          </p:sp>
          <p:sp>
            <p:nvSpPr>
              <p:cNvPr id="96" name="Freeform 53">
                <a:extLst>
                  <a:ext uri="{FF2B5EF4-FFF2-40B4-BE49-F238E27FC236}">
                    <a16:creationId xmlns:a16="http://schemas.microsoft.com/office/drawing/2014/main" id="{63263183-D0E5-C27F-E21C-C1F3901662C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73" y="1772"/>
                <a:ext cx="956" cy="857"/>
              </a:xfrm>
              <a:custGeom>
                <a:avLst/>
                <a:gdLst>
                  <a:gd name="T0" fmla="*/ 94 w 144"/>
                  <a:gd name="T1" fmla="*/ 129 h 129"/>
                  <a:gd name="T2" fmla="*/ 144 w 144"/>
                  <a:gd name="T3" fmla="*/ 67 h 129"/>
                  <a:gd name="T4" fmla="*/ 0 w 144"/>
                  <a:gd name="T5" fmla="*/ 0 h 129"/>
                  <a:gd name="T6" fmla="*/ 94 w 144"/>
                  <a:gd name="T7" fmla="*/ 129 h 1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4" h="129">
                    <a:moveTo>
                      <a:pt x="94" y="129"/>
                    </a:moveTo>
                    <a:cubicBezTo>
                      <a:pt x="116" y="113"/>
                      <a:pt x="133" y="92"/>
                      <a:pt x="144" y="67"/>
                    </a:cubicBezTo>
                    <a:lnTo>
                      <a:pt x="0" y="0"/>
                    </a:lnTo>
                    <a:lnTo>
                      <a:pt x="94" y="129"/>
                    </a:lnTo>
                    <a:close/>
                  </a:path>
                </a:pathLst>
              </a:custGeom>
              <a:solidFill>
                <a:schemeClr val="bg2">
                  <a:alpha val="60000"/>
                </a:schemeClr>
              </a:solidFill>
              <a:ln w="12700">
                <a:solidFill>
                  <a:srgbClr val="2B323B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2000"/>
              </a:p>
            </p:txBody>
          </p:sp>
        </p:grpSp>
        <p:sp>
          <p:nvSpPr>
            <p:cNvPr id="85" name="Text Box 54">
              <a:extLst>
                <a:ext uri="{FF2B5EF4-FFF2-40B4-BE49-F238E27FC236}">
                  <a16:creationId xmlns:a16="http://schemas.microsoft.com/office/drawing/2014/main" id="{338BE83F-053C-1048-F8FA-8F0EFE3F5C8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364459" y="3288241"/>
              <a:ext cx="901209" cy="5847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/>
              <a:r>
                <a:rPr lang="en-US" altLang="en-US" sz="3200" b="1" dirty="0">
                  <a:solidFill>
                    <a:schemeClr val="accent5"/>
                  </a:solidFill>
                </a:rPr>
                <a:t>32%</a:t>
              </a:r>
            </a:p>
          </p:txBody>
        </p:sp>
        <p:cxnSp>
          <p:nvCxnSpPr>
            <p:cNvPr id="86" name="Straight Arrow Connector 85">
              <a:extLst>
                <a:ext uri="{FF2B5EF4-FFF2-40B4-BE49-F238E27FC236}">
                  <a16:creationId xmlns:a16="http://schemas.microsoft.com/office/drawing/2014/main" id="{D68F42D1-013D-29AD-D3A7-B224F4A63B08}"/>
                </a:ext>
              </a:extLst>
            </p:cNvPr>
            <p:cNvCxnSpPr>
              <a:cxnSpLocks/>
              <a:stCxn id="91" idx="2"/>
            </p:cNvCxnSpPr>
            <p:nvPr/>
          </p:nvCxnSpPr>
          <p:spPr>
            <a:xfrm flipH="1" flipV="1">
              <a:off x="9036021" y="2027578"/>
              <a:ext cx="807659" cy="681465"/>
            </a:xfrm>
            <a:prstGeom prst="straightConnector1">
              <a:avLst/>
            </a:prstGeom>
            <a:noFill/>
            <a:ln w="57150">
              <a:solidFill>
                <a:schemeClr val="bg1"/>
              </a:solidFill>
              <a:round/>
              <a:headEnd type="oval"/>
              <a:tailEnd type="triangle" w="med" len="med"/>
            </a:ln>
            <a:effectLst>
              <a:outerShdw blurRad="50800" dist="35921" dir="2700000" algn="ctr" rotWithShape="0">
                <a:schemeClr val="tx1">
                  <a:alpha val="40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90E4C65A-EE6D-6FD3-78DC-6AB8CC528F1F}"/>
              </a:ext>
            </a:extLst>
          </p:cNvPr>
          <p:cNvGrpSpPr/>
          <p:nvPr/>
        </p:nvGrpSpPr>
        <p:grpSpPr>
          <a:xfrm>
            <a:off x="4357594" y="1346113"/>
            <a:ext cx="3476812" cy="3132695"/>
            <a:chOff x="4357594" y="1346113"/>
            <a:chExt cx="3476812" cy="3132695"/>
          </a:xfrm>
        </p:grpSpPr>
        <p:grpSp>
          <p:nvGrpSpPr>
            <p:cNvPr id="98" name="Group 42">
              <a:extLst>
                <a:ext uri="{FF2B5EF4-FFF2-40B4-BE49-F238E27FC236}">
                  <a16:creationId xmlns:a16="http://schemas.microsoft.com/office/drawing/2014/main" id="{38FAA066-76D6-2342-DFF4-C8DADB5842A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357594" y="1346113"/>
              <a:ext cx="3476812" cy="3129130"/>
              <a:chOff x="204" y="709"/>
              <a:chExt cx="2132" cy="1920"/>
            </a:xfrm>
          </p:grpSpPr>
          <p:sp>
            <p:nvSpPr>
              <p:cNvPr id="101" name="Freeform 44">
                <a:extLst>
                  <a:ext uri="{FF2B5EF4-FFF2-40B4-BE49-F238E27FC236}">
                    <a16:creationId xmlns:a16="http://schemas.microsoft.com/office/drawing/2014/main" id="{2EE4FB94-BE22-3433-E6FA-58EAEC76B11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1" y="1772"/>
                <a:ext cx="962" cy="857"/>
              </a:xfrm>
              <a:custGeom>
                <a:avLst/>
                <a:gdLst>
                  <a:gd name="T0" fmla="*/ 0 w 145"/>
                  <a:gd name="T1" fmla="*/ 67 h 129"/>
                  <a:gd name="T2" fmla="*/ 50 w 145"/>
                  <a:gd name="T3" fmla="*/ 129 h 129"/>
                  <a:gd name="T4" fmla="*/ 145 w 145"/>
                  <a:gd name="T5" fmla="*/ 0 h 129"/>
                  <a:gd name="T6" fmla="*/ 0 w 145"/>
                  <a:gd name="T7" fmla="*/ 67 h 1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129">
                    <a:moveTo>
                      <a:pt x="0" y="67"/>
                    </a:moveTo>
                    <a:cubicBezTo>
                      <a:pt x="11" y="92"/>
                      <a:pt x="28" y="113"/>
                      <a:pt x="50" y="129"/>
                    </a:cubicBezTo>
                    <a:lnTo>
                      <a:pt x="145" y="0"/>
                    </a:lnTo>
                    <a:lnTo>
                      <a:pt x="0" y="67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solidFill>
                  <a:srgbClr val="2B323B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2000"/>
              </a:p>
            </p:txBody>
          </p:sp>
          <p:sp>
            <p:nvSpPr>
              <p:cNvPr id="102" name="Freeform 45">
                <a:extLst>
                  <a:ext uri="{FF2B5EF4-FFF2-40B4-BE49-F238E27FC236}">
                    <a16:creationId xmlns:a16="http://schemas.microsoft.com/office/drawing/2014/main" id="{9D7023B5-3276-9941-B2B3-AB38B83B24B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4" y="1699"/>
                <a:ext cx="1069" cy="518"/>
              </a:xfrm>
              <a:custGeom>
                <a:avLst/>
                <a:gdLst>
                  <a:gd name="T0" fmla="*/ 1 w 161"/>
                  <a:gd name="T1" fmla="*/ 0 h 78"/>
                  <a:gd name="T2" fmla="*/ 1 w 161"/>
                  <a:gd name="T3" fmla="*/ 10 h 78"/>
                  <a:gd name="T4" fmla="*/ 16 w 161"/>
                  <a:gd name="T5" fmla="*/ 78 h 78"/>
                  <a:gd name="T6" fmla="*/ 161 w 161"/>
                  <a:gd name="T7" fmla="*/ 11 h 78"/>
                  <a:gd name="T8" fmla="*/ 1 w 161"/>
                  <a:gd name="T9" fmla="*/ 0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1" h="78">
                    <a:moveTo>
                      <a:pt x="1" y="0"/>
                    </a:moveTo>
                    <a:cubicBezTo>
                      <a:pt x="1" y="3"/>
                      <a:pt x="1" y="7"/>
                      <a:pt x="1" y="10"/>
                    </a:cubicBezTo>
                    <a:cubicBezTo>
                      <a:pt x="0" y="34"/>
                      <a:pt x="6" y="57"/>
                      <a:pt x="16" y="78"/>
                    </a:cubicBezTo>
                    <a:lnTo>
                      <a:pt x="161" y="11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solidFill>
                  <a:srgbClr val="2B323B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2000"/>
              </a:p>
            </p:txBody>
          </p:sp>
          <p:sp>
            <p:nvSpPr>
              <p:cNvPr id="103" name="Freeform 46">
                <a:extLst>
                  <a:ext uri="{FF2B5EF4-FFF2-40B4-BE49-F238E27FC236}">
                    <a16:creationId xmlns:a16="http://schemas.microsoft.com/office/drawing/2014/main" id="{8195F32C-21C6-56EB-5A8E-95E13DEA8E1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1" y="1207"/>
                <a:ext cx="1062" cy="565"/>
              </a:xfrm>
              <a:custGeom>
                <a:avLst/>
                <a:gdLst>
                  <a:gd name="T0" fmla="*/ 24 w 160"/>
                  <a:gd name="T1" fmla="*/ 0 h 85"/>
                  <a:gd name="T2" fmla="*/ 0 w 160"/>
                  <a:gd name="T3" fmla="*/ 74 h 85"/>
                  <a:gd name="T4" fmla="*/ 160 w 160"/>
                  <a:gd name="T5" fmla="*/ 85 h 85"/>
                  <a:gd name="T6" fmla="*/ 24 w 160"/>
                  <a:gd name="T7" fmla="*/ 0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60" h="85">
                    <a:moveTo>
                      <a:pt x="24" y="0"/>
                    </a:moveTo>
                    <a:cubicBezTo>
                      <a:pt x="10" y="22"/>
                      <a:pt x="2" y="47"/>
                      <a:pt x="0" y="74"/>
                    </a:cubicBezTo>
                    <a:lnTo>
                      <a:pt x="160" y="85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solidFill>
                  <a:srgbClr val="2B323B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2000"/>
              </a:p>
            </p:txBody>
          </p:sp>
          <p:sp>
            <p:nvSpPr>
              <p:cNvPr id="104" name="Freeform 47">
                <a:extLst>
                  <a:ext uri="{FF2B5EF4-FFF2-40B4-BE49-F238E27FC236}">
                    <a16:creationId xmlns:a16="http://schemas.microsoft.com/office/drawing/2014/main" id="{F5F45594-7339-9440-0F33-E9C20B793EE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1" y="842"/>
                <a:ext cx="902" cy="930"/>
              </a:xfrm>
              <a:custGeom>
                <a:avLst/>
                <a:gdLst>
                  <a:gd name="T0" fmla="*/ 58 w 136"/>
                  <a:gd name="T1" fmla="*/ 0 h 140"/>
                  <a:gd name="T2" fmla="*/ 0 w 136"/>
                  <a:gd name="T3" fmla="*/ 55 h 140"/>
                  <a:gd name="T4" fmla="*/ 136 w 136"/>
                  <a:gd name="T5" fmla="*/ 140 h 140"/>
                  <a:gd name="T6" fmla="*/ 58 w 136"/>
                  <a:gd name="T7" fmla="*/ 0 h 1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36" h="140">
                    <a:moveTo>
                      <a:pt x="58" y="0"/>
                    </a:moveTo>
                    <a:cubicBezTo>
                      <a:pt x="34" y="13"/>
                      <a:pt x="14" y="32"/>
                      <a:pt x="0" y="55"/>
                    </a:cubicBezTo>
                    <a:lnTo>
                      <a:pt x="136" y="140"/>
                    </a:lnTo>
                    <a:lnTo>
                      <a:pt x="58" y="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solidFill>
                  <a:srgbClr val="2B323B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2000"/>
              </a:p>
            </p:txBody>
          </p:sp>
          <p:sp>
            <p:nvSpPr>
              <p:cNvPr id="105" name="Freeform 48">
                <a:extLst>
                  <a:ext uri="{FF2B5EF4-FFF2-40B4-BE49-F238E27FC236}">
                    <a16:creationId xmlns:a16="http://schemas.microsoft.com/office/drawing/2014/main" id="{96B84A5E-CD0E-3F81-473B-415F99AE1D1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55" y="709"/>
                <a:ext cx="518" cy="1063"/>
              </a:xfrm>
              <a:custGeom>
                <a:avLst/>
                <a:gdLst>
                  <a:gd name="T0" fmla="*/ 77 w 78"/>
                  <a:gd name="T1" fmla="*/ 0 h 160"/>
                  <a:gd name="T2" fmla="*/ 0 w 78"/>
                  <a:gd name="T3" fmla="*/ 20 h 160"/>
                  <a:gd name="T4" fmla="*/ 78 w 78"/>
                  <a:gd name="T5" fmla="*/ 160 h 160"/>
                  <a:gd name="T6" fmla="*/ 77 w 78"/>
                  <a:gd name="T7" fmla="*/ 0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8" h="160">
                    <a:moveTo>
                      <a:pt x="77" y="0"/>
                    </a:moveTo>
                    <a:cubicBezTo>
                      <a:pt x="50" y="0"/>
                      <a:pt x="23" y="6"/>
                      <a:pt x="0" y="20"/>
                    </a:cubicBezTo>
                    <a:lnTo>
                      <a:pt x="78" y="160"/>
                    </a:lnTo>
                    <a:lnTo>
                      <a:pt x="77" y="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solidFill>
                  <a:srgbClr val="2B323B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2000"/>
              </a:p>
            </p:txBody>
          </p:sp>
          <p:sp>
            <p:nvSpPr>
              <p:cNvPr id="106" name="Freeform 49">
                <a:extLst>
                  <a:ext uri="{FF2B5EF4-FFF2-40B4-BE49-F238E27FC236}">
                    <a16:creationId xmlns:a16="http://schemas.microsoft.com/office/drawing/2014/main" id="{DA065553-8466-96C0-84CB-21ABF8E2CF2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73" y="709"/>
                <a:ext cx="512" cy="1063"/>
              </a:xfrm>
              <a:custGeom>
                <a:avLst/>
                <a:gdLst>
                  <a:gd name="T0" fmla="*/ 77 w 77"/>
                  <a:gd name="T1" fmla="*/ 20 h 160"/>
                  <a:gd name="T2" fmla="*/ 0 w 77"/>
                  <a:gd name="T3" fmla="*/ 0 h 160"/>
                  <a:gd name="T4" fmla="*/ 0 w 77"/>
                  <a:gd name="T5" fmla="*/ 160 h 160"/>
                  <a:gd name="T6" fmla="*/ 77 w 77"/>
                  <a:gd name="T7" fmla="*/ 20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7" h="160">
                    <a:moveTo>
                      <a:pt x="77" y="20"/>
                    </a:moveTo>
                    <a:cubicBezTo>
                      <a:pt x="54" y="6"/>
                      <a:pt x="27" y="0"/>
                      <a:pt x="0" y="0"/>
                    </a:cubicBezTo>
                    <a:lnTo>
                      <a:pt x="0" y="160"/>
                    </a:lnTo>
                    <a:lnTo>
                      <a:pt x="77" y="2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solidFill>
                  <a:srgbClr val="2B323B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2000"/>
              </a:p>
            </p:txBody>
          </p:sp>
          <p:sp>
            <p:nvSpPr>
              <p:cNvPr id="107" name="Freeform 50">
                <a:extLst>
                  <a:ext uri="{FF2B5EF4-FFF2-40B4-BE49-F238E27FC236}">
                    <a16:creationId xmlns:a16="http://schemas.microsoft.com/office/drawing/2014/main" id="{58698E33-7137-FE84-EFFC-C51313F104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73" y="842"/>
                <a:ext cx="896" cy="930"/>
              </a:xfrm>
              <a:custGeom>
                <a:avLst/>
                <a:gdLst>
                  <a:gd name="T0" fmla="*/ 135 w 135"/>
                  <a:gd name="T1" fmla="*/ 55 h 140"/>
                  <a:gd name="T2" fmla="*/ 77 w 135"/>
                  <a:gd name="T3" fmla="*/ 0 h 140"/>
                  <a:gd name="T4" fmla="*/ 0 w 135"/>
                  <a:gd name="T5" fmla="*/ 140 h 140"/>
                  <a:gd name="T6" fmla="*/ 135 w 135"/>
                  <a:gd name="T7" fmla="*/ 55 h 1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35" h="140">
                    <a:moveTo>
                      <a:pt x="135" y="55"/>
                    </a:moveTo>
                    <a:cubicBezTo>
                      <a:pt x="121" y="32"/>
                      <a:pt x="101" y="13"/>
                      <a:pt x="77" y="0"/>
                    </a:cubicBezTo>
                    <a:lnTo>
                      <a:pt x="0" y="140"/>
                    </a:lnTo>
                    <a:lnTo>
                      <a:pt x="135" y="55"/>
                    </a:lnTo>
                    <a:close/>
                  </a:path>
                </a:pathLst>
              </a:custGeom>
              <a:solidFill>
                <a:schemeClr val="bg2">
                  <a:alpha val="60000"/>
                </a:schemeClr>
              </a:solidFill>
              <a:ln w="12700">
                <a:solidFill>
                  <a:srgbClr val="2B323B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2000"/>
              </a:p>
            </p:txBody>
          </p:sp>
          <p:sp>
            <p:nvSpPr>
              <p:cNvPr id="108" name="Freeform 51">
                <a:extLst>
                  <a:ext uri="{FF2B5EF4-FFF2-40B4-BE49-F238E27FC236}">
                    <a16:creationId xmlns:a16="http://schemas.microsoft.com/office/drawing/2014/main" id="{7FEC2D51-F585-95B5-FEA0-F8C9DAB40D9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73" y="1207"/>
                <a:ext cx="1056" cy="565"/>
              </a:xfrm>
              <a:custGeom>
                <a:avLst/>
                <a:gdLst>
                  <a:gd name="T0" fmla="*/ 159 w 159"/>
                  <a:gd name="T1" fmla="*/ 74 h 85"/>
                  <a:gd name="T2" fmla="*/ 135 w 159"/>
                  <a:gd name="T3" fmla="*/ 0 h 85"/>
                  <a:gd name="T4" fmla="*/ 0 w 159"/>
                  <a:gd name="T5" fmla="*/ 85 h 85"/>
                  <a:gd name="T6" fmla="*/ 159 w 159"/>
                  <a:gd name="T7" fmla="*/ 74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59" h="85">
                    <a:moveTo>
                      <a:pt x="159" y="74"/>
                    </a:moveTo>
                    <a:cubicBezTo>
                      <a:pt x="157" y="47"/>
                      <a:pt x="149" y="22"/>
                      <a:pt x="135" y="0"/>
                    </a:cubicBezTo>
                    <a:lnTo>
                      <a:pt x="0" y="85"/>
                    </a:lnTo>
                    <a:lnTo>
                      <a:pt x="159" y="74"/>
                    </a:lnTo>
                    <a:close/>
                  </a:path>
                </a:pathLst>
              </a:custGeom>
              <a:solidFill>
                <a:schemeClr val="bg2">
                  <a:alpha val="60000"/>
                </a:schemeClr>
              </a:solidFill>
              <a:ln w="12700">
                <a:solidFill>
                  <a:srgbClr val="2B323B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2000"/>
              </a:p>
            </p:txBody>
          </p:sp>
          <p:sp>
            <p:nvSpPr>
              <p:cNvPr id="109" name="Freeform 52">
                <a:extLst>
                  <a:ext uri="{FF2B5EF4-FFF2-40B4-BE49-F238E27FC236}">
                    <a16:creationId xmlns:a16="http://schemas.microsoft.com/office/drawing/2014/main" id="{E790A5C4-50E9-8BCC-66CF-9730AD24EAB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73" y="1699"/>
                <a:ext cx="1063" cy="518"/>
              </a:xfrm>
              <a:custGeom>
                <a:avLst/>
                <a:gdLst>
                  <a:gd name="T0" fmla="*/ 144 w 160"/>
                  <a:gd name="T1" fmla="*/ 78 h 78"/>
                  <a:gd name="T2" fmla="*/ 160 w 160"/>
                  <a:gd name="T3" fmla="*/ 11 h 78"/>
                  <a:gd name="T4" fmla="*/ 159 w 160"/>
                  <a:gd name="T5" fmla="*/ 0 h 78"/>
                  <a:gd name="T6" fmla="*/ 0 w 160"/>
                  <a:gd name="T7" fmla="*/ 11 h 78"/>
                  <a:gd name="T8" fmla="*/ 144 w 160"/>
                  <a:gd name="T9" fmla="*/ 78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0" h="78">
                    <a:moveTo>
                      <a:pt x="144" y="78"/>
                    </a:moveTo>
                    <a:cubicBezTo>
                      <a:pt x="154" y="57"/>
                      <a:pt x="160" y="34"/>
                      <a:pt x="160" y="11"/>
                    </a:cubicBezTo>
                    <a:cubicBezTo>
                      <a:pt x="160" y="7"/>
                      <a:pt x="159" y="3"/>
                      <a:pt x="159" y="0"/>
                    </a:cubicBezTo>
                    <a:lnTo>
                      <a:pt x="0" y="11"/>
                    </a:lnTo>
                    <a:lnTo>
                      <a:pt x="144" y="78"/>
                    </a:lnTo>
                    <a:close/>
                  </a:path>
                </a:pathLst>
              </a:custGeom>
              <a:solidFill>
                <a:schemeClr val="bg2">
                  <a:alpha val="60000"/>
                </a:schemeClr>
              </a:solidFill>
              <a:ln w="12700">
                <a:solidFill>
                  <a:srgbClr val="2B323B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2000"/>
              </a:p>
            </p:txBody>
          </p:sp>
          <p:sp>
            <p:nvSpPr>
              <p:cNvPr id="110" name="Freeform 53">
                <a:extLst>
                  <a:ext uri="{FF2B5EF4-FFF2-40B4-BE49-F238E27FC236}">
                    <a16:creationId xmlns:a16="http://schemas.microsoft.com/office/drawing/2014/main" id="{788F9663-3A9C-CE30-9496-E110C32614A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73" y="1772"/>
                <a:ext cx="956" cy="857"/>
              </a:xfrm>
              <a:custGeom>
                <a:avLst/>
                <a:gdLst>
                  <a:gd name="T0" fmla="*/ 94 w 144"/>
                  <a:gd name="T1" fmla="*/ 129 h 129"/>
                  <a:gd name="T2" fmla="*/ 144 w 144"/>
                  <a:gd name="T3" fmla="*/ 67 h 129"/>
                  <a:gd name="T4" fmla="*/ 0 w 144"/>
                  <a:gd name="T5" fmla="*/ 0 h 129"/>
                  <a:gd name="T6" fmla="*/ 94 w 144"/>
                  <a:gd name="T7" fmla="*/ 129 h 1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4" h="129">
                    <a:moveTo>
                      <a:pt x="94" y="129"/>
                    </a:moveTo>
                    <a:cubicBezTo>
                      <a:pt x="116" y="113"/>
                      <a:pt x="133" y="92"/>
                      <a:pt x="144" y="67"/>
                    </a:cubicBezTo>
                    <a:lnTo>
                      <a:pt x="0" y="0"/>
                    </a:lnTo>
                    <a:lnTo>
                      <a:pt x="94" y="129"/>
                    </a:lnTo>
                    <a:close/>
                  </a:path>
                </a:pathLst>
              </a:custGeom>
              <a:solidFill>
                <a:schemeClr val="bg2">
                  <a:alpha val="60000"/>
                </a:schemeClr>
              </a:solidFill>
              <a:ln w="12700">
                <a:solidFill>
                  <a:srgbClr val="2B323B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2000"/>
              </a:p>
            </p:txBody>
          </p:sp>
        </p:grpSp>
        <p:sp>
          <p:nvSpPr>
            <p:cNvPr id="99" name="Text Box 54">
              <a:extLst>
                <a:ext uri="{FF2B5EF4-FFF2-40B4-BE49-F238E27FC236}">
                  <a16:creationId xmlns:a16="http://schemas.microsoft.com/office/drawing/2014/main" id="{5762C9C0-D7AA-875D-20F0-8C66CEF387B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13913" y="3894033"/>
              <a:ext cx="901209" cy="5847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/>
              <a:r>
                <a:rPr lang="en-US" altLang="en-US" sz="3200" b="1" dirty="0">
                  <a:solidFill>
                    <a:schemeClr val="accent3"/>
                  </a:solidFill>
                </a:rPr>
                <a:t>64%</a:t>
              </a:r>
            </a:p>
          </p:txBody>
        </p:sp>
        <p:cxnSp>
          <p:nvCxnSpPr>
            <p:cNvPr id="100" name="Straight Arrow Connector 99">
              <a:extLst>
                <a:ext uri="{FF2B5EF4-FFF2-40B4-BE49-F238E27FC236}">
                  <a16:creationId xmlns:a16="http://schemas.microsoft.com/office/drawing/2014/main" id="{CF107186-CAB7-530B-9F8E-BB6560D4C358}"/>
                </a:ext>
              </a:extLst>
            </p:cNvPr>
            <p:cNvCxnSpPr>
              <a:cxnSpLocks/>
              <a:stCxn id="105" idx="2"/>
            </p:cNvCxnSpPr>
            <p:nvPr/>
          </p:nvCxnSpPr>
          <p:spPr>
            <a:xfrm flipV="1">
              <a:off x="6100892" y="1942064"/>
              <a:ext cx="1044008" cy="1136479"/>
            </a:xfrm>
            <a:prstGeom prst="straightConnector1">
              <a:avLst/>
            </a:prstGeom>
            <a:noFill/>
            <a:ln w="57150">
              <a:solidFill>
                <a:schemeClr val="bg1"/>
              </a:solidFill>
              <a:round/>
              <a:headEnd type="oval"/>
              <a:tailEnd type="triangle" w="med" len="med"/>
            </a:ln>
            <a:effectLst>
              <a:outerShdw blurRad="50800" dist="35921" dir="2700000" algn="ctr" rotWithShape="0">
                <a:schemeClr val="tx1">
                  <a:alpha val="40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13" name="Group 112">
            <a:extLst>
              <a:ext uri="{FF2B5EF4-FFF2-40B4-BE49-F238E27FC236}">
                <a16:creationId xmlns:a16="http://schemas.microsoft.com/office/drawing/2014/main" id="{7B6350BF-4D3A-68C7-A802-6D8C8733AA65}"/>
              </a:ext>
            </a:extLst>
          </p:cNvPr>
          <p:cNvGrpSpPr/>
          <p:nvPr/>
        </p:nvGrpSpPr>
        <p:grpSpPr>
          <a:xfrm>
            <a:off x="883626" y="4385810"/>
            <a:ext cx="2937088" cy="1290153"/>
            <a:chOff x="332936" y="2627766"/>
            <a:chExt cx="2937088" cy="1290153"/>
          </a:xfrm>
        </p:grpSpPr>
        <p:sp>
          <p:nvSpPr>
            <p:cNvPr id="114" name="TextBox 113">
              <a:extLst>
                <a:ext uri="{FF2B5EF4-FFF2-40B4-BE49-F238E27FC236}">
                  <a16:creationId xmlns:a16="http://schemas.microsoft.com/office/drawing/2014/main" id="{09998AEC-B2FE-BB5C-01E1-8F6B3537DA59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solidFill>
              <a:schemeClr val="accent2"/>
            </a:solidFill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cap="all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15" name="TextBox 114">
              <a:extLst>
                <a:ext uri="{FF2B5EF4-FFF2-40B4-BE49-F238E27FC236}">
                  <a16:creationId xmlns:a16="http://schemas.microsoft.com/office/drawing/2014/main" id="{30903EEF-7578-0235-1268-F7EC5C905AC1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16" name="Group 115">
            <a:extLst>
              <a:ext uri="{FF2B5EF4-FFF2-40B4-BE49-F238E27FC236}">
                <a16:creationId xmlns:a16="http://schemas.microsoft.com/office/drawing/2014/main" id="{1DBA2B7F-E6FE-BD58-0C5D-AD8061E6C266}"/>
              </a:ext>
            </a:extLst>
          </p:cNvPr>
          <p:cNvGrpSpPr/>
          <p:nvPr/>
        </p:nvGrpSpPr>
        <p:grpSpPr>
          <a:xfrm>
            <a:off x="8375136" y="4385810"/>
            <a:ext cx="2937088" cy="1290153"/>
            <a:chOff x="332936" y="2627766"/>
            <a:chExt cx="2937088" cy="1290153"/>
          </a:xfrm>
        </p:grpSpPr>
        <p:sp>
          <p:nvSpPr>
            <p:cNvPr id="117" name="TextBox 116">
              <a:extLst>
                <a:ext uri="{FF2B5EF4-FFF2-40B4-BE49-F238E27FC236}">
                  <a16:creationId xmlns:a16="http://schemas.microsoft.com/office/drawing/2014/main" id="{F4F9F6F3-2D88-2B4B-F2B8-0C1CCD5BF36E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solidFill>
              <a:schemeClr val="accent5"/>
            </a:solidFill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18" name="TextBox 117">
              <a:extLst>
                <a:ext uri="{FF2B5EF4-FFF2-40B4-BE49-F238E27FC236}">
                  <a16:creationId xmlns:a16="http://schemas.microsoft.com/office/drawing/2014/main" id="{A65830F7-691C-990C-7857-61D6A93A28F1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19" name="Group 118">
            <a:extLst>
              <a:ext uri="{FF2B5EF4-FFF2-40B4-BE49-F238E27FC236}">
                <a16:creationId xmlns:a16="http://schemas.microsoft.com/office/drawing/2014/main" id="{91F143D4-0D2F-4FF7-06CA-E6D04D0E4AAB}"/>
              </a:ext>
            </a:extLst>
          </p:cNvPr>
          <p:cNvGrpSpPr/>
          <p:nvPr/>
        </p:nvGrpSpPr>
        <p:grpSpPr>
          <a:xfrm>
            <a:off x="4627456" y="4873499"/>
            <a:ext cx="2937088" cy="1290153"/>
            <a:chOff x="332936" y="2627766"/>
            <a:chExt cx="2937088" cy="1290153"/>
          </a:xfrm>
        </p:grpSpPr>
        <p:sp>
          <p:nvSpPr>
            <p:cNvPr id="120" name="TextBox 119">
              <a:extLst>
                <a:ext uri="{FF2B5EF4-FFF2-40B4-BE49-F238E27FC236}">
                  <a16:creationId xmlns:a16="http://schemas.microsoft.com/office/drawing/2014/main" id="{1674F242-670B-DD87-1BC2-81460DAB72CE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solidFill>
              <a:schemeClr val="accent3"/>
            </a:solidFill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cap="all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21" name="TextBox 120">
              <a:extLst>
                <a:ext uri="{FF2B5EF4-FFF2-40B4-BE49-F238E27FC236}">
                  <a16:creationId xmlns:a16="http://schemas.microsoft.com/office/drawing/2014/main" id="{62205C1C-F3D1-BDAB-0102-A74F4C69A5BC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740622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8487</TotalTime>
  <Words>301</Words>
  <Application>Microsoft Office PowerPoint</Application>
  <PresentationFormat>Widescreen</PresentationFormat>
  <Paragraphs>26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Speedometer Dashboard – Slide Template</vt:lpstr>
      <vt:lpstr>Speedometer Dashboard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Speedometer Dashboard</dc:title>
  <dc:creator>PresentationGO.com</dc:creator>
  <dc:description>© Copyright PresentationGO.com - Do not distribute or sale without written permission.</dc:description>
  <cp:lastModifiedBy>Christophe Barroche</cp:lastModifiedBy>
  <cp:revision>15</cp:revision>
  <dcterms:created xsi:type="dcterms:W3CDTF">2014-11-26T05:14:11Z</dcterms:created>
  <dcterms:modified xsi:type="dcterms:W3CDTF">2023-11-17T18:59:49Z</dcterms:modified>
  <cp:category>Charts &amp; Diagrams</cp:category>
</cp:coreProperties>
</file>