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5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2D668F-942E-CD41-6B80-5A6FEE728F59}"/>
              </a:ext>
            </a:extLst>
          </p:cNvPr>
          <p:cNvGrpSpPr/>
          <p:nvPr/>
        </p:nvGrpSpPr>
        <p:grpSpPr>
          <a:xfrm>
            <a:off x="598290" y="1276381"/>
            <a:ext cx="2250281" cy="4438619"/>
            <a:chOff x="598290" y="1276381"/>
            <a:chExt cx="2250281" cy="443861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5A3B46A-1ADB-34D1-21B2-A58A02083AD2}"/>
                </a:ext>
              </a:extLst>
            </p:cNvPr>
            <p:cNvSpPr/>
            <p:nvPr/>
          </p:nvSpPr>
          <p:spPr>
            <a:xfrm>
              <a:off x="638368" y="2000760"/>
              <a:ext cx="2170125" cy="3633714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FFF854C-C9FC-E45D-90F2-FFAF2C27BC70}"/>
                </a:ext>
              </a:extLst>
            </p:cNvPr>
            <p:cNvSpPr/>
            <p:nvPr/>
          </p:nvSpPr>
          <p:spPr>
            <a:xfrm>
              <a:off x="598290" y="1947069"/>
              <a:ext cx="2250281" cy="3767931"/>
            </a:xfrm>
            <a:prstGeom prst="roundRect">
              <a:avLst>
                <a:gd name="adj" fmla="val 492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F07A7E6-49A9-D908-5472-084E013A40C0}"/>
                </a:ext>
              </a:extLst>
            </p:cNvPr>
            <p:cNvSpPr/>
            <p:nvPr/>
          </p:nvSpPr>
          <p:spPr>
            <a:xfrm>
              <a:off x="1201708" y="1276381"/>
              <a:ext cx="1043443" cy="104344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737E5A-AACB-CD1D-6261-3948A83ACC21}"/>
                </a:ext>
              </a:extLst>
            </p:cNvPr>
            <p:cNvSpPr/>
            <p:nvPr/>
          </p:nvSpPr>
          <p:spPr>
            <a:xfrm>
              <a:off x="598290" y="2478563"/>
              <a:ext cx="2250281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cap="all" dirty="0">
                  <a:solidFill>
                    <a:schemeClr val="accent1">
                      <a:lumMod val="7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8" name="Graphic 7" descr="Target Audience with solid fill">
              <a:extLst>
                <a:ext uri="{FF2B5EF4-FFF2-40B4-BE49-F238E27FC236}">
                  <a16:creationId xmlns:a16="http://schemas.microsoft.com/office/drawing/2014/main" id="{9885E923-C79E-7493-37A3-2F910D832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80530" y="307955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2A9C7A-F7E3-8F6B-1429-4887A29441F7}"/>
                </a:ext>
              </a:extLst>
            </p:cNvPr>
            <p:cNvSpPr txBox="1"/>
            <p:nvPr/>
          </p:nvSpPr>
          <p:spPr>
            <a:xfrm>
              <a:off x="638368" y="4263934"/>
              <a:ext cx="2170125" cy="83099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Dividing the market into smaller groups of consumers with similar needs and characteristics.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0A79383-7EBD-B1F1-130E-76BEB200CDE3}"/>
              </a:ext>
            </a:extLst>
          </p:cNvPr>
          <p:cNvGrpSpPr/>
          <p:nvPr/>
        </p:nvGrpSpPr>
        <p:grpSpPr>
          <a:xfrm>
            <a:off x="3446860" y="1276381"/>
            <a:ext cx="2250281" cy="4438619"/>
            <a:chOff x="3446860" y="1276381"/>
            <a:chExt cx="2250281" cy="443861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522429E-3E3B-A648-7C4D-55C3F9C0D445}"/>
                </a:ext>
              </a:extLst>
            </p:cNvPr>
            <p:cNvSpPr/>
            <p:nvPr/>
          </p:nvSpPr>
          <p:spPr>
            <a:xfrm>
              <a:off x="3486938" y="2000760"/>
              <a:ext cx="2170125" cy="3633714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B06ADAC-2848-9104-4F6D-1C67225A378D}"/>
                </a:ext>
              </a:extLst>
            </p:cNvPr>
            <p:cNvSpPr/>
            <p:nvPr/>
          </p:nvSpPr>
          <p:spPr>
            <a:xfrm>
              <a:off x="3446860" y="1947069"/>
              <a:ext cx="2250281" cy="3767931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E6101E-E168-73E9-5F94-E106C3BAB077}"/>
                </a:ext>
              </a:extLst>
            </p:cNvPr>
            <p:cNvSpPr/>
            <p:nvPr/>
          </p:nvSpPr>
          <p:spPr>
            <a:xfrm>
              <a:off x="4050278" y="1276381"/>
              <a:ext cx="1043443" cy="104344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69974C-0FA6-F058-A418-A8FB0BCCAD05}"/>
                </a:ext>
              </a:extLst>
            </p:cNvPr>
            <p:cNvSpPr/>
            <p:nvPr/>
          </p:nvSpPr>
          <p:spPr>
            <a:xfrm>
              <a:off x="3446860" y="2478563"/>
              <a:ext cx="2250281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cap="all" dirty="0">
                  <a:solidFill>
                    <a:schemeClr val="accent2">
                      <a:lumMod val="50000"/>
                    </a:schemeClr>
                  </a:solidFill>
                </a:rPr>
                <a:t>Targeting</a:t>
              </a:r>
            </a:p>
          </p:txBody>
        </p:sp>
        <p:pic>
          <p:nvPicPr>
            <p:cNvPr id="15" name="Graphic 14" descr="Bullseye with solid fill">
              <a:extLst>
                <a:ext uri="{FF2B5EF4-FFF2-40B4-BE49-F238E27FC236}">
                  <a16:creationId xmlns:a16="http://schemas.microsoft.com/office/drawing/2014/main" id="{A7AB7416-3225-7306-F435-0D7362CF6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29100" y="307955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0EEB0D-E5CF-CB6C-9B93-CFCFEBC1EBAC}"/>
                </a:ext>
              </a:extLst>
            </p:cNvPr>
            <p:cNvSpPr txBox="1"/>
            <p:nvPr/>
          </p:nvSpPr>
          <p:spPr>
            <a:xfrm>
              <a:off x="3487830" y="4356266"/>
              <a:ext cx="2170125" cy="64633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Selecting one or more segments to focus on and communicate with.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A33E06-3CBF-0700-9108-25A5E7258253}"/>
              </a:ext>
            </a:extLst>
          </p:cNvPr>
          <p:cNvGrpSpPr/>
          <p:nvPr/>
        </p:nvGrpSpPr>
        <p:grpSpPr>
          <a:xfrm>
            <a:off x="6295430" y="1276381"/>
            <a:ext cx="2250281" cy="4438619"/>
            <a:chOff x="6295430" y="1276381"/>
            <a:chExt cx="2250281" cy="443861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CCD017D0-01A4-8417-0E65-CABBA3E4D658}"/>
                </a:ext>
              </a:extLst>
            </p:cNvPr>
            <p:cNvSpPr/>
            <p:nvPr/>
          </p:nvSpPr>
          <p:spPr>
            <a:xfrm>
              <a:off x="6335508" y="2000760"/>
              <a:ext cx="2170125" cy="3633714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F9032E6-15B7-1E14-8B45-15BD39002C65}"/>
                </a:ext>
              </a:extLst>
            </p:cNvPr>
            <p:cNvSpPr/>
            <p:nvPr/>
          </p:nvSpPr>
          <p:spPr>
            <a:xfrm>
              <a:off x="6295430" y="1947069"/>
              <a:ext cx="2250281" cy="3767931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2A2ED15-98ED-286B-9EF9-D235B734FF1D}"/>
                </a:ext>
              </a:extLst>
            </p:cNvPr>
            <p:cNvSpPr/>
            <p:nvPr/>
          </p:nvSpPr>
          <p:spPr>
            <a:xfrm>
              <a:off x="6898848" y="1276381"/>
              <a:ext cx="1043443" cy="104344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accent6">
                      <a:lumMod val="50000"/>
                    </a:schemeClr>
                  </a:solidFill>
                </a:rPr>
                <a:t>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AEC911-DAA3-F1F1-55E3-21884CC7BD9C}"/>
                </a:ext>
              </a:extLst>
            </p:cNvPr>
            <p:cNvSpPr/>
            <p:nvPr/>
          </p:nvSpPr>
          <p:spPr>
            <a:xfrm>
              <a:off x="6295430" y="2478563"/>
              <a:ext cx="2250281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cap="all" dirty="0">
                  <a:solidFill>
                    <a:schemeClr val="accent6">
                      <a:lumMod val="50000"/>
                    </a:schemeClr>
                  </a:solidFill>
                </a:rPr>
                <a:t>Positioning</a:t>
              </a:r>
            </a:p>
          </p:txBody>
        </p:sp>
        <p:pic>
          <p:nvPicPr>
            <p:cNvPr id="22" name="Graphic 21" descr="Target with solid fill">
              <a:extLst>
                <a:ext uri="{FF2B5EF4-FFF2-40B4-BE49-F238E27FC236}">
                  <a16:creationId xmlns:a16="http://schemas.microsoft.com/office/drawing/2014/main" id="{552CF371-BD85-C480-756B-E2942BC49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77670" y="307955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E4107D-597B-C418-D640-9A1E4D0E961D}"/>
                </a:ext>
              </a:extLst>
            </p:cNvPr>
            <p:cNvSpPr txBox="1"/>
            <p:nvPr/>
          </p:nvSpPr>
          <p:spPr>
            <a:xfrm>
              <a:off x="6335508" y="3986934"/>
              <a:ext cx="2170125" cy="138499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Developing a unique value proposition and communication strategy that differentiates the brand and resonates with the target audience, creating a distinct and favorable image in their minds.</a:t>
              </a:r>
            </a:p>
          </p:txBody>
        </p:sp>
      </p:grp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5AEB532-F4C3-DC57-A355-CBBBC06AE1B5}"/>
              </a:ext>
            </a:extLst>
          </p:cNvPr>
          <p:cNvSpPr/>
          <p:nvPr/>
        </p:nvSpPr>
        <p:spPr>
          <a:xfrm rot="5400000">
            <a:off x="2966836" y="2601238"/>
            <a:ext cx="361758" cy="3118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36B6B2-AD1D-27E7-FE00-D61211AA8CE8}"/>
              </a:ext>
            </a:extLst>
          </p:cNvPr>
          <p:cNvSpPr/>
          <p:nvPr/>
        </p:nvSpPr>
        <p:spPr>
          <a:xfrm rot="5400000">
            <a:off x="5815406" y="2601238"/>
            <a:ext cx="361758" cy="3118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STP Marketing Model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2D668F-942E-CD41-6B80-5A6FEE728F59}"/>
              </a:ext>
            </a:extLst>
          </p:cNvPr>
          <p:cNvGrpSpPr/>
          <p:nvPr/>
        </p:nvGrpSpPr>
        <p:grpSpPr>
          <a:xfrm>
            <a:off x="598290" y="1276381"/>
            <a:ext cx="2250281" cy="4438619"/>
            <a:chOff x="598290" y="1276381"/>
            <a:chExt cx="2250281" cy="443861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5A3B46A-1ADB-34D1-21B2-A58A02083AD2}"/>
                </a:ext>
              </a:extLst>
            </p:cNvPr>
            <p:cNvSpPr/>
            <p:nvPr/>
          </p:nvSpPr>
          <p:spPr>
            <a:xfrm>
              <a:off x="638368" y="2000760"/>
              <a:ext cx="2170125" cy="3633714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FFF854C-C9FC-E45D-90F2-FFAF2C27BC70}"/>
                </a:ext>
              </a:extLst>
            </p:cNvPr>
            <p:cNvSpPr/>
            <p:nvPr/>
          </p:nvSpPr>
          <p:spPr>
            <a:xfrm>
              <a:off x="598290" y="1947069"/>
              <a:ext cx="2250281" cy="3767931"/>
            </a:xfrm>
            <a:prstGeom prst="roundRect">
              <a:avLst>
                <a:gd name="adj" fmla="val 492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F07A7E6-49A9-D908-5472-084E013A40C0}"/>
                </a:ext>
              </a:extLst>
            </p:cNvPr>
            <p:cNvSpPr/>
            <p:nvPr/>
          </p:nvSpPr>
          <p:spPr>
            <a:xfrm>
              <a:off x="1201708" y="1276381"/>
              <a:ext cx="1043443" cy="104344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tx2"/>
                  </a:solidFill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0737E5A-AACB-CD1D-6261-3948A83ACC21}"/>
                </a:ext>
              </a:extLst>
            </p:cNvPr>
            <p:cNvSpPr/>
            <p:nvPr/>
          </p:nvSpPr>
          <p:spPr>
            <a:xfrm>
              <a:off x="598290" y="2478563"/>
              <a:ext cx="2250281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cap="all" dirty="0">
                  <a:solidFill>
                    <a:schemeClr val="accent1">
                      <a:lumMod val="75000"/>
                    </a:schemeClr>
                  </a:solidFill>
                </a:rPr>
                <a:t>Segmentation</a:t>
              </a:r>
            </a:p>
          </p:txBody>
        </p:sp>
        <p:pic>
          <p:nvPicPr>
            <p:cNvPr id="8" name="Graphic 7" descr="Target Audience with solid fill">
              <a:extLst>
                <a:ext uri="{FF2B5EF4-FFF2-40B4-BE49-F238E27FC236}">
                  <a16:creationId xmlns:a16="http://schemas.microsoft.com/office/drawing/2014/main" id="{9885E923-C79E-7493-37A3-2F910D832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80530" y="307955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2A9C7A-F7E3-8F6B-1429-4887A29441F7}"/>
                </a:ext>
              </a:extLst>
            </p:cNvPr>
            <p:cNvSpPr txBox="1"/>
            <p:nvPr/>
          </p:nvSpPr>
          <p:spPr>
            <a:xfrm>
              <a:off x="638368" y="4263934"/>
              <a:ext cx="2170125" cy="83099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Dividing the market into smaller groups of consumers with similar needs and characteristics.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0A79383-7EBD-B1F1-130E-76BEB200CDE3}"/>
              </a:ext>
            </a:extLst>
          </p:cNvPr>
          <p:cNvGrpSpPr/>
          <p:nvPr/>
        </p:nvGrpSpPr>
        <p:grpSpPr>
          <a:xfrm>
            <a:off x="3446860" y="1276381"/>
            <a:ext cx="2250281" cy="4438619"/>
            <a:chOff x="3446860" y="1276381"/>
            <a:chExt cx="2250281" cy="443861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522429E-3E3B-A648-7C4D-55C3F9C0D445}"/>
                </a:ext>
              </a:extLst>
            </p:cNvPr>
            <p:cNvSpPr/>
            <p:nvPr/>
          </p:nvSpPr>
          <p:spPr>
            <a:xfrm>
              <a:off x="3486938" y="2000760"/>
              <a:ext cx="2170125" cy="3633714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B06ADAC-2848-9104-4F6D-1C67225A378D}"/>
                </a:ext>
              </a:extLst>
            </p:cNvPr>
            <p:cNvSpPr/>
            <p:nvPr/>
          </p:nvSpPr>
          <p:spPr>
            <a:xfrm>
              <a:off x="3446860" y="1947069"/>
              <a:ext cx="2250281" cy="3767931"/>
            </a:xfrm>
            <a:prstGeom prst="roundRect">
              <a:avLst>
                <a:gd name="adj" fmla="val 492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E6101E-E168-73E9-5F94-E106C3BAB077}"/>
                </a:ext>
              </a:extLst>
            </p:cNvPr>
            <p:cNvSpPr/>
            <p:nvPr/>
          </p:nvSpPr>
          <p:spPr>
            <a:xfrm>
              <a:off x="4050278" y="1276381"/>
              <a:ext cx="1043443" cy="104344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69974C-0FA6-F058-A418-A8FB0BCCAD05}"/>
                </a:ext>
              </a:extLst>
            </p:cNvPr>
            <p:cNvSpPr/>
            <p:nvPr/>
          </p:nvSpPr>
          <p:spPr>
            <a:xfrm>
              <a:off x="3446860" y="2478563"/>
              <a:ext cx="2250281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cap="all" dirty="0">
                  <a:solidFill>
                    <a:schemeClr val="accent2">
                      <a:lumMod val="50000"/>
                    </a:schemeClr>
                  </a:solidFill>
                </a:rPr>
                <a:t>Targeting</a:t>
              </a:r>
            </a:p>
          </p:txBody>
        </p:sp>
        <p:pic>
          <p:nvPicPr>
            <p:cNvPr id="15" name="Graphic 14" descr="Bullseye with solid fill">
              <a:extLst>
                <a:ext uri="{FF2B5EF4-FFF2-40B4-BE49-F238E27FC236}">
                  <a16:creationId xmlns:a16="http://schemas.microsoft.com/office/drawing/2014/main" id="{A7AB7416-3225-7306-F435-0D7362CF60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29100" y="307955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0EEB0D-E5CF-CB6C-9B93-CFCFEBC1EBAC}"/>
                </a:ext>
              </a:extLst>
            </p:cNvPr>
            <p:cNvSpPr txBox="1"/>
            <p:nvPr/>
          </p:nvSpPr>
          <p:spPr>
            <a:xfrm>
              <a:off x="3487830" y="4356266"/>
              <a:ext cx="2170125" cy="64633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Selecting one or more segments to focus on and communicate with.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A33E06-3CBF-0700-9108-25A5E7258253}"/>
              </a:ext>
            </a:extLst>
          </p:cNvPr>
          <p:cNvGrpSpPr/>
          <p:nvPr/>
        </p:nvGrpSpPr>
        <p:grpSpPr>
          <a:xfrm>
            <a:off x="6295430" y="1276381"/>
            <a:ext cx="2250281" cy="4438619"/>
            <a:chOff x="6295430" y="1276381"/>
            <a:chExt cx="2250281" cy="443861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CCD017D0-01A4-8417-0E65-CABBA3E4D658}"/>
                </a:ext>
              </a:extLst>
            </p:cNvPr>
            <p:cNvSpPr/>
            <p:nvPr/>
          </p:nvSpPr>
          <p:spPr>
            <a:xfrm>
              <a:off x="6335508" y="2000760"/>
              <a:ext cx="2170125" cy="3633714"/>
            </a:xfrm>
            <a:prstGeom prst="roundRect">
              <a:avLst>
                <a:gd name="adj" fmla="val 4921"/>
              </a:avLst>
            </a:prstGeom>
            <a:solidFill>
              <a:schemeClr val="bg1"/>
            </a:solidFill>
            <a:ln>
              <a:noFill/>
            </a:ln>
            <a:effectLst>
              <a:outerShdw blurRad="177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F9032E6-15B7-1E14-8B45-15BD39002C65}"/>
                </a:ext>
              </a:extLst>
            </p:cNvPr>
            <p:cNvSpPr/>
            <p:nvPr/>
          </p:nvSpPr>
          <p:spPr>
            <a:xfrm>
              <a:off x="6295430" y="1947069"/>
              <a:ext cx="2250281" cy="3767931"/>
            </a:xfrm>
            <a:prstGeom prst="roundRect">
              <a:avLst>
                <a:gd name="adj" fmla="val 492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2A2ED15-98ED-286B-9EF9-D235B734FF1D}"/>
                </a:ext>
              </a:extLst>
            </p:cNvPr>
            <p:cNvSpPr/>
            <p:nvPr/>
          </p:nvSpPr>
          <p:spPr>
            <a:xfrm>
              <a:off x="6898848" y="1276381"/>
              <a:ext cx="1043443" cy="104344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effectLst>
              <a:outerShdw blurRad="10160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solidFill>
                    <a:schemeClr val="accent6">
                      <a:lumMod val="50000"/>
                    </a:schemeClr>
                  </a:solidFill>
                </a:rPr>
                <a:t>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AEC911-DAA3-F1F1-55E3-21884CC7BD9C}"/>
                </a:ext>
              </a:extLst>
            </p:cNvPr>
            <p:cNvSpPr/>
            <p:nvPr/>
          </p:nvSpPr>
          <p:spPr>
            <a:xfrm>
              <a:off x="6295430" y="2478563"/>
              <a:ext cx="2250281" cy="557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cap="all" dirty="0">
                  <a:solidFill>
                    <a:schemeClr val="accent6">
                      <a:lumMod val="50000"/>
                    </a:schemeClr>
                  </a:solidFill>
                </a:rPr>
                <a:t>Positioning</a:t>
              </a:r>
            </a:p>
          </p:txBody>
        </p:sp>
        <p:pic>
          <p:nvPicPr>
            <p:cNvPr id="22" name="Graphic 21" descr="Target with solid fill">
              <a:extLst>
                <a:ext uri="{FF2B5EF4-FFF2-40B4-BE49-F238E27FC236}">
                  <a16:creationId xmlns:a16="http://schemas.microsoft.com/office/drawing/2014/main" id="{552CF371-BD85-C480-756B-E2942BC49C9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077670" y="307955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E4107D-597B-C418-D640-9A1E4D0E961D}"/>
                </a:ext>
              </a:extLst>
            </p:cNvPr>
            <p:cNvSpPr txBox="1"/>
            <p:nvPr/>
          </p:nvSpPr>
          <p:spPr>
            <a:xfrm>
              <a:off x="6335508" y="3986934"/>
              <a:ext cx="2170125" cy="1384995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Developing a unique value proposition and communication strategy that differentiates the brand and resonates with the target audience, creating a distinct and favorable image in their minds.</a:t>
              </a:r>
            </a:p>
          </p:txBody>
        </p:sp>
      </p:grp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05AEB532-F4C3-DC57-A355-CBBBC06AE1B5}"/>
              </a:ext>
            </a:extLst>
          </p:cNvPr>
          <p:cNvSpPr/>
          <p:nvPr/>
        </p:nvSpPr>
        <p:spPr>
          <a:xfrm rot="5400000">
            <a:off x="2966836" y="2601238"/>
            <a:ext cx="361758" cy="3118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36B6B2-AD1D-27E7-FE00-D61211AA8CE8}"/>
              </a:ext>
            </a:extLst>
          </p:cNvPr>
          <p:cNvSpPr/>
          <p:nvPr/>
        </p:nvSpPr>
        <p:spPr>
          <a:xfrm rot="5400000">
            <a:off x="5815406" y="2601238"/>
            <a:ext cx="361758" cy="3118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7047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179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STP Marketing Model – Slide Template</vt:lpstr>
      <vt:lpstr>STP Marketing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STP Marketing Model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2023-02-08T05:24:40Z</dcterms:modified>
  <cp:category>Charts &amp; Diagrams</cp:category>
</cp:coreProperties>
</file>