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92D10D-55A5-F528-EB96-6AD2BE8722E2}"/>
              </a:ext>
            </a:extLst>
          </p:cNvPr>
          <p:cNvGrpSpPr/>
          <p:nvPr/>
        </p:nvGrpSpPr>
        <p:grpSpPr>
          <a:xfrm>
            <a:off x="797719" y="1058374"/>
            <a:ext cx="3000375" cy="4913801"/>
            <a:chOff x="797719" y="1058374"/>
            <a:chExt cx="3000375" cy="491380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5A3B46A-1ADB-34D1-21B2-A58A02083AD2}"/>
                </a:ext>
              </a:extLst>
            </p:cNvPr>
            <p:cNvSpPr/>
            <p:nvPr/>
          </p:nvSpPr>
          <p:spPr>
            <a:xfrm>
              <a:off x="851156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FFF854C-C9FC-E45D-90F2-FFAF2C27BC70}"/>
                </a:ext>
              </a:extLst>
            </p:cNvPr>
            <p:cNvSpPr/>
            <p:nvPr/>
          </p:nvSpPr>
          <p:spPr>
            <a:xfrm>
              <a:off x="797719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F07A7E6-49A9-D908-5472-084E013A40C0}"/>
                </a:ext>
              </a:extLst>
            </p:cNvPr>
            <p:cNvSpPr/>
            <p:nvPr/>
          </p:nvSpPr>
          <p:spPr>
            <a:xfrm>
              <a:off x="1602277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737E5A-AACB-CD1D-6261-3948A83ACC21}"/>
                </a:ext>
              </a:extLst>
            </p:cNvPr>
            <p:cNvSpPr/>
            <p:nvPr/>
          </p:nvSpPr>
          <p:spPr>
            <a:xfrm>
              <a:off x="797719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1">
                      <a:lumMod val="7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8" name="Graphic 7" descr="Target Audience with solid fill">
              <a:extLst>
                <a:ext uri="{FF2B5EF4-FFF2-40B4-BE49-F238E27FC236}">
                  <a16:creationId xmlns:a16="http://schemas.microsoft.com/office/drawing/2014/main" id="{9885E923-C79E-7493-37A3-2F910D832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40706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2A9C7A-F7E3-8F6B-1429-4887A29441F7}"/>
                </a:ext>
              </a:extLst>
            </p:cNvPr>
            <p:cNvSpPr txBox="1"/>
            <p:nvPr/>
          </p:nvSpPr>
          <p:spPr>
            <a:xfrm>
              <a:off x="851156" y="4701106"/>
              <a:ext cx="2893500" cy="738664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Dividing the market into smaller groups of consumers with similar needs and characteristics.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2C091C-C581-C8F1-AF01-8ADD41166A1A}"/>
              </a:ext>
            </a:extLst>
          </p:cNvPr>
          <p:cNvGrpSpPr/>
          <p:nvPr/>
        </p:nvGrpSpPr>
        <p:grpSpPr>
          <a:xfrm>
            <a:off x="4595813" y="1058374"/>
            <a:ext cx="3000375" cy="4913801"/>
            <a:chOff x="4595813" y="1058374"/>
            <a:chExt cx="3000375" cy="491380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522429E-3E3B-A648-7C4D-55C3F9C0D445}"/>
                </a:ext>
              </a:extLst>
            </p:cNvPr>
            <p:cNvSpPr/>
            <p:nvPr/>
          </p:nvSpPr>
          <p:spPr>
            <a:xfrm>
              <a:off x="4649250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B06ADAC-2848-9104-4F6D-1C67225A378D}"/>
                </a:ext>
              </a:extLst>
            </p:cNvPr>
            <p:cNvSpPr/>
            <p:nvPr/>
          </p:nvSpPr>
          <p:spPr>
            <a:xfrm>
              <a:off x="4595813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E6101E-E168-73E9-5F94-E106C3BAB077}"/>
                </a:ext>
              </a:extLst>
            </p:cNvPr>
            <p:cNvSpPr/>
            <p:nvPr/>
          </p:nvSpPr>
          <p:spPr>
            <a:xfrm>
              <a:off x="5400371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69974C-0FA6-F058-A418-A8FB0BCCAD05}"/>
                </a:ext>
              </a:extLst>
            </p:cNvPr>
            <p:cNvSpPr/>
            <p:nvPr/>
          </p:nvSpPr>
          <p:spPr>
            <a:xfrm>
              <a:off x="4595813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2">
                      <a:lumMod val="50000"/>
                    </a:schemeClr>
                  </a:solidFill>
                </a:rPr>
                <a:t>Targeting</a:t>
              </a:r>
            </a:p>
          </p:txBody>
        </p:sp>
        <p:pic>
          <p:nvPicPr>
            <p:cNvPr id="15" name="Graphic 14" descr="Bullseye with solid fill">
              <a:extLst>
                <a:ext uri="{FF2B5EF4-FFF2-40B4-BE49-F238E27FC236}">
                  <a16:creationId xmlns:a16="http://schemas.microsoft.com/office/drawing/2014/main" id="{A7AB7416-3225-7306-F435-0D7362CF6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38800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0EEB0D-E5CF-CB6C-9B93-CFCFEBC1EBAC}"/>
                </a:ext>
              </a:extLst>
            </p:cNvPr>
            <p:cNvSpPr txBox="1"/>
            <p:nvPr/>
          </p:nvSpPr>
          <p:spPr>
            <a:xfrm>
              <a:off x="4650440" y="4808828"/>
              <a:ext cx="2893500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Selecting one or more segments to focus on and communicate with.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FC4C86-A165-B88A-A61C-934F43CBDC07}"/>
              </a:ext>
            </a:extLst>
          </p:cNvPr>
          <p:cNvGrpSpPr/>
          <p:nvPr/>
        </p:nvGrpSpPr>
        <p:grpSpPr>
          <a:xfrm>
            <a:off x="8393906" y="1058374"/>
            <a:ext cx="3000375" cy="4913801"/>
            <a:chOff x="8393906" y="1058374"/>
            <a:chExt cx="3000375" cy="4913801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CD017D0-01A4-8417-0E65-CABBA3E4D658}"/>
                </a:ext>
              </a:extLst>
            </p:cNvPr>
            <p:cNvSpPr/>
            <p:nvPr/>
          </p:nvSpPr>
          <p:spPr>
            <a:xfrm>
              <a:off x="8447343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F9032E6-15B7-1E14-8B45-15BD39002C65}"/>
                </a:ext>
              </a:extLst>
            </p:cNvPr>
            <p:cNvSpPr/>
            <p:nvPr/>
          </p:nvSpPr>
          <p:spPr>
            <a:xfrm>
              <a:off x="8393906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A2ED15-98ED-286B-9EF9-D235B734FF1D}"/>
                </a:ext>
              </a:extLst>
            </p:cNvPr>
            <p:cNvSpPr/>
            <p:nvPr/>
          </p:nvSpPr>
          <p:spPr>
            <a:xfrm>
              <a:off x="9198464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AEC911-DAA3-F1F1-55E3-21884CC7BD9C}"/>
                </a:ext>
              </a:extLst>
            </p:cNvPr>
            <p:cNvSpPr/>
            <p:nvPr/>
          </p:nvSpPr>
          <p:spPr>
            <a:xfrm>
              <a:off x="8393906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6">
                      <a:lumMod val="50000"/>
                    </a:schemeClr>
                  </a:solidFill>
                </a:rPr>
                <a:t>Positioning</a:t>
              </a:r>
            </a:p>
          </p:txBody>
        </p:sp>
        <p:pic>
          <p:nvPicPr>
            <p:cNvPr id="22" name="Graphic 21" descr="Target with solid fill">
              <a:extLst>
                <a:ext uri="{FF2B5EF4-FFF2-40B4-BE49-F238E27FC236}">
                  <a16:creationId xmlns:a16="http://schemas.microsoft.com/office/drawing/2014/main" id="{552CF371-BD85-C480-756B-E2942BC49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36893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E4107D-597B-C418-D640-9A1E4D0E961D}"/>
                </a:ext>
              </a:extLst>
            </p:cNvPr>
            <p:cNvSpPr txBox="1"/>
            <p:nvPr/>
          </p:nvSpPr>
          <p:spPr>
            <a:xfrm>
              <a:off x="8447343" y="4377941"/>
              <a:ext cx="2893500" cy="138499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Developing a unique value proposition and communication strategy that differentiates the brand and resonates with the target audience, creating a distinct and favorable image in their minds.</a:t>
              </a:r>
            </a:p>
          </p:txBody>
        </p:sp>
      </p:grp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5AEB532-F4C3-DC57-A355-CBBBC06AE1B5}"/>
              </a:ext>
            </a:extLst>
          </p:cNvPr>
          <p:cNvSpPr/>
          <p:nvPr/>
        </p:nvSpPr>
        <p:spPr>
          <a:xfrm rot="5400000">
            <a:off x="3955781" y="2824851"/>
            <a:ext cx="482344" cy="415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36B6B2-AD1D-27E7-FE00-D61211AA8CE8}"/>
              </a:ext>
            </a:extLst>
          </p:cNvPr>
          <p:cNvSpPr/>
          <p:nvPr/>
        </p:nvSpPr>
        <p:spPr>
          <a:xfrm rot="5400000">
            <a:off x="7753875" y="2824851"/>
            <a:ext cx="482344" cy="415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92D10D-55A5-F528-EB96-6AD2BE8722E2}"/>
              </a:ext>
            </a:extLst>
          </p:cNvPr>
          <p:cNvGrpSpPr/>
          <p:nvPr/>
        </p:nvGrpSpPr>
        <p:grpSpPr>
          <a:xfrm>
            <a:off x="797719" y="1058374"/>
            <a:ext cx="3000375" cy="4913801"/>
            <a:chOff x="797719" y="1058374"/>
            <a:chExt cx="3000375" cy="491380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5A3B46A-1ADB-34D1-21B2-A58A02083AD2}"/>
                </a:ext>
              </a:extLst>
            </p:cNvPr>
            <p:cNvSpPr/>
            <p:nvPr/>
          </p:nvSpPr>
          <p:spPr>
            <a:xfrm>
              <a:off x="851156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FFF854C-C9FC-E45D-90F2-FFAF2C27BC70}"/>
                </a:ext>
              </a:extLst>
            </p:cNvPr>
            <p:cNvSpPr/>
            <p:nvPr/>
          </p:nvSpPr>
          <p:spPr>
            <a:xfrm>
              <a:off x="797719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F07A7E6-49A9-D908-5472-084E013A40C0}"/>
                </a:ext>
              </a:extLst>
            </p:cNvPr>
            <p:cNvSpPr/>
            <p:nvPr/>
          </p:nvSpPr>
          <p:spPr>
            <a:xfrm>
              <a:off x="1602277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737E5A-AACB-CD1D-6261-3948A83ACC21}"/>
                </a:ext>
              </a:extLst>
            </p:cNvPr>
            <p:cNvSpPr/>
            <p:nvPr/>
          </p:nvSpPr>
          <p:spPr>
            <a:xfrm>
              <a:off x="797719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1">
                      <a:lumMod val="7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8" name="Graphic 7" descr="Target Audience with solid fill">
              <a:extLst>
                <a:ext uri="{FF2B5EF4-FFF2-40B4-BE49-F238E27FC236}">
                  <a16:creationId xmlns:a16="http://schemas.microsoft.com/office/drawing/2014/main" id="{9885E923-C79E-7493-37A3-2F910D832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40706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2A9C7A-F7E3-8F6B-1429-4887A29441F7}"/>
                </a:ext>
              </a:extLst>
            </p:cNvPr>
            <p:cNvSpPr txBox="1"/>
            <p:nvPr/>
          </p:nvSpPr>
          <p:spPr>
            <a:xfrm>
              <a:off x="851156" y="4701106"/>
              <a:ext cx="2893500" cy="738664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Dividing the market into smaller groups of consumers with similar needs and characteristics.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2C091C-C581-C8F1-AF01-8ADD41166A1A}"/>
              </a:ext>
            </a:extLst>
          </p:cNvPr>
          <p:cNvGrpSpPr/>
          <p:nvPr/>
        </p:nvGrpSpPr>
        <p:grpSpPr>
          <a:xfrm>
            <a:off x="4595813" y="1058374"/>
            <a:ext cx="3000375" cy="4913801"/>
            <a:chOff x="4595813" y="1058374"/>
            <a:chExt cx="3000375" cy="491380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522429E-3E3B-A648-7C4D-55C3F9C0D445}"/>
                </a:ext>
              </a:extLst>
            </p:cNvPr>
            <p:cNvSpPr/>
            <p:nvPr/>
          </p:nvSpPr>
          <p:spPr>
            <a:xfrm>
              <a:off x="4649250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B06ADAC-2848-9104-4F6D-1C67225A378D}"/>
                </a:ext>
              </a:extLst>
            </p:cNvPr>
            <p:cNvSpPr/>
            <p:nvPr/>
          </p:nvSpPr>
          <p:spPr>
            <a:xfrm>
              <a:off x="4595813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E6101E-E168-73E9-5F94-E106C3BAB077}"/>
                </a:ext>
              </a:extLst>
            </p:cNvPr>
            <p:cNvSpPr/>
            <p:nvPr/>
          </p:nvSpPr>
          <p:spPr>
            <a:xfrm>
              <a:off x="5400371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69974C-0FA6-F058-A418-A8FB0BCCAD05}"/>
                </a:ext>
              </a:extLst>
            </p:cNvPr>
            <p:cNvSpPr/>
            <p:nvPr/>
          </p:nvSpPr>
          <p:spPr>
            <a:xfrm>
              <a:off x="4595813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2">
                      <a:lumMod val="50000"/>
                    </a:schemeClr>
                  </a:solidFill>
                </a:rPr>
                <a:t>Targeting</a:t>
              </a:r>
            </a:p>
          </p:txBody>
        </p:sp>
        <p:pic>
          <p:nvPicPr>
            <p:cNvPr id="15" name="Graphic 14" descr="Bullseye with solid fill">
              <a:extLst>
                <a:ext uri="{FF2B5EF4-FFF2-40B4-BE49-F238E27FC236}">
                  <a16:creationId xmlns:a16="http://schemas.microsoft.com/office/drawing/2014/main" id="{A7AB7416-3225-7306-F435-0D7362CF6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38800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0EEB0D-E5CF-CB6C-9B93-CFCFEBC1EBAC}"/>
                </a:ext>
              </a:extLst>
            </p:cNvPr>
            <p:cNvSpPr txBox="1"/>
            <p:nvPr/>
          </p:nvSpPr>
          <p:spPr>
            <a:xfrm>
              <a:off x="4650440" y="4808828"/>
              <a:ext cx="2893500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Selecting one or more segments to focus on and communicate with.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FC4C86-A165-B88A-A61C-934F43CBDC07}"/>
              </a:ext>
            </a:extLst>
          </p:cNvPr>
          <p:cNvGrpSpPr/>
          <p:nvPr/>
        </p:nvGrpSpPr>
        <p:grpSpPr>
          <a:xfrm>
            <a:off x="8393906" y="1058374"/>
            <a:ext cx="3000375" cy="4913801"/>
            <a:chOff x="8393906" y="1058374"/>
            <a:chExt cx="3000375" cy="4913801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CD017D0-01A4-8417-0E65-CABBA3E4D658}"/>
                </a:ext>
              </a:extLst>
            </p:cNvPr>
            <p:cNvSpPr/>
            <p:nvPr/>
          </p:nvSpPr>
          <p:spPr>
            <a:xfrm>
              <a:off x="8447343" y="2024214"/>
              <a:ext cx="2893500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F9032E6-15B7-1E14-8B45-15BD39002C65}"/>
                </a:ext>
              </a:extLst>
            </p:cNvPr>
            <p:cNvSpPr/>
            <p:nvPr/>
          </p:nvSpPr>
          <p:spPr>
            <a:xfrm>
              <a:off x="8393906" y="1952625"/>
              <a:ext cx="3000375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A2ED15-98ED-286B-9EF9-D235B734FF1D}"/>
                </a:ext>
              </a:extLst>
            </p:cNvPr>
            <p:cNvSpPr/>
            <p:nvPr/>
          </p:nvSpPr>
          <p:spPr>
            <a:xfrm>
              <a:off x="9198464" y="1058374"/>
              <a:ext cx="1391258" cy="139125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AEC911-DAA3-F1F1-55E3-21884CC7BD9C}"/>
                </a:ext>
              </a:extLst>
            </p:cNvPr>
            <p:cNvSpPr/>
            <p:nvPr/>
          </p:nvSpPr>
          <p:spPr>
            <a:xfrm>
              <a:off x="8393906" y="2661283"/>
              <a:ext cx="3000375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>
                  <a:solidFill>
                    <a:schemeClr val="accent6">
                      <a:lumMod val="50000"/>
                    </a:schemeClr>
                  </a:solidFill>
                </a:rPr>
                <a:t>Positioning</a:t>
              </a:r>
            </a:p>
          </p:txBody>
        </p:sp>
        <p:pic>
          <p:nvPicPr>
            <p:cNvPr id="22" name="Graphic 21" descr="Target with solid fill">
              <a:extLst>
                <a:ext uri="{FF2B5EF4-FFF2-40B4-BE49-F238E27FC236}">
                  <a16:creationId xmlns:a16="http://schemas.microsoft.com/office/drawing/2014/main" id="{552CF371-BD85-C480-756B-E2942BC49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36893" y="346259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E4107D-597B-C418-D640-9A1E4D0E961D}"/>
                </a:ext>
              </a:extLst>
            </p:cNvPr>
            <p:cNvSpPr txBox="1"/>
            <p:nvPr/>
          </p:nvSpPr>
          <p:spPr>
            <a:xfrm>
              <a:off x="8447343" y="4377941"/>
              <a:ext cx="2893500" cy="138499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Developing a unique value proposition and communication strategy that differentiates the brand and resonates with the target audience, creating a distinct and favorable image in their minds.</a:t>
              </a:r>
            </a:p>
          </p:txBody>
        </p:sp>
      </p:grp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5AEB532-F4C3-DC57-A355-CBBBC06AE1B5}"/>
              </a:ext>
            </a:extLst>
          </p:cNvPr>
          <p:cNvSpPr/>
          <p:nvPr/>
        </p:nvSpPr>
        <p:spPr>
          <a:xfrm rot="5400000">
            <a:off x="3955781" y="2824851"/>
            <a:ext cx="482344" cy="415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36B6B2-AD1D-27E7-FE00-D61211AA8CE8}"/>
              </a:ext>
            </a:extLst>
          </p:cNvPr>
          <p:cNvSpPr/>
          <p:nvPr/>
        </p:nvSpPr>
        <p:spPr>
          <a:xfrm rot="5400000">
            <a:off x="7753875" y="2824851"/>
            <a:ext cx="482344" cy="41581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7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179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STP Marketing Model – Slide Template</vt:lpstr>
      <vt:lpstr>STP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 Marketing Model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2023-02-08T05:25:01Z</dcterms:modified>
  <cp:category>Charts &amp; Diagrams</cp:category>
</cp:coreProperties>
</file>