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61A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950" y="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91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Strategic Analysis Matrix – Slide Template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24FBD6C-995B-7B2B-45C5-E2BC1910DB04}"/>
              </a:ext>
            </a:extLst>
          </p:cNvPr>
          <p:cNvSpPr/>
          <p:nvPr/>
        </p:nvSpPr>
        <p:spPr>
          <a:xfrm>
            <a:off x="478972" y="1436914"/>
            <a:ext cx="8186057" cy="4535260"/>
          </a:xfrm>
          <a:prstGeom prst="roundRect">
            <a:avLst>
              <a:gd name="adj" fmla="val 3501"/>
            </a:avLst>
          </a:prstGeom>
          <a:solidFill>
            <a:schemeClr val="bg1"/>
          </a:solidFill>
          <a:effectLst>
            <a:outerShdw blurRad="101600" dist="38100" dir="5400000" algn="ctr" rotWithShape="0">
              <a:srgbClr val="000000">
                <a:alpha val="3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85B0D1-22CF-AEC9-B280-05CCFE8BF1F1}"/>
              </a:ext>
            </a:extLst>
          </p:cNvPr>
          <p:cNvSpPr/>
          <p:nvPr/>
        </p:nvSpPr>
        <p:spPr>
          <a:xfrm>
            <a:off x="937463" y="1841773"/>
            <a:ext cx="3529763" cy="1773936"/>
          </a:xfrm>
          <a:prstGeom prst="rect">
            <a:avLst/>
          </a:prstGeom>
          <a:solidFill>
            <a:srgbClr val="0016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E01E1D-CA33-94AE-2D03-7B47C42DB9E4}"/>
              </a:ext>
            </a:extLst>
          </p:cNvPr>
          <p:cNvSpPr/>
          <p:nvPr/>
        </p:nvSpPr>
        <p:spPr>
          <a:xfrm>
            <a:off x="4676776" y="1841773"/>
            <a:ext cx="3529762" cy="1773936"/>
          </a:xfrm>
          <a:prstGeom prst="rect">
            <a:avLst/>
          </a:prstGeom>
          <a:solidFill>
            <a:srgbClr val="0016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564A63-B9E4-39EB-D330-BB7B45EAF8D3}"/>
              </a:ext>
            </a:extLst>
          </p:cNvPr>
          <p:cNvSpPr/>
          <p:nvPr/>
        </p:nvSpPr>
        <p:spPr>
          <a:xfrm>
            <a:off x="937463" y="3793380"/>
            <a:ext cx="3529763" cy="1773936"/>
          </a:xfrm>
          <a:prstGeom prst="rect">
            <a:avLst/>
          </a:prstGeom>
          <a:solidFill>
            <a:srgbClr val="0016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94BC74-06D6-CDF7-798B-F71BE475269C}"/>
              </a:ext>
            </a:extLst>
          </p:cNvPr>
          <p:cNvSpPr/>
          <p:nvPr/>
        </p:nvSpPr>
        <p:spPr>
          <a:xfrm>
            <a:off x="4676776" y="3793380"/>
            <a:ext cx="3529762" cy="1773936"/>
          </a:xfrm>
          <a:prstGeom prst="rect">
            <a:avLst/>
          </a:prstGeom>
          <a:solidFill>
            <a:srgbClr val="00161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EBDBEE4-0AC7-1207-0984-AD1E41F2106E}"/>
              </a:ext>
            </a:extLst>
          </p:cNvPr>
          <p:cNvSpPr/>
          <p:nvPr/>
        </p:nvSpPr>
        <p:spPr>
          <a:xfrm>
            <a:off x="3886200" y="3018744"/>
            <a:ext cx="1371600" cy="1371600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161A"/>
                </a:solidFill>
              </a:rPr>
              <a:t>SWOT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26BDE6B-EA7D-431A-18BF-13E105F16D0D}"/>
              </a:ext>
            </a:extLst>
          </p:cNvPr>
          <p:cNvGrpSpPr/>
          <p:nvPr/>
        </p:nvGrpSpPr>
        <p:grpSpPr>
          <a:xfrm>
            <a:off x="1364261" y="2127582"/>
            <a:ext cx="2194560" cy="1202318"/>
            <a:chOff x="8921977" y="1511454"/>
            <a:chExt cx="2926080" cy="122744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A8603D8-0B80-0183-34D5-CBAA46FAFA71}"/>
                </a:ext>
              </a:extLst>
            </p:cNvPr>
            <p:cNvSpPr txBox="1"/>
            <p:nvPr/>
          </p:nvSpPr>
          <p:spPr>
            <a:xfrm>
              <a:off x="8921977" y="1511454"/>
              <a:ext cx="2926080" cy="41693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STRENGTHS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A7FA8EE-5B3F-BE7D-F808-3A2D5A5BE39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130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2">
                      <a:lumMod val="9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98FC759-1D69-673C-BF23-10E63F2CA6A1}"/>
              </a:ext>
            </a:extLst>
          </p:cNvPr>
          <p:cNvGrpSpPr/>
          <p:nvPr/>
        </p:nvGrpSpPr>
        <p:grpSpPr>
          <a:xfrm>
            <a:off x="5585179" y="2127582"/>
            <a:ext cx="2194560" cy="1202318"/>
            <a:chOff x="8921977" y="1511454"/>
            <a:chExt cx="2926080" cy="122744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07844F0-3600-3F98-A8F6-BED9514868B6}"/>
                </a:ext>
              </a:extLst>
            </p:cNvPr>
            <p:cNvSpPr txBox="1"/>
            <p:nvPr/>
          </p:nvSpPr>
          <p:spPr>
            <a:xfrm>
              <a:off x="8921977" y="1511454"/>
              <a:ext cx="2926080" cy="41693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WEAKNESSES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AD0A193-B0E1-0DC5-F3AF-19862B63AFA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130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2">
                      <a:lumMod val="9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2FD9BBF-0F61-57DE-1BC3-8B7B6CE07DF9}"/>
              </a:ext>
            </a:extLst>
          </p:cNvPr>
          <p:cNvGrpSpPr/>
          <p:nvPr/>
        </p:nvGrpSpPr>
        <p:grpSpPr>
          <a:xfrm>
            <a:off x="5585179" y="4079189"/>
            <a:ext cx="2194560" cy="1202318"/>
            <a:chOff x="8921977" y="1511454"/>
            <a:chExt cx="2926080" cy="122744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831B8DF-95CB-11FB-7144-EDE1ACA73E9F}"/>
                </a:ext>
              </a:extLst>
            </p:cNvPr>
            <p:cNvSpPr txBox="1"/>
            <p:nvPr/>
          </p:nvSpPr>
          <p:spPr>
            <a:xfrm>
              <a:off x="8921977" y="1511454"/>
              <a:ext cx="2926080" cy="41693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THREATS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BE5EB89-6FCD-4FD8-B12F-386AF31CF0F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130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2">
                      <a:lumMod val="9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71771B6-CDF2-E6E5-3239-858DE27C8DA4}"/>
              </a:ext>
            </a:extLst>
          </p:cNvPr>
          <p:cNvGrpSpPr/>
          <p:nvPr/>
        </p:nvGrpSpPr>
        <p:grpSpPr>
          <a:xfrm>
            <a:off x="1364261" y="4079189"/>
            <a:ext cx="2194560" cy="1202318"/>
            <a:chOff x="8921977" y="1511454"/>
            <a:chExt cx="2926080" cy="122744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C7FD7E7-2A80-EF9F-9E9D-9C0432454336}"/>
                </a:ext>
              </a:extLst>
            </p:cNvPr>
            <p:cNvSpPr txBox="1"/>
            <p:nvPr/>
          </p:nvSpPr>
          <p:spPr>
            <a:xfrm>
              <a:off x="8921977" y="1511454"/>
              <a:ext cx="2926080" cy="41693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OPPORTUNITIES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F8F2304-D7A9-B522-9C16-41CF3C677B3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1302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2">
                      <a:lumMod val="90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9BEC6501-AC72-BCD7-F42B-97B2B656CFA6}"/>
              </a:ext>
            </a:extLst>
          </p:cNvPr>
          <p:cNvSpPr txBox="1"/>
          <p:nvPr/>
        </p:nvSpPr>
        <p:spPr>
          <a:xfrm>
            <a:off x="2221282" y="5619632"/>
            <a:ext cx="962123" cy="2994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rgbClr val="00161A"/>
                </a:solidFill>
              </a:rPr>
              <a:t>POSITIVE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1B63B06-A1C5-737D-1F03-4F71C153F678}"/>
              </a:ext>
            </a:extLst>
          </p:cNvPr>
          <p:cNvSpPr txBox="1"/>
          <p:nvPr/>
        </p:nvSpPr>
        <p:spPr>
          <a:xfrm>
            <a:off x="5925233" y="5619632"/>
            <a:ext cx="1032848" cy="29949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rgbClr val="00161A"/>
                </a:solidFill>
              </a:rPr>
              <a:t>NEGATIVE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81AADB8-7328-D53D-F178-DBE37985BD2C}"/>
              </a:ext>
            </a:extLst>
          </p:cNvPr>
          <p:cNvSpPr txBox="1"/>
          <p:nvPr/>
        </p:nvSpPr>
        <p:spPr>
          <a:xfrm rot="16200000">
            <a:off x="250047" y="2559872"/>
            <a:ext cx="916344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rgbClr val="00161A"/>
                </a:solidFill>
              </a:rPr>
              <a:t>INTERNAL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D1117CC-7426-4D25-1751-701BFE456131}"/>
              </a:ext>
            </a:extLst>
          </p:cNvPr>
          <p:cNvSpPr txBox="1"/>
          <p:nvPr/>
        </p:nvSpPr>
        <p:spPr>
          <a:xfrm rot="16200000">
            <a:off x="239411" y="4511069"/>
            <a:ext cx="937615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rgbClr val="00161A"/>
                </a:solidFill>
              </a:rPr>
              <a:t>EXTERNAL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Strategic Analysis Matrix – Slide Template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924FBD6C-995B-7B2B-45C5-E2BC1910DB04}"/>
              </a:ext>
            </a:extLst>
          </p:cNvPr>
          <p:cNvSpPr/>
          <p:nvPr/>
        </p:nvSpPr>
        <p:spPr>
          <a:xfrm>
            <a:off x="478972" y="1436914"/>
            <a:ext cx="8186057" cy="4535260"/>
          </a:xfrm>
          <a:prstGeom prst="roundRect">
            <a:avLst>
              <a:gd name="adj" fmla="val 3501"/>
            </a:avLst>
          </a:prstGeom>
          <a:solidFill>
            <a:schemeClr val="tx1"/>
          </a:solidFill>
          <a:effectLst>
            <a:outerShdw blurRad="101600" dist="38100" dir="5400000" algn="ctr" rotWithShape="0">
              <a:srgbClr val="000000">
                <a:alpha val="30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D85B0D1-22CF-AEC9-B280-05CCFE8BF1F1}"/>
              </a:ext>
            </a:extLst>
          </p:cNvPr>
          <p:cNvSpPr/>
          <p:nvPr/>
        </p:nvSpPr>
        <p:spPr>
          <a:xfrm>
            <a:off x="937463" y="1841773"/>
            <a:ext cx="3529763" cy="1773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E01E1D-CA33-94AE-2D03-7B47C42DB9E4}"/>
              </a:ext>
            </a:extLst>
          </p:cNvPr>
          <p:cNvSpPr/>
          <p:nvPr/>
        </p:nvSpPr>
        <p:spPr>
          <a:xfrm>
            <a:off x="4676776" y="1841773"/>
            <a:ext cx="3529762" cy="1773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564A63-B9E4-39EB-D330-BB7B45EAF8D3}"/>
              </a:ext>
            </a:extLst>
          </p:cNvPr>
          <p:cNvSpPr/>
          <p:nvPr/>
        </p:nvSpPr>
        <p:spPr>
          <a:xfrm>
            <a:off x="937463" y="3793380"/>
            <a:ext cx="3529763" cy="1773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D94BC74-06D6-CDF7-798B-F71BE475269C}"/>
              </a:ext>
            </a:extLst>
          </p:cNvPr>
          <p:cNvSpPr/>
          <p:nvPr/>
        </p:nvSpPr>
        <p:spPr>
          <a:xfrm>
            <a:off x="4676776" y="3793380"/>
            <a:ext cx="3529762" cy="1773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>
              <a:solidFill>
                <a:srgbClr val="00161A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EBDBEE4-0AC7-1207-0984-AD1E41F2106E}"/>
              </a:ext>
            </a:extLst>
          </p:cNvPr>
          <p:cNvSpPr/>
          <p:nvPr/>
        </p:nvSpPr>
        <p:spPr>
          <a:xfrm>
            <a:off x="3886200" y="3018744"/>
            <a:ext cx="1371600" cy="1371600"/>
          </a:xfrm>
          <a:prstGeom prst="ellipse">
            <a:avLst/>
          </a:prstGeom>
          <a:solidFill>
            <a:schemeClr val="tx1"/>
          </a:solidFill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SWOT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26BDE6B-EA7D-431A-18BF-13E105F16D0D}"/>
              </a:ext>
            </a:extLst>
          </p:cNvPr>
          <p:cNvGrpSpPr/>
          <p:nvPr/>
        </p:nvGrpSpPr>
        <p:grpSpPr>
          <a:xfrm>
            <a:off x="1364261" y="2074316"/>
            <a:ext cx="2194560" cy="1359456"/>
            <a:chOff x="8921977" y="1457074"/>
            <a:chExt cx="2926080" cy="138787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A8603D8-0B80-0183-34D5-CBAA46FAFA71}"/>
                </a:ext>
              </a:extLst>
            </p:cNvPr>
            <p:cNvSpPr txBox="1"/>
            <p:nvPr/>
          </p:nvSpPr>
          <p:spPr>
            <a:xfrm>
              <a:off x="8921977" y="1457074"/>
              <a:ext cx="2926080" cy="47131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rgbClr val="00161A"/>
                  </a:solidFill>
                </a:rPr>
                <a:t>STRENGTHS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A7FA8EE-5B3F-BE7D-F808-3A2D5A5BE39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190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rgbClr val="00161A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98FC759-1D69-673C-BF23-10E63F2CA6A1}"/>
              </a:ext>
            </a:extLst>
          </p:cNvPr>
          <p:cNvGrpSpPr/>
          <p:nvPr/>
        </p:nvGrpSpPr>
        <p:grpSpPr>
          <a:xfrm>
            <a:off x="5585179" y="2074316"/>
            <a:ext cx="2194560" cy="1359456"/>
            <a:chOff x="8921977" y="1457074"/>
            <a:chExt cx="2926080" cy="138787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07844F0-3600-3F98-A8F6-BED9514868B6}"/>
                </a:ext>
              </a:extLst>
            </p:cNvPr>
            <p:cNvSpPr txBox="1"/>
            <p:nvPr/>
          </p:nvSpPr>
          <p:spPr>
            <a:xfrm>
              <a:off x="8921977" y="1457074"/>
              <a:ext cx="2926080" cy="47131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rgbClr val="00161A"/>
                  </a:solidFill>
                </a:rPr>
                <a:t>WEAKNESSES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AD0A193-B0E1-0DC5-F3AF-19862B63AFA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190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rgbClr val="00161A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2FD9BBF-0F61-57DE-1BC3-8B7B6CE07DF9}"/>
              </a:ext>
            </a:extLst>
          </p:cNvPr>
          <p:cNvGrpSpPr/>
          <p:nvPr/>
        </p:nvGrpSpPr>
        <p:grpSpPr>
          <a:xfrm>
            <a:off x="5585179" y="4025923"/>
            <a:ext cx="2194560" cy="1359456"/>
            <a:chOff x="8921977" y="1457074"/>
            <a:chExt cx="2926080" cy="1387871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831B8DF-95CB-11FB-7144-EDE1ACA73E9F}"/>
                </a:ext>
              </a:extLst>
            </p:cNvPr>
            <p:cNvSpPr txBox="1"/>
            <p:nvPr/>
          </p:nvSpPr>
          <p:spPr>
            <a:xfrm>
              <a:off x="8921977" y="1457074"/>
              <a:ext cx="2926080" cy="47131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rgbClr val="00161A"/>
                  </a:solidFill>
                </a:rPr>
                <a:t>THREATS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BE5EB89-6FCD-4FD8-B12F-386AF31CF0F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190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rgbClr val="00161A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71771B6-CDF2-E6E5-3239-858DE27C8DA4}"/>
              </a:ext>
            </a:extLst>
          </p:cNvPr>
          <p:cNvGrpSpPr/>
          <p:nvPr/>
        </p:nvGrpSpPr>
        <p:grpSpPr>
          <a:xfrm>
            <a:off x="1364261" y="4025923"/>
            <a:ext cx="2194560" cy="1359456"/>
            <a:chOff x="8921977" y="1457074"/>
            <a:chExt cx="2926080" cy="138787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C7FD7E7-2A80-EF9F-9E9D-9C0432454336}"/>
                </a:ext>
              </a:extLst>
            </p:cNvPr>
            <p:cNvSpPr txBox="1"/>
            <p:nvPr/>
          </p:nvSpPr>
          <p:spPr>
            <a:xfrm>
              <a:off x="8921977" y="1457074"/>
              <a:ext cx="2926080" cy="47131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rgbClr val="00161A"/>
                  </a:solidFill>
                </a:rPr>
                <a:t>OPPORTUNITIES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F8F2304-D7A9-B522-9C16-41CF3C677B3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190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rgbClr val="00161A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9BEC6501-AC72-BCD7-F42B-97B2B656CFA6}"/>
              </a:ext>
            </a:extLst>
          </p:cNvPr>
          <p:cNvSpPr txBox="1"/>
          <p:nvPr/>
        </p:nvSpPr>
        <p:spPr>
          <a:xfrm>
            <a:off x="2221282" y="5600101"/>
            <a:ext cx="962123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2"/>
                </a:solidFill>
              </a:rPr>
              <a:t>POSITIVE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1B63B06-A1C5-737D-1F03-4F71C153F678}"/>
              </a:ext>
            </a:extLst>
          </p:cNvPr>
          <p:cNvSpPr txBox="1"/>
          <p:nvPr/>
        </p:nvSpPr>
        <p:spPr>
          <a:xfrm>
            <a:off x="5925233" y="5600101"/>
            <a:ext cx="103284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2"/>
                </a:solidFill>
              </a:rPr>
              <a:t>NEGATIVE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81AADB8-7328-D53D-F178-DBE37985BD2C}"/>
              </a:ext>
            </a:extLst>
          </p:cNvPr>
          <p:cNvSpPr txBox="1"/>
          <p:nvPr/>
        </p:nvSpPr>
        <p:spPr>
          <a:xfrm rot="16200000">
            <a:off x="190289" y="2559872"/>
            <a:ext cx="1035861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2"/>
                </a:solidFill>
              </a:rPr>
              <a:t>INTERNAL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D1117CC-7426-4D25-1751-701BFE456131}"/>
              </a:ext>
            </a:extLst>
          </p:cNvPr>
          <p:cNvSpPr txBox="1"/>
          <p:nvPr/>
        </p:nvSpPr>
        <p:spPr>
          <a:xfrm rot="16200000">
            <a:off x="178265" y="4511069"/>
            <a:ext cx="1059907" cy="3385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600" b="1" dirty="0">
                <a:solidFill>
                  <a:schemeClr val="bg2"/>
                </a:solidFill>
              </a:rPr>
              <a:t>EXTERNAL</a:t>
            </a:r>
          </a:p>
        </p:txBody>
      </p:sp>
    </p:spTree>
    <p:extLst>
      <p:ext uri="{BB962C8B-B14F-4D97-AF65-F5344CB8AC3E}">
        <p14:creationId xmlns:p14="http://schemas.microsoft.com/office/powerpoint/2010/main" val="2284695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10315</TotalTime>
  <Words>371</Words>
  <Application>Microsoft Office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Strategic Analysis Matrix – Slide Template</vt:lpstr>
      <vt:lpstr>Strategic Analysis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Analysis Matrix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2024-01-30T00:54:28Z</dcterms:modified>
  <cp:category>Charts &amp; Diagrams</cp:category>
</cp:coreProperties>
</file>