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63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57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Diamond for PowerPoint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9FD605-8768-4AA8-A64E-D2E74D8CC397}"/>
              </a:ext>
            </a:extLst>
          </p:cNvPr>
          <p:cNvSpPr txBox="1"/>
          <p:nvPr/>
        </p:nvSpPr>
        <p:spPr>
          <a:xfrm>
            <a:off x="6763455" y="1966750"/>
            <a:ext cx="1380699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accent1"/>
                </a:solidFill>
              </a:rPr>
              <a:t>Vehicles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73745B-05CC-49DE-BF6B-88837F523565}"/>
              </a:ext>
            </a:extLst>
          </p:cNvPr>
          <p:cNvSpPr txBox="1"/>
          <p:nvPr/>
        </p:nvSpPr>
        <p:spPr>
          <a:xfrm>
            <a:off x="6212150" y="3474814"/>
            <a:ext cx="2483309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accent4">
                    <a:lumMod val="75000"/>
                  </a:schemeClr>
                </a:solidFill>
              </a:rPr>
              <a:t>Differentiators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DF05F5-67F1-4701-87EA-D9B1369103E9}"/>
              </a:ext>
            </a:extLst>
          </p:cNvPr>
          <p:cNvSpPr txBox="1"/>
          <p:nvPr/>
        </p:nvSpPr>
        <p:spPr>
          <a:xfrm>
            <a:off x="1356749" y="1966750"/>
            <a:ext cx="1228221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accent2"/>
                </a:solidFill>
              </a:rPr>
              <a:t>Arenas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22D49C-8771-43DB-B830-CEC9CE8ADD94}"/>
              </a:ext>
            </a:extLst>
          </p:cNvPr>
          <p:cNvSpPr txBox="1"/>
          <p:nvPr/>
        </p:nvSpPr>
        <p:spPr>
          <a:xfrm>
            <a:off x="1314526" y="3474814"/>
            <a:ext cx="1312667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accent3"/>
                </a:solidFill>
              </a:rPr>
              <a:t>Staging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40B24CB-8674-4528-9478-7E3F5AB163FB}"/>
              </a:ext>
            </a:extLst>
          </p:cNvPr>
          <p:cNvGrpSpPr/>
          <p:nvPr/>
        </p:nvGrpSpPr>
        <p:grpSpPr>
          <a:xfrm>
            <a:off x="6352396" y="3980701"/>
            <a:ext cx="2202816" cy="667532"/>
            <a:chOff x="8921977" y="4134942"/>
            <a:chExt cx="2937088" cy="89004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F246BF2-3DB4-4D52-9642-110EE2A6E5B0}"/>
                </a:ext>
              </a:extLst>
            </p:cNvPr>
            <p:cNvSpPr txBox="1"/>
            <p:nvPr/>
          </p:nvSpPr>
          <p:spPr>
            <a:xfrm>
              <a:off x="8921977" y="4134942"/>
              <a:ext cx="2937088" cy="40010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dirty="0"/>
                <a:t>How will we win?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E42DC9-6E0B-4D8C-AE2A-4CC0057BBE1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Image? Customization? Price? Styling? Product Reliability? Speed to Market?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51E012B-4720-4BBD-8DBC-F5CEA39BDC7E}"/>
              </a:ext>
            </a:extLst>
          </p:cNvPr>
          <p:cNvGrpSpPr/>
          <p:nvPr/>
        </p:nvGrpSpPr>
        <p:grpSpPr>
          <a:xfrm>
            <a:off x="6352396" y="1387388"/>
            <a:ext cx="2202816" cy="667532"/>
            <a:chOff x="8921977" y="4134942"/>
            <a:chExt cx="2937088" cy="89004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738C4A-13DC-49D5-A73D-EDB8D0EDEAB0}"/>
                </a:ext>
              </a:extLst>
            </p:cNvPr>
            <p:cNvSpPr txBox="1"/>
            <p:nvPr/>
          </p:nvSpPr>
          <p:spPr>
            <a:xfrm>
              <a:off x="8921977" y="4134942"/>
              <a:ext cx="2937088" cy="40010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dirty="0"/>
                <a:t>How will we get there?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7A3EDA-D114-4F7A-A2F4-E29B6B7CAB7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Internal development? Joint ventures? Licensing/Franchising? Alliances? Acquisitions?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008D6ED-40AC-4D0C-91C5-790B13BD2F71}"/>
              </a:ext>
            </a:extLst>
          </p:cNvPr>
          <p:cNvGrpSpPr/>
          <p:nvPr/>
        </p:nvGrpSpPr>
        <p:grpSpPr>
          <a:xfrm>
            <a:off x="834911" y="3913773"/>
            <a:ext cx="2271897" cy="736781"/>
            <a:chOff x="240828" y="4436896"/>
            <a:chExt cx="3029196" cy="98237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A965BF-B221-4BC3-A193-97237DFE6914}"/>
                </a:ext>
              </a:extLst>
            </p:cNvPr>
            <p:cNvSpPr txBox="1"/>
            <p:nvPr/>
          </p:nvSpPr>
          <p:spPr>
            <a:xfrm>
              <a:off x="240828" y="4436896"/>
              <a:ext cx="3029195" cy="6771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dirty="0"/>
                <a:t>What will be our speed and sequence of moves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F198762-E82E-46F4-A966-5AE6E18A46A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307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Speed of expansion? Sequence of initiatives?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3411BC5-4308-47E9-86FB-39721504A35F}"/>
              </a:ext>
            </a:extLst>
          </p:cNvPr>
          <p:cNvGrpSpPr/>
          <p:nvPr/>
        </p:nvGrpSpPr>
        <p:grpSpPr>
          <a:xfrm>
            <a:off x="835928" y="902644"/>
            <a:ext cx="2269863" cy="1152281"/>
            <a:chOff x="243540" y="2412323"/>
            <a:chExt cx="3026484" cy="1536374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D676605-D8EA-4BD4-8375-53B80758837C}"/>
                </a:ext>
              </a:extLst>
            </p:cNvPr>
            <p:cNvSpPr txBox="1"/>
            <p:nvPr/>
          </p:nvSpPr>
          <p:spPr>
            <a:xfrm>
              <a:off x="243540" y="2412323"/>
              <a:ext cx="3026484" cy="677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dirty="0"/>
                <a:t>Where will we be active (and with how much emphasis)?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456E5BB-3932-4E3D-808C-ED568EB259B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Which product categories? Which channels? Which market segments? Which geographic areas? Which core technologies? Which value-creation strategies?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E6DAAF0-A6F8-4E5C-AB5B-5C08E0B6C696}"/>
              </a:ext>
            </a:extLst>
          </p:cNvPr>
          <p:cNvGrpSpPr/>
          <p:nvPr/>
        </p:nvGrpSpPr>
        <p:grpSpPr>
          <a:xfrm>
            <a:off x="2196176" y="1759131"/>
            <a:ext cx="4751649" cy="3094663"/>
            <a:chOff x="2590655" y="2268899"/>
            <a:chExt cx="3968934" cy="2584895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8853328-CCF3-4489-8E71-091865D1CE38}"/>
                </a:ext>
              </a:extLst>
            </p:cNvPr>
            <p:cNvSpPr/>
            <p:nvPr/>
          </p:nvSpPr>
          <p:spPr>
            <a:xfrm>
              <a:off x="3587868" y="3390746"/>
              <a:ext cx="1979314" cy="1462655"/>
            </a:xfrm>
            <a:custGeom>
              <a:avLst/>
              <a:gdLst>
                <a:gd name="connsiteX0" fmla="*/ 597562 w 2639085"/>
                <a:gd name="connsiteY0" fmla="*/ 0 h 1945445"/>
                <a:gd name="connsiteX1" fmla="*/ 2041523 w 2639085"/>
                <a:gd name="connsiteY1" fmla="*/ 0 h 1945445"/>
                <a:gd name="connsiteX2" fmla="*/ 2639085 w 2639085"/>
                <a:gd name="connsiteY2" fmla="*/ 784482 h 1945445"/>
                <a:gd name="connsiteX3" fmla="*/ 1319543 w 2639085"/>
                <a:gd name="connsiteY3" fmla="*/ 1945445 h 1945445"/>
                <a:gd name="connsiteX4" fmla="*/ 0 w 2639085"/>
                <a:gd name="connsiteY4" fmla="*/ 784482 h 1945445"/>
                <a:gd name="connsiteX0" fmla="*/ 597562 w 2639085"/>
                <a:gd name="connsiteY0" fmla="*/ 0 h 1950207"/>
                <a:gd name="connsiteX1" fmla="*/ 2041523 w 2639085"/>
                <a:gd name="connsiteY1" fmla="*/ 0 h 1950207"/>
                <a:gd name="connsiteX2" fmla="*/ 2639085 w 2639085"/>
                <a:gd name="connsiteY2" fmla="*/ 784482 h 1950207"/>
                <a:gd name="connsiteX3" fmla="*/ 1312399 w 2639085"/>
                <a:gd name="connsiteY3" fmla="*/ 1950207 h 1950207"/>
                <a:gd name="connsiteX4" fmla="*/ 0 w 2639085"/>
                <a:gd name="connsiteY4" fmla="*/ 784482 h 1950207"/>
                <a:gd name="connsiteX5" fmla="*/ 597562 w 2639085"/>
                <a:gd name="connsiteY5" fmla="*/ 0 h 1950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39085" h="1950207">
                  <a:moveTo>
                    <a:pt x="597562" y="0"/>
                  </a:moveTo>
                  <a:lnTo>
                    <a:pt x="2041523" y="0"/>
                  </a:lnTo>
                  <a:lnTo>
                    <a:pt x="2639085" y="784482"/>
                  </a:lnTo>
                  <a:lnTo>
                    <a:pt x="1312399" y="1950207"/>
                  </a:lnTo>
                  <a:lnTo>
                    <a:pt x="0" y="784482"/>
                  </a:lnTo>
                  <a:lnTo>
                    <a:pt x="597562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AB76765-FC3C-46A8-88D0-D1F08CB56968}"/>
                </a:ext>
              </a:extLst>
            </p:cNvPr>
            <p:cNvSpPr/>
            <p:nvPr/>
          </p:nvSpPr>
          <p:spPr>
            <a:xfrm>
              <a:off x="2590655" y="2921144"/>
              <a:ext cx="1446165" cy="1062890"/>
            </a:xfrm>
            <a:custGeom>
              <a:avLst/>
              <a:gdLst>
                <a:gd name="connsiteX0" fmla="*/ 1195172 w 1928220"/>
                <a:gd name="connsiteY0" fmla="*/ 0 h 1417186"/>
                <a:gd name="connsiteX1" fmla="*/ 1194903 w 1928220"/>
                <a:gd name="connsiteY1" fmla="*/ 233 h 1417186"/>
                <a:gd name="connsiteX2" fmla="*/ 1918307 w 1928220"/>
                <a:gd name="connsiteY2" fmla="*/ 626135 h 1417186"/>
                <a:gd name="connsiteX3" fmla="*/ 1928220 w 1928220"/>
                <a:gd name="connsiteY3" fmla="*/ 626135 h 1417186"/>
                <a:gd name="connsiteX4" fmla="*/ 1325405 w 1928220"/>
                <a:gd name="connsiteY4" fmla="*/ 1417186 h 1417186"/>
                <a:gd name="connsiteX5" fmla="*/ 1320418 w 1928220"/>
                <a:gd name="connsiteY5" fmla="*/ 1417186 h 1417186"/>
                <a:gd name="connsiteX6" fmla="*/ 0 w 1928220"/>
                <a:gd name="connsiteY6" fmla="*/ 273764 h 1417186"/>
                <a:gd name="connsiteX7" fmla="*/ 3770 w 1928220"/>
                <a:gd name="connsiteY7" fmla="*/ 270499 h 141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28220" h="1417186">
                  <a:moveTo>
                    <a:pt x="1195172" y="0"/>
                  </a:moveTo>
                  <a:lnTo>
                    <a:pt x="1194903" y="233"/>
                  </a:lnTo>
                  <a:lnTo>
                    <a:pt x="1918307" y="626135"/>
                  </a:lnTo>
                  <a:lnTo>
                    <a:pt x="1928220" y="626135"/>
                  </a:lnTo>
                  <a:lnTo>
                    <a:pt x="1325405" y="1417186"/>
                  </a:lnTo>
                  <a:lnTo>
                    <a:pt x="1320418" y="1417186"/>
                  </a:lnTo>
                  <a:lnTo>
                    <a:pt x="0" y="273764"/>
                  </a:lnTo>
                  <a:lnTo>
                    <a:pt x="3770" y="27049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F7F4ED8-91EA-4570-B54C-85AF0952A67B}"/>
                </a:ext>
              </a:extLst>
            </p:cNvPr>
            <p:cNvSpPr/>
            <p:nvPr/>
          </p:nvSpPr>
          <p:spPr>
            <a:xfrm>
              <a:off x="3494390" y="2451892"/>
              <a:ext cx="2166272" cy="938854"/>
            </a:xfrm>
            <a:custGeom>
              <a:avLst/>
              <a:gdLst>
                <a:gd name="connsiteX0" fmla="*/ 723404 w 2888362"/>
                <a:gd name="connsiteY0" fmla="*/ 0 h 1251805"/>
                <a:gd name="connsiteX1" fmla="*/ 2166710 w 2888362"/>
                <a:gd name="connsiteY1" fmla="*/ 0 h 1251805"/>
                <a:gd name="connsiteX2" fmla="*/ 2888362 w 2888362"/>
                <a:gd name="connsiteY2" fmla="*/ 625903 h 1251805"/>
                <a:gd name="connsiteX3" fmla="*/ 2166710 w 2888362"/>
                <a:gd name="connsiteY3" fmla="*/ 1251805 h 1251805"/>
                <a:gd name="connsiteX4" fmla="*/ 723404 w 2888362"/>
                <a:gd name="connsiteY4" fmla="*/ 1251805 h 1251805"/>
                <a:gd name="connsiteX5" fmla="*/ 0 w 2888362"/>
                <a:gd name="connsiteY5" fmla="*/ 625903 h 1251805"/>
                <a:gd name="connsiteX0" fmla="*/ 723404 w 2888362"/>
                <a:gd name="connsiteY0" fmla="*/ 0 h 1251805"/>
                <a:gd name="connsiteX1" fmla="*/ 2166710 w 2888362"/>
                <a:gd name="connsiteY1" fmla="*/ 0 h 1251805"/>
                <a:gd name="connsiteX2" fmla="*/ 2888362 w 2888362"/>
                <a:gd name="connsiteY2" fmla="*/ 625903 h 1251805"/>
                <a:gd name="connsiteX3" fmla="*/ 2166710 w 2888362"/>
                <a:gd name="connsiteY3" fmla="*/ 1251805 h 1251805"/>
                <a:gd name="connsiteX4" fmla="*/ 723404 w 2888362"/>
                <a:gd name="connsiteY4" fmla="*/ 1251805 h 1251805"/>
                <a:gd name="connsiteX5" fmla="*/ 0 w 2888362"/>
                <a:gd name="connsiteY5" fmla="*/ 633047 h 1251805"/>
                <a:gd name="connsiteX6" fmla="*/ 723404 w 2888362"/>
                <a:gd name="connsiteY6" fmla="*/ 0 h 1251805"/>
                <a:gd name="connsiteX0" fmla="*/ 723404 w 2888362"/>
                <a:gd name="connsiteY0" fmla="*/ 0 h 1251805"/>
                <a:gd name="connsiteX1" fmla="*/ 2166710 w 2888362"/>
                <a:gd name="connsiteY1" fmla="*/ 0 h 1251805"/>
                <a:gd name="connsiteX2" fmla="*/ 2888362 w 2888362"/>
                <a:gd name="connsiteY2" fmla="*/ 625903 h 1251805"/>
                <a:gd name="connsiteX3" fmla="*/ 2166710 w 2888362"/>
                <a:gd name="connsiteY3" fmla="*/ 1251805 h 1251805"/>
                <a:gd name="connsiteX4" fmla="*/ 716261 w 2888362"/>
                <a:gd name="connsiteY4" fmla="*/ 1251805 h 1251805"/>
                <a:gd name="connsiteX5" fmla="*/ 0 w 2888362"/>
                <a:gd name="connsiteY5" fmla="*/ 633047 h 1251805"/>
                <a:gd name="connsiteX6" fmla="*/ 723404 w 2888362"/>
                <a:gd name="connsiteY6" fmla="*/ 0 h 125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8362" h="1251805">
                  <a:moveTo>
                    <a:pt x="723404" y="0"/>
                  </a:moveTo>
                  <a:lnTo>
                    <a:pt x="2166710" y="0"/>
                  </a:lnTo>
                  <a:lnTo>
                    <a:pt x="2888362" y="625903"/>
                  </a:lnTo>
                  <a:lnTo>
                    <a:pt x="2166710" y="1251805"/>
                  </a:lnTo>
                  <a:lnTo>
                    <a:pt x="716261" y="1251805"/>
                  </a:lnTo>
                  <a:lnTo>
                    <a:pt x="0" y="633047"/>
                  </a:lnTo>
                  <a:lnTo>
                    <a:pt x="72340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55F50765-7CDF-4EED-BEAD-83D7424D9119}"/>
                </a:ext>
              </a:extLst>
            </p:cNvPr>
            <p:cNvSpPr/>
            <p:nvPr/>
          </p:nvSpPr>
          <p:spPr>
            <a:xfrm>
              <a:off x="3584375" y="3394710"/>
              <a:ext cx="1975248" cy="589324"/>
            </a:xfrm>
            <a:prstGeom prst="trapezoid">
              <a:avLst>
                <a:gd name="adj" fmla="val 76031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6541E36-3EC2-4FD2-B007-4F7A0B22B088}"/>
                </a:ext>
              </a:extLst>
            </p:cNvPr>
            <p:cNvSpPr/>
            <p:nvPr/>
          </p:nvSpPr>
          <p:spPr>
            <a:xfrm flipH="1">
              <a:off x="5112551" y="2921144"/>
              <a:ext cx="1447038" cy="1062890"/>
            </a:xfrm>
            <a:custGeom>
              <a:avLst/>
              <a:gdLst>
                <a:gd name="connsiteX0" fmla="*/ 1195172 w 1928220"/>
                <a:gd name="connsiteY0" fmla="*/ 0 h 1417186"/>
                <a:gd name="connsiteX1" fmla="*/ 1194903 w 1928220"/>
                <a:gd name="connsiteY1" fmla="*/ 233 h 1417186"/>
                <a:gd name="connsiteX2" fmla="*/ 1918307 w 1928220"/>
                <a:gd name="connsiteY2" fmla="*/ 626135 h 1417186"/>
                <a:gd name="connsiteX3" fmla="*/ 1928220 w 1928220"/>
                <a:gd name="connsiteY3" fmla="*/ 626135 h 1417186"/>
                <a:gd name="connsiteX4" fmla="*/ 1325405 w 1928220"/>
                <a:gd name="connsiteY4" fmla="*/ 1417186 h 1417186"/>
                <a:gd name="connsiteX5" fmla="*/ 1320418 w 1928220"/>
                <a:gd name="connsiteY5" fmla="*/ 1417186 h 1417186"/>
                <a:gd name="connsiteX6" fmla="*/ 0 w 1928220"/>
                <a:gd name="connsiteY6" fmla="*/ 273764 h 1417186"/>
                <a:gd name="connsiteX7" fmla="*/ 3770 w 1928220"/>
                <a:gd name="connsiteY7" fmla="*/ 270499 h 141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28220" h="1417186">
                  <a:moveTo>
                    <a:pt x="1195172" y="0"/>
                  </a:moveTo>
                  <a:lnTo>
                    <a:pt x="1194903" y="233"/>
                  </a:lnTo>
                  <a:lnTo>
                    <a:pt x="1918307" y="626135"/>
                  </a:lnTo>
                  <a:lnTo>
                    <a:pt x="1928220" y="626135"/>
                  </a:lnTo>
                  <a:lnTo>
                    <a:pt x="1325405" y="1417186"/>
                  </a:lnTo>
                  <a:lnTo>
                    <a:pt x="1320418" y="1417186"/>
                  </a:lnTo>
                  <a:lnTo>
                    <a:pt x="0" y="273764"/>
                  </a:lnTo>
                  <a:lnTo>
                    <a:pt x="3770" y="27049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52B007B-9F9D-4976-8468-629A05611A86}"/>
                </a:ext>
              </a:extLst>
            </p:cNvPr>
            <p:cNvSpPr/>
            <p:nvPr/>
          </p:nvSpPr>
          <p:spPr>
            <a:xfrm>
              <a:off x="2599630" y="2268900"/>
              <a:ext cx="1431818" cy="855119"/>
            </a:xfrm>
            <a:custGeom>
              <a:avLst/>
              <a:gdLst>
                <a:gd name="connsiteX0" fmla="*/ 1316647 w 1913853"/>
                <a:gd name="connsiteY0" fmla="*/ 0 h 1140158"/>
                <a:gd name="connsiteX1" fmla="*/ 1329019 w 1913853"/>
                <a:gd name="connsiteY1" fmla="*/ 0 h 1140158"/>
                <a:gd name="connsiteX2" fmla="*/ 1913853 w 1913853"/>
                <a:gd name="connsiteY2" fmla="*/ 244581 h 1140158"/>
                <a:gd name="connsiteX3" fmla="*/ 1191132 w 1913853"/>
                <a:gd name="connsiteY3" fmla="*/ 869892 h 1140158"/>
                <a:gd name="connsiteX4" fmla="*/ 1191401 w 1913853"/>
                <a:gd name="connsiteY4" fmla="*/ 869659 h 1140158"/>
                <a:gd name="connsiteX5" fmla="*/ 0 w 1913853"/>
                <a:gd name="connsiteY5" fmla="*/ 1140158 h 1140158"/>
                <a:gd name="connsiteX0" fmla="*/ 1316647 w 1913853"/>
                <a:gd name="connsiteY0" fmla="*/ 0 h 1140158"/>
                <a:gd name="connsiteX1" fmla="*/ 1329019 w 1913853"/>
                <a:gd name="connsiteY1" fmla="*/ 0 h 1140158"/>
                <a:gd name="connsiteX2" fmla="*/ 1913853 w 1913853"/>
                <a:gd name="connsiteY2" fmla="*/ 244581 h 1140158"/>
                <a:gd name="connsiteX3" fmla="*/ 1191132 w 1913853"/>
                <a:gd name="connsiteY3" fmla="*/ 869892 h 1140158"/>
                <a:gd name="connsiteX4" fmla="*/ 1191401 w 1913853"/>
                <a:gd name="connsiteY4" fmla="*/ 879184 h 1140158"/>
                <a:gd name="connsiteX5" fmla="*/ 0 w 1913853"/>
                <a:gd name="connsiteY5" fmla="*/ 1140158 h 1140158"/>
                <a:gd name="connsiteX6" fmla="*/ 1316647 w 1913853"/>
                <a:gd name="connsiteY6" fmla="*/ 0 h 1140158"/>
                <a:gd name="connsiteX0" fmla="*/ 1323791 w 1920997"/>
                <a:gd name="connsiteY0" fmla="*/ 0 h 1140158"/>
                <a:gd name="connsiteX1" fmla="*/ 1336163 w 1920997"/>
                <a:gd name="connsiteY1" fmla="*/ 0 h 1140158"/>
                <a:gd name="connsiteX2" fmla="*/ 1920997 w 1920997"/>
                <a:gd name="connsiteY2" fmla="*/ 244581 h 1140158"/>
                <a:gd name="connsiteX3" fmla="*/ 1198276 w 1920997"/>
                <a:gd name="connsiteY3" fmla="*/ 869892 h 1140158"/>
                <a:gd name="connsiteX4" fmla="*/ 1198545 w 1920997"/>
                <a:gd name="connsiteY4" fmla="*/ 879184 h 1140158"/>
                <a:gd name="connsiteX5" fmla="*/ 0 w 1920997"/>
                <a:gd name="connsiteY5" fmla="*/ 1140158 h 1140158"/>
                <a:gd name="connsiteX6" fmla="*/ 1323791 w 1920997"/>
                <a:gd name="connsiteY6" fmla="*/ 0 h 1140158"/>
                <a:gd name="connsiteX0" fmla="*/ 1311885 w 1909091"/>
                <a:gd name="connsiteY0" fmla="*/ 0 h 1140158"/>
                <a:gd name="connsiteX1" fmla="*/ 1324257 w 1909091"/>
                <a:gd name="connsiteY1" fmla="*/ 0 h 1140158"/>
                <a:gd name="connsiteX2" fmla="*/ 1909091 w 1909091"/>
                <a:gd name="connsiteY2" fmla="*/ 244581 h 1140158"/>
                <a:gd name="connsiteX3" fmla="*/ 1186370 w 1909091"/>
                <a:gd name="connsiteY3" fmla="*/ 869892 h 1140158"/>
                <a:gd name="connsiteX4" fmla="*/ 1186639 w 1909091"/>
                <a:gd name="connsiteY4" fmla="*/ 879184 h 1140158"/>
                <a:gd name="connsiteX5" fmla="*/ 0 w 1909091"/>
                <a:gd name="connsiteY5" fmla="*/ 1140158 h 1140158"/>
                <a:gd name="connsiteX6" fmla="*/ 1311885 w 1909091"/>
                <a:gd name="connsiteY6" fmla="*/ 0 h 1140158"/>
                <a:gd name="connsiteX0" fmla="*/ 1311885 w 1909091"/>
                <a:gd name="connsiteY0" fmla="*/ 0 h 1140158"/>
                <a:gd name="connsiteX1" fmla="*/ 1324257 w 1909091"/>
                <a:gd name="connsiteY1" fmla="*/ 0 h 1140158"/>
                <a:gd name="connsiteX2" fmla="*/ 1909091 w 1909091"/>
                <a:gd name="connsiteY2" fmla="*/ 251725 h 1140158"/>
                <a:gd name="connsiteX3" fmla="*/ 1186370 w 1909091"/>
                <a:gd name="connsiteY3" fmla="*/ 869892 h 1140158"/>
                <a:gd name="connsiteX4" fmla="*/ 1186639 w 1909091"/>
                <a:gd name="connsiteY4" fmla="*/ 879184 h 1140158"/>
                <a:gd name="connsiteX5" fmla="*/ 0 w 1909091"/>
                <a:gd name="connsiteY5" fmla="*/ 1140158 h 1140158"/>
                <a:gd name="connsiteX6" fmla="*/ 1311885 w 1909091"/>
                <a:gd name="connsiteY6" fmla="*/ 0 h 1140158"/>
                <a:gd name="connsiteX0" fmla="*/ 1311885 w 1909091"/>
                <a:gd name="connsiteY0" fmla="*/ 0 h 1140158"/>
                <a:gd name="connsiteX1" fmla="*/ 1324257 w 1909091"/>
                <a:gd name="connsiteY1" fmla="*/ 0 h 1140158"/>
                <a:gd name="connsiteX2" fmla="*/ 1909091 w 1909091"/>
                <a:gd name="connsiteY2" fmla="*/ 251725 h 1140158"/>
                <a:gd name="connsiteX3" fmla="*/ 1195895 w 1909091"/>
                <a:gd name="connsiteY3" fmla="*/ 869892 h 1140158"/>
                <a:gd name="connsiteX4" fmla="*/ 1186639 w 1909091"/>
                <a:gd name="connsiteY4" fmla="*/ 879184 h 1140158"/>
                <a:gd name="connsiteX5" fmla="*/ 0 w 1909091"/>
                <a:gd name="connsiteY5" fmla="*/ 1140158 h 1140158"/>
                <a:gd name="connsiteX6" fmla="*/ 1311885 w 1909091"/>
                <a:gd name="connsiteY6" fmla="*/ 0 h 114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9091" h="1140158">
                  <a:moveTo>
                    <a:pt x="1311885" y="0"/>
                  </a:moveTo>
                  <a:lnTo>
                    <a:pt x="1324257" y="0"/>
                  </a:lnTo>
                  <a:lnTo>
                    <a:pt x="1909091" y="251725"/>
                  </a:lnTo>
                  <a:lnTo>
                    <a:pt x="1195895" y="869892"/>
                  </a:lnTo>
                  <a:cubicBezTo>
                    <a:pt x="1195985" y="872989"/>
                    <a:pt x="1186549" y="876087"/>
                    <a:pt x="1186639" y="879184"/>
                  </a:cubicBezTo>
                  <a:lnTo>
                    <a:pt x="0" y="1140158"/>
                  </a:lnTo>
                  <a:lnTo>
                    <a:pt x="13118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03EE0C4-D626-4022-A49B-DC1C0C9D1F6F}"/>
                </a:ext>
              </a:extLst>
            </p:cNvPr>
            <p:cNvSpPr/>
            <p:nvPr/>
          </p:nvSpPr>
          <p:spPr>
            <a:xfrm flipH="1">
              <a:off x="5119277" y="2268900"/>
              <a:ext cx="1433322" cy="855119"/>
            </a:xfrm>
            <a:custGeom>
              <a:avLst/>
              <a:gdLst>
                <a:gd name="connsiteX0" fmla="*/ 1316647 w 1913853"/>
                <a:gd name="connsiteY0" fmla="*/ 0 h 1140158"/>
                <a:gd name="connsiteX1" fmla="*/ 1329019 w 1913853"/>
                <a:gd name="connsiteY1" fmla="*/ 0 h 1140158"/>
                <a:gd name="connsiteX2" fmla="*/ 1913853 w 1913853"/>
                <a:gd name="connsiteY2" fmla="*/ 244581 h 1140158"/>
                <a:gd name="connsiteX3" fmla="*/ 1191132 w 1913853"/>
                <a:gd name="connsiteY3" fmla="*/ 869892 h 1140158"/>
                <a:gd name="connsiteX4" fmla="*/ 1191401 w 1913853"/>
                <a:gd name="connsiteY4" fmla="*/ 869659 h 1140158"/>
                <a:gd name="connsiteX5" fmla="*/ 0 w 1913853"/>
                <a:gd name="connsiteY5" fmla="*/ 1140158 h 1140158"/>
                <a:gd name="connsiteX0" fmla="*/ 1316647 w 1913853"/>
                <a:gd name="connsiteY0" fmla="*/ 0 h 1140158"/>
                <a:gd name="connsiteX1" fmla="*/ 1329019 w 1913853"/>
                <a:gd name="connsiteY1" fmla="*/ 0 h 1140158"/>
                <a:gd name="connsiteX2" fmla="*/ 1913853 w 1913853"/>
                <a:gd name="connsiteY2" fmla="*/ 244581 h 1140158"/>
                <a:gd name="connsiteX3" fmla="*/ 1191132 w 1913853"/>
                <a:gd name="connsiteY3" fmla="*/ 869892 h 1140158"/>
                <a:gd name="connsiteX4" fmla="*/ 1193786 w 1913853"/>
                <a:gd name="connsiteY4" fmla="*/ 879184 h 1140158"/>
                <a:gd name="connsiteX5" fmla="*/ 0 w 1913853"/>
                <a:gd name="connsiteY5" fmla="*/ 1140158 h 1140158"/>
                <a:gd name="connsiteX6" fmla="*/ 1316647 w 1913853"/>
                <a:gd name="connsiteY6" fmla="*/ 0 h 114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3853" h="1140158">
                  <a:moveTo>
                    <a:pt x="1316647" y="0"/>
                  </a:moveTo>
                  <a:lnTo>
                    <a:pt x="1329019" y="0"/>
                  </a:lnTo>
                  <a:lnTo>
                    <a:pt x="1913853" y="244581"/>
                  </a:lnTo>
                  <a:lnTo>
                    <a:pt x="1191132" y="869892"/>
                  </a:lnTo>
                  <a:lnTo>
                    <a:pt x="1193786" y="879184"/>
                  </a:lnTo>
                  <a:lnTo>
                    <a:pt x="0" y="1140158"/>
                  </a:lnTo>
                  <a:lnTo>
                    <a:pt x="13166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4E5058-FC5A-426D-AA54-21E8D8247ED4}"/>
                </a:ext>
              </a:extLst>
            </p:cNvPr>
            <p:cNvSpPr/>
            <p:nvPr/>
          </p:nvSpPr>
          <p:spPr>
            <a:xfrm>
              <a:off x="3580969" y="2268899"/>
              <a:ext cx="1976303" cy="186959"/>
            </a:xfrm>
            <a:custGeom>
              <a:avLst/>
              <a:gdLst>
                <a:gd name="connsiteX0" fmla="*/ 314929 w 3381224"/>
                <a:gd name="connsiteY0" fmla="*/ 373421 h 646136"/>
                <a:gd name="connsiteX1" fmla="*/ 314929 w 3381224"/>
                <a:gd name="connsiteY1" fmla="*/ 373423 h 646136"/>
                <a:gd name="connsiteX2" fmla="*/ 2 w 3381224"/>
                <a:gd name="connsiteY2" fmla="*/ 646136 h 646136"/>
                <a:gd name="connsiteX3" fmla="*/ 0 w 3381224"/>
                <a:gd name="connsiteY3" fmla="*/ 646136 h 646136"/>
                <a:gd name="connsiteX4" fmla="*/ 758527 w 3381224"/>
                <a:gd name="connsiteY4" fmla="*/ 0 h 646136"/>
                <a:gd name="connsiteX5" fmla="*/ 3381224 w 3381224"/>
                <a:gd name="connsiteY5" fmla="*/ 0 h 646136"/>
                <a:gd name="connsiteX6" fmla="*/ 2797232 w 3381224"/>
                <a:gd name="connsiteY6" fmla="*/ 244581 h 646136"/>
                <a:gd name="connsiteX7" fmla="*/ 2802653 w 3381224"/>
                <a:gd name="connsiteY7" fmla="*/ 249278 h 646136"/>
                <a:gd name="connsiteX8" fmla="*/ 2793446 w 3381224"/>
                <a:gd name="connsiteY8" fmla="*/ 249278 h 646136"/>
                <a:gd name="connsiteX9" fmla="*/ 2787348 w 3381224"/>
                <a:gd name="connsiteY9" fmla="*/ 243989 h 646136"/>
                <a:gd name="connsiteX10" fmla="*/ 1344042 w 3381224"/>
                <a:gd name="connsiteY10" fmla="*/ 243989 h 646136"/>
                <a:gd name="connsiteX11" fmla="*/ 1343359 w 3381224"/>
                <a:gd name="connsiteY11" fmla="*/ 244580 h 646136"/>
                <a:gd name="connsiteX12" fmla="*/ 746153 w 3381224"/>
                <a:gd name="connsiteY12" fmla="*/ 0 h 646136"/>
                <a:gd name="connsiteX13" fmla="*/ 746155 w 3381224"/>
                <a:gd name="connsiteY13" fmla="*/ 0 h 646136"/>
                <a:gd name="connsiteX14" fmla="*/ 458291 w 3381224"/>
                <a:gd name="connsiteY14" fmla="*/ 249278 h 646136"/>
                <a:gd name="connsiteX15" fmla="*/ 458289 w 3381224"/>
                <a:gd name="connsiteY15" fmla="*/ 249278 h 646136"/>
                <a:gd name="connsiteX0" fmla="*/ 314927 w 3381222"/>
                <a:gd name="connsiteY0" fmla="*/ 373421 h 646136"/>
                <a:gd name="connsiteX1" fmla="*/ 314927 w 3381222"/>
                <a:gd name="connsiteY1" fmla="*/ 373423 h 646136"/>
                <a:gd name="connsiteX2" fmla="*/ 0 w 3381222"/>
                <a:gd name="connsiteY2" fmla="*/ 646136 h 646136"/>
                <a:gd name="connsiteX3" fmla="*/ 314927 w 3381222"/>
                <a:gd name="connsiteY3" fmla="*/ 373421 h 646136"/>
                <a:gd name="connsiteX4" fmla="*/ 758525 w 3381222"/>
                <a:gd name="connsiteY4" fmla="*/ 0 h 646136"/>
                <a:gd name="connsiteX5" fmla="*/ 3381222 w 3381222"/>
                <a:gd name="connsiteY5" fmla="*/ 0 h 646136"/>
                <a:gd name="connsiteX6" fmla="*/ 2797230 w 3381222"/>
                <a:gd name="connsiteY6" fmla="*/ 244581 h 646136"/>
                <a:gd name="connsiteX7" fmla="*/ 2802651 w 3381222"/>
                <a:gd name="connsiteY7" fmla="*/ 249278 h 646136"/>
                <a:gd name="connsiteX8" fmla="*/ 2793444 w 3381222"/>
                <a:gd name="connsiteY8" fmla="*/ 249278 h 646136"/>
                <a:gd name="connsiteX9" fmla="*/ 2787346 w 3381222"/>
                <a:gd name="connsiteY9" fmla="*/ 243989 h 646136"/>
                <a:gd name="connsiteX10" fmla="*/ 1344040 w 3381222"/>
                <a:gd name="connsiteY10" fmla="*/ 243989 h 646136"/>
                <a:gd name="connsiteX11" fmla="*/ 1343357 w 3381222"/>
                <a:gd name="connsiteY11" fmla="*/ 244580 h 646136"/>
                <a:gd name="connsiteX12" fmla="*/ 758525 w 3381222"/>
                <a:gd name="connsiteY12" fmla="*/ 0 h 646136"/>
                <a:gd name="connsiteX13" fmla="*/ 746151 w 3381222"/>
                <a:gd name="connsiteY13" fmla="*/ 0 h 646136"/>
                <a:gd name="connsiteX14" fmla="*/ 746153 w 3381222"/>
                <a:gd name="connsiteY14" fmla="*/ 0 h 646136"/>
                <a:gd name="connsiteX15" fmla="*/ 458289 w 3381222"/>
                <a:gd name="connsiteY15" fmla="*/ 249278 h 646136"/>
                <a:gd name="connsiteX16" fmla="*/ 458287 w 3381222"/>
                <a:gd name="connsiteY16" fmla="*/ 249278 h 646136"/>
                <a:gd name="connsiteX17" fmla="*/ 746151 w 3381222"/>
                <a:gd name="connsiteY17" fmla="*/ 0 h 646136"/>
                <a:gd name="connsiteX0" fmla="*/ 0 w 3066295"/>
                <a:gd name="connsiteY0" fmla="*/ 373421 h 373423"/>
                <a:gd name="connsiteX1" fmla="*/ 0 w 3066295"/>
                <a:gd name="connsiteY1" fmla="*/ 373423 h 373423"/>
                <a:gd name="connsiteX2" fmla="*/ 0 w 3066295"/>
                <a:gd name="connsiteY2" fmla="*/ 373421 h 373423"/>
                <a:gd name="connsiteX3" fmla="*/ 443598 w 3066295"/>
                <a:gd name="connsiteY3" fmla="*/ 0 h 373423"/>
                <a:gd name="connsiteX4" fmla="*/ 3066295 w 3066295"/>
                <a:gd name="connsiteY4" fmla="*/ 0 h 373423"/>
                <a:gd name="connsiteX5" fmla="*/ 2482303 w 3066295"/>
                <a:gd name="connsiteY5" fmla="*/ 244581 h 373423"/>
                <a:gd name="connsiteX6" fmla="*/ 2487724 w 3066295"/>
                <a:gd name="connsiteY6" fmla="*/ 249278 h 373423"/>
                <a:gd name="connsiteX7" fmla="*/ 2478517 w 3066295"/>
                <a:gd name="connsiteY7" fmla="*/ 249278 h 373423"/>
                <a:gd name="connsiteX8" fmla="*/ 2472419 w 3066295"/>
                <a:gd name="connsiteY8" fmla="*/ 243989 h 373423"/>
                <a:gd name="connsiteX9" fmla="*/ 1029113 w 3066295"/>
                <a:gd name="connsiteY9" fmla="*/ 243989 h 373423"/>
                <a:gd name="connsiteX10" fmla="*/ 1028430 w 3066295"/>
                <a:gd name="connsiteY10" fmla="*/ 244580 h 373423"/>
                <a:gd name="connsiteX11" fmla="*/ 443598 w 3066295"/>
                <a:gd name="connsiteY11" fmla="*/ 0 h 373423"/>
                <a:gd name="connsiteX12" fmla="*/ 431224 w 3066295"/>
                <a:gd name="connsiteY12" fmla="*/ 0 h 373423"/>
                <a:gd name="connsiteX13" fmla="*/ 431226 w 3066295"/>
                <a:gd name="connsiteY13" fmla="*/ 0 h 373423"/>
                <a:gd name="connsiteX14" fmla="*/ 143362 w 3066295"/>
                <a:gd name="connsiteY14" fmla="*/ 249278 h 373423"/>
                <a:gd name="connsiteX15" fmla="*/ 143360 w 3066295"/>
                <a:gd name="connsiteY15" fmla="*/ 249278 h 373423"/>
                <a:gd name="connsiteX16" fmla="*/ 431224 w 3066295"/>
                <a:gd name="connsiteY16" fmla="*/ 0 h 373423"/>
                <a:gd name="connsiteX0" fmla="*/ 300238 w 2922935"/>
                <a:gd name="connsiteY0" fmla="*/ 0 h 249278"/>
                <a:gd name="connsiteX1" fmla="*/ 2922935 w 2922935"/>
                <a:gd name="connsiteY1" fmla="*/ 0 h 249278"/>
                <a:gd name="connsiteX2" fmla="*/ 2338943 w 2922935"/>
                <a:gd name="connsiteY2" fmla="*/ 244581 h 249278"/>
                <a:gd name="connsiteX3" fmla="*/ 2344364 w 2922935"/>
                <a:gd name="connsiteY3" fmla="*/ 249278 h 249278"/>
                <a:gd name="connsiteX4" fmla="*/ 2335157 w 2922935"/>
                <a:gd name="connsiteY4" fmla="*/ 249278 h 249278"/>
                <a:gd name="connsiteX5" fmla="*/ 2329059 w 2922935"/>
                <a:gd name="connsiteY5" fmla="*/ 243989 h 249278"/>
                <a:gd name="connsiteX6" fmla="*/ 885753 w 2922935"/>
                <a:gd name="connsiteY6" fmla="*/ 243989 h 249278"/>
                <a:gd name="connsiteX7" fmla="*/ 885070 w 2922935"/>
                <a:gd name="connsiteY7" fmla="*/ 244580 h 249278"/>
                <a:gd name="connsiteX8" fmla="*/ 300238 w 2922935"/>
                <a:gd name="connsiteY8" fmla="*/ 0 h 249278"/>
                <a:gd name="connsiteX9" fmla="*/ 287864 w 2922935"/>
                <a:gd name="connsiteY9" fmla="*/ 0 h 249278"/>
                <a:gd name="connsiteX10" fmla="*/ 287866 w 2922935"/>
                <a:gd name="connsiteY10" fmla="*/ 0 h 249278"/>
                <a:gd name="connsiteX11" fmla="*/ 2 w 2922935"/>
                <a:gd name="connsiteY11" fmla="*/ 249278 h 249278"/>
                <a:gd name="connsiteX12" fmla="*/ 0 w 2922935"/>
                <a:gd name="connsiteY12" fmla="*/ 249278 h 249278"/>
                <a:gd name="connsiteX13" fmla="*/ 287864 w 2922935"/>
                <a:gd name="connsiteY13" fmla="*/ 0 h 249278"/>
                <a:gd name="connsiteX0" fmla="*/ 300236 w 2922933"/>
                <a:gd name="connsiteY0" fmla="*/ 0 h 249278"/>
                <a:gd name="connsiteX1" fmla="*/ 2922933 w 2922933"/>
                <a:gd name="connsiteY1" fmla="*/ 0 h 249278"/>
                <a:gd name="connsiteX2" fmla="*/ 2338941 w 2922933"/>
                <a:gd name="connsiteY2" fmla="*/ 244581 h 249278"/>
                <a:gd name="connsiteX3" fmla="*/ 2344362 w 2922933"/>
                <a:gd name="connsiteY3" fmla="*/ 249278 h 249278"/>
                <a:gd name="connsiteX4" fmla="*/ 2335155 w 2922933"/>
                <a:gd name="connsiteY4" fmla="*/ 249278 h 249278"/>
                <a:gd name="connsiteX5" fmla="*/ 2329057 w 2922933"/>
                <a:gd name="connsiteY5" fmla="*/ 243989 h 249278"/>
                <a:gd name="connsiteX6" fmla="*/ 885751 w 2922933"/>
                <a:gd name="connsiteY6" fmla="*/ 243989 h 249278"/>
                <a:gd name="connsiteX7" fmla="*/ 885068 w 2922933"/>
                <a:gd name="connsiteY7" fmla="*/ 244580 h 249278"/>
                <a:gd name="connsiteX8" fmla="*/ 300236 w 2922933"/>
                <a:gd name="connsiteY8" fmla="*/ 0 h 249278"/>
                <a:gd name="connsiteX9" fmla="*/ 287862 w 2922933"/>
                <a:gd name="connsiteY9" fmla="*/ 0 h 249278"/>
                <a:gd name="connsiteX10" fmla="*/ 287864 w 2922933"/>
                <a:gd name="connsiteY10" fmla="*/ 0 h 249278"/>
                <a:gd name="connsiteX11" fmla="*/ 0 w 2922933"/>
                <a:gd name="connsiteY11" fmla="*/ 249278 h 249278"/>
                <a:gd name="connsiteX12" fmla="*/ 287862 w 2922933"/>
                <a:gd name="connsiteY12" fmla="*/ 0 h 249278"/>
                <a:gd name="connsiteX0" fmla="*/ 12374 w 2635071"/>
                <a:gd name="connsiteY0" fmla="*/ 0 h 249278"/>
                <a:gd name="connsiteX1" fmla="*/ 2635071 w 2635071"/>
                <a:gd name="connsiteY1" fmla="*/ 0 h 249278"/>
                <a:gd name="connsiteX2" fmla="*/ 2051079 w 2635071"/>
                <a:gd name="connsiteY2" fmla="*/ 244581 h 249278"/>
                <a:gd name="connsiteX3" fmla="*/ 2056500 w 2635071"/>
                <a:gd name="connsiteY3" fmla="*/ 249278 h 249278"/>
                <a:gd name="connsiteX4" fmla="*/ 2047293 w 2635071"/>
                <a:gd name="connsiteY4" fmla="*/ 249278 h 249278"/>
                <a:gd name="connsiteX5" fmla="*/ 2041195 w 2635071"/>
                <a:gd name="connsiteY5" fmla="*/ 243989 h 249278"/>
                <a:gd name="connsiteX6" fmla="*/ 597889 w 2635071"/>
                <a:gd name="connsiteY6" fmla="*/ 243989 h 249278"/>
                <a:gd name="connsiteX7" fmla="*/ 597206 w 2635071"/>
                <a:gd name="connsiteY7" fmla="*/ 244580 h 249278"/>
                <a:gd name="connsiteX8" fmla="*/ 12374 w 2635071"/>
                <a:gd name="connsiteY8" fmla="*/ 0 h 249278"/>
                <a:gd name="connsiteX9" fmla="*/ 0 w 2635071"/>
                <a:gd name="connsiteY9" fmla="*/ 0 h 249278"/>
                <a:gd name="connsiteX10" fmla="*/ 2 w 2635071"/>
                <a:gd name="connsiteY10" fmla="*/ 0 h 249278"/>
                <a:gd name="connsiteX11" fmla="*/ 0 w 2635071"/>
                <a:gd name="connsiteY11" fmla="*/ 0 h 249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5071" h="249278">
                  <a:moveTo>
                    <a:pt x="12374" y="0"/>
                  </a:moveTo>
                  <a:lnTo>
                    <a:pt x="2635071" y="0"/>
                  </a:lnTo>
                  <a:lnTo>
                    <a:pt x="2051079" y="244581"/>
                  </a:lnTo>
                  <a:lnTo>
                    <a:pt x="2056500" y="249278"/>
                  </a:lnTo>
                  <a:lnTo>
                    <a:pt x="2047293" y="249278"/>
                  </a:lnTo>
                  <a:lnTo>
                    <a:pt x="2041195" y="243989"/>
                  </a:lnTo>
                  <a:lnTo>
                    <a:pt x="597889" y="243989"/>
                  </a:lnTo>
                  <a:lnTo>
                    <a:pt x="597206" y="244580"/>
                  </a:lnTo>
                  <a:lnTo>
                    <a:pt x="12374" y="0"/>
                  </a:lnTo>
                  <a:close/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BF1D1EE-FD78-46D8-98BF-8AAFE4EFB3F4}"/>
                </a:ext>
              </a:extLst>
            </p:cNvPr>
            <p:cNvGrpSpPr/>
            <p:nvPr/>
          </p:nvGrpSpPr>
          <p:grpSpPr>
            <a:xfrm>
              <a:off x="2592688" y="2268901"/>
              <a:ext cx="3958625" cy="2584893"/>
              <a:chOff x="5362576" y="1081088"/>
              <a:chExt cx="1546225" cy="1009650"/>
            </a:xfrm>
          </p:grpSpPr>
          <p:sp>
            <p:nvSpPr>
              <p:cNvPr id="33" name="Line 31">
                <a:extLst>
                  <a:ext uri="{FF2B5EF4-FFF2-40B4-BE49-F238E27FC236}">
                    <a16:creationId xmlns:a16="http://schemas.microsoft.com/office/drawing/2014/main" id="{D09874D0-5875-42C4-B785-30DA941CF8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59551" y="1338263"/>
                <a:ext cx="349250" cy="77788"/>
              </a:xfrm>
              <a:prstGeom prst="line">
                <a:avLst/>
              </a:pr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752CF4EB-9B17-438B-8EC5-CE1E8F6116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2576" y="1081088"/>
                <a:ext cx="1546225" cy="669925"/>
              </a:xfrm>
              <a:custGeom>
                <a:avLst/>
                <a:gdLst>
                  <a:gd name="T0" fmla="*/ 754 w 3014"/>
                  <a:gd name="T1" fmla="*/ 1304 h 1304"/>
                  <a:gd name="T2" fmla="*/ 0 w 3014"/>
                  <a:gd name="T3" fmla="*/ 652 h 1304"/>
                  <a:gd name="T4" fmla="*/ 754 w 3014"/>
                  <a:gd name="T5" fmla="*/ 0 h 1304"/>
                  <a:gd name="T6" fmla="*/ 2260 w 3014"/>
                  <a:gd name="T7" fmla="*/ 0 h 1304"/>
                  <a:gd name="T8" fmla="*/ 3014 w 3014"/>
                  <a:gd name="T9" fmla="*/ 652 h 1304"/>
                  <a:gd name="T10" fmla="*/ 2260 w 3014"/>
                  <a:gd name="T11" fmla="*/ 1304 h 1304"/>
                  <a:gd name="T12" fmla="*/ 754 w 3014"/>
                  <a:gd name="T13" fmla="*/ 1304 h 1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14" h="1304">
                    <a:moveTo>
                      <a:pt x="754" y="1304"/>
                    </a:moveTo>
                    <a:lnTo>
                      <a:pt x="0" y="652"/>
                    </a:lnTo>
                    <a:lnTo>
                      <a:pt x="754" y="0"/>
                    </a:lnTo>
                    <a:lnTo>
                      <a:pt x="2260" y="0"/>
                    </a:lnTo>
                    <a:lnTo>
                      <a:pt x="3014" y="652"/>
                    </a:lnTo>
                    <a:lnTo>
                      <a:pt x="2260" y="1304"/>
                    </a:lnTo>
                    <a:lnTo>
                      <a:pt x="754" y="1304"/>
                    </a:lnTo>
                    <a:close/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73E3AB83-0E3A-4CA6-BA2F-8E001E3DF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3413" y="1154113"/>
                <a:ext cx="846138" cy="366713"/>
              </a:xfrm>
              <a:custGeom>
                <a:avLst/>
                <a:gdLst>
                  <a:gd name="T0" fmla="*/ 413 w 1649"/>
                  <a:gd name="T1" fmla="*/ 714 h 714"/>
                  <a:gd name="T2" fmla="*/ 0 w 1649"/>
                  <a:gd name="T3" fmla="*/ 357 h 714"/>
                  <a:gd name="T4" fmla="*/ 413 w 1649"/>
                  <a:gd name="T5" fmla="*/ 0 h 714"/>
                  <a:gd name="T6" fmla="*/ 1237 w 1649"/>
                  <a:gd name="T7" fmla="*/ 0 h 714"/>
                  <a:gd name="T8" fmla="*/ 1649 w 1649"/>
                  <a:gd name="T9" fmla="*/ 357 h 714"/>
                  <a:gd name="T10" fmla="*/ 1237 w 1649"/>
                  <a:gd name="T11" fmla="*/ 714 h 714"/>
                  <a:gd name="T12" fmla="*/ 413 w 1649"/>
                  <a:gd name="T13" fmla="*/ 714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49" h="714">
                    <a:moveTo>
                      <a:pt x="413" y="714"/>
                    </a:moveTo>
                    <a:lnTo>
                      <a:pt x="0" y="357"/>
                    </a:lnTo>
                    <a:lnTo>
                      <a:pt x="413" y="0"/>
                    </a:lnTo>
                    <a:lnTo>
                      <a:pt x="1237" y="0"/>
                    </a:lnTo>
                    <a:lnTo>
                      <a:pt x="1649" y="357"/>
                    </a:lnTo>
                    <a:lnTo>
                      <a:pt x="1237" y="714"/>
                    </a:lnTo>
                    <a:lnTo>
                      <a:pt x="413" y="714"/>
                    </a:lnTo>
                    <a:close/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6" name="Line 34">
                <a:extLst>
                  <a:ext uri="{FF2B5EF4-FFF2-40B4-BE49-F238E27FC236}">
                    <a16:creationId xmlns:a16="http://schemas.microsoft.com/office/drawing/2014/main" id="{80EADDAD-9A40-40E8-ABFA-6210919E1F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49926" y="1081088"/>
                <a:ext cx="174625" cy="73025"/>
              </a:xfrm>
              <a:prstGeom prst="line">
                <a:avLst/>
              </a:pr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BFA72A5E-2771-4FCE-9963-2842E1415F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62576" y="1338263"/>
                <a:ext cx="350838" cy="77788"/>
              </a:xfrm>
              <a:prstGeom prst="line">
                <a:avLst/>
              </a:pr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A22614CF-E771-4512-9C2D-8A7DB72894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346826" y="1081088"/>
                <a:ext cx="176213" cy="73025"/>
              </a:xfrm>
              <a:prstGeom prst="line">
                <a:avLst/>
              </a:pr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4B3E41ED-A021-42DF-8573-B691F11A0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9926" y="1520825"/>
                <a:ext cx="773113" cy="569913"/>
              </a:xfrm>
              <a:custGeom>
                <a:avLst/>
                <a:gdLst>
                  <a:gd name="T0" fmla="*/ 341 w 1506"/>
                  <a:gd name="T1" fmla="*/ 0 h 1111"/>
                  <a:gd name="T2" fmla="*/ 0 w 1506"/>
                  <a:gd name="T3" fmla="*/ 448 h 1111"/>
                  <a:gd name="T4" fmla="*/ 753 w 1506"/>
                  <a:gd name="T5" fmla="*/ 1111 h 1111"/>
                  <a:gd name="T6" fmla="*/ 1506 w 1506"/>
                  <a:gd name="T7" fmla="*/ 448 h 1111"/>
                  <a:gd name="T8" fmla="*/ 1165 w 1506"/>
                  <a:gd name="T9" fmla="*/ 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6" h="1111">
                    <a:moveTo>
                      <a:pt x="341" y="0"/>
                    </a:moveTo>
                    <a:lnTo>
                      <a:pt x="0" y="448"/>
                    </a:lnTo>
                    <a:lnTo>
                      <a:pt x="753" y="1111"/>
                    </a:lnTo>
                    <a:lnTo>
                      <a:pt x="1506" y="448"/>
                    </a:lnTo>
                    <a:lnTo>
                      <a:pt x="1165" y="0"/>
                    </a:ln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A862210-9D70-46C2-BC91-47F62625A1DB}"/>
                </a:ext>
              </a:extLst>
            </p:cNvPr>
            <p:cNvSpPr txBox="1"/>
            <p:nvPr/>
          </p:nvSpPr>
          <p:spPr>
            <a:xfrm>
              <a:off x="3613291" y="2537207"/>
              <a:ext cx="1906679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Economic Logic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D373592-78D4-4DD0-BFA2-F251A195F266}"/>
              </a:ext>
            </a:extLst>
          </p:cNvPr>
          <p:cNvGrpSpPr/>
          <p:nvPr/>
        </p:nvGrpSpPr>
        <p:grpSpPr>
          <a:xfrm>
            <a:off x="3430681" y="5036799"/>
            <a:ext cx="2271897" cy="1083030"/>
            <a:chOff x="240828" y="4713894"/>
            <a:chExt cx="3029196" cy="144404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4FD45DF-CE8F-493F-933D-CAD3C3FD0A36}"/>
                </a:ext>
              </a:extLst>
            </p:cNvPr>
            <p:cNvSpPr txBox="1"/>
            <p:nvPr/>
          </p:nvSpPr>
          <p:spPr>
            <a:xfrm>
              <a:off x="240828" y="4713894"/>
              <a:ext cx="3029195" cy="40010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dirty="0"/>
                <a:t>How will returns be obtained?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03C9B18-4FAB-4017-B725-0049850CBBD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Lowest costs through scale advantages? Lowest costs through scope and replication advantages? Premium prices due to unmatchable service? Premium prices due to proprietary product features?</a:t>
              </a:r>
            </a:p>
          </p:txBody>
        </p: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B5A39EF-5F24-4A95-8CC8-E536B8ABA3E2}"/>
              </a:ext>
            </a:extLst>
          </p:cNvPr>
          <p:cNvCxnSpPr>
            <a:cxnSpLocks/>
            <a:stCxn id="5" idx="0"/>
            <a:endCxn id="47" idx="0"/>
          </p:cNvCxnSpPr>
          <p:nvPr/>
        </p:nvCxnSpPr>
        <p:spPr>
          <a:xfrm flipH="1">
            <a:off x="4566629" y="3106964"/>
            <a:ext cx="1633" cy="1929835"/>
          </a:xfrm>
          <a:prstGeom prst="straightConnector1">
            <a:avLst/>
          </a:prstGeom>
          <a:ln w="28575">
            <a:solidFill>
              <a:schemeClr val="tx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30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Diamond for PowerPoint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9FD605-8768-4AA8-A64E-D2E74D8CC397}"/>
              </a:ext>
            </a:extLst>
          </p:cNvPr>
          <p:cNvSpPr txBox="1"/>
          <p:nvPr/>
        </p:nvSpPr>
        <p:spPr>
          <a:xfrm>
            <a:off x="6763455" y="1966750"/>
            <a:ext cx="1380699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accent1"/>
                </a:solidFill>
              </a:rPr>
              <a:t>Vehicles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73745B-05CC-49DE-BF6B-88837F523565}"/>
              </a:ext>
            </a:extLst>
          </p:cNvPr>
          <p:cNvSpPr txBox="1"/>
          <p:nvPr/>
        </p:nvSpPr>
        <p:spPr>
          <a:xfrm>
            <a:off x="6212150" y="3474814"/>
            <a:ext cx="2483309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accent4">
                    <a:lumMod val="75000"/>
                  </a:schemeClr>
                </a:solidFill>
              </a:rPr>
              <a:t>Differentiators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DF05F5-67F1-4701-87EA-D9B1369103E9}"/>
              </a:ext>
            </a:extLst>
          </p:cNvPr>
          <p:cNvSpPr txBox="1"/>
          <p:nvPr/>
        </p:nvSpPr>
        <p:spPr>
          <a:xfrm>
            <a:off x="1356749" y="1966750"/>
            <a:ext cx="1228221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accent2"/>
                </a:solidFill>
              </a:rPr>
              <a:t>Arenas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22D49C-8771-43DB-B830-CEC9CE8ADD94}"/>
              </a:ext>
            </a:extLst>
          </p:cNvPr>
          <p:cNvSpPr txBox="1"/>
          <p:nvPr/>
        </p:nvSpPr>
        <p:spPr>
          <a:xfrm>
            <a:off x="1314526" y="3474814"/>
            <a:ext cx="1312667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accent3"/>
                </a:solidFill>
              </a:rPr>
              <a:t>Staging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40B24CB-8674-4528-9478-7E3F5AB163FB}"/>
              </a:ext>
            </a:extLst>
          </p:cNvPr>
          <p:cNvGrpSpPr/>
          <p:nvPr/>
        </p:nvGrpSpPr>
        <p:grpSpPr>
          <a:xfrm>
            <a:off x="6352396" y="3980701"/>
            <a:ext cx="2202816" cy="667532"/>
            <a:chOff x="8921977" y="4134942"/>
            <a:chExt cx="2937088" cy="89004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F246BF2-3DB4-4D52-9642-110EE2A6E5B0}"/>
                </a:ext>
              </a:extLst>
            </p:cNvPr>
            <p:cNvSpPr txBox="1"/>
            <p:nvPr/>
          </p:nvSpPr>
          <p:spPr>
            <a:xfrm>
              <a:off x="8921977" y="4134942"/>
              <a:ext cx="2937088" cy="400109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How will we win?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E42DC9-6E0B-4D8C-AE2A-4CC0057BBE1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Image? Customization? Price? Styling? Product Reliability? Speed to Market?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51E012B-4720-4BBD-8DBC-F5CEA39BDC7E}"/>
              </a:ext>
            </a:extLst>
          </p:cNvPr>
          <p:cNvGrpSpPr/>
          <p:nvPr/>
        </p:nvGrpSpPr>
        <p:grpSpPr>
          <a:xfrm>
            <a:off x="6352396" y="1387388"/>
            <a:ext cx="2202816" cy="667532"/>
            <a:chOff x="8921977" y="4134942"/>
            <a:chExt cx="2937088" cy="89004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738C4A-13DC-49D5-A73D-EDB8D0EDEAB0}"/>
                </a:ext>
              </a:extLst>
            </p:cNvPr>
            <p:cNvSpPr txBox="1"/>
            <p:nvPr/>
          </p:nvSpPr>
          <p:spPr>
            <a:xfrm>
              <a:off x="8921977" y="4134942"/>
              <a:ext cx="2937088" cy="400109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How will we get there?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7A3EDA-D114-4F7A-A2F4-E29B6B7CAB7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Internal development? Joint ventures? Licensing/Franchising? Alliances? Acquisitions?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008D6ED-40AC-4D0C-91C5-790B13BD2F71}"/>
              </a:ext>
            </a:extLst>
          </p:cNvPr>
          <p:cNvGrpSpPr/>
          <p:nvPr/>
        </p:nvGrpSpPr>
        <p:grpSpPr>
          <a:xfrm>
            <a:off x="834911" y="3913773"/>
            <a:ext cx="2271897" cy="736781"/>
            <a:chOff x="240828" y="4436896"/>
            <a:chExt cx="3029196" cy="98237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A965BF-B221-4BC3-A193-97237DFE6914}"/>
                </a:ext>
              </a:extLst>
            </p:cNvPr>
            <p:cNvSpPr txBox="1"/>
            <p:nvPr/>
          </p:nvSpPr>
          <p:spPr>
            <a:xfrm>
              <a:off x="240828" y="4436896"/>
              <a:ext cx="3029195" cy="677107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What will be our speed and sequence of moves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F198762-E82E-46F4-A966-5AE6E18A46A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307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Speed of expansion? Sequence of initiatives?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3411BC5-4308-47E9-86FB-39721504A35F}"/>
              </a:ext>
            </a:extLst>
          </p:cNvPr>
          <p:cNvGrpSpPr/>
          <p:nvPr/>
        </p:nvGrpSpPr>
        <p:grpSpPr>
          <a:xfrm>
            <a:off x="835928" y="902644"/>
            <a:ext cx="2269863" cy="1152281"/>
            <a:chOff x="243540" y="2412323"/>
            <a:chExt cx="3026484" cy="1536374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D676605-D8EA-4BD4-8375-53B80758837C}"/>
                </a:ext>
              </a:extLst>
            </p:cNvPr>
            <p:cNvSpPr txBox="1"/>
            <p:nvPr/>
          </p:nvSpPr>
          <p:spPr>
            <a:xfrm>
              <a:off x="243540" y="2412323"/>
              <a:ext cx="3026484" cy="677108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Where will we be active (and with how much emphasis)?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456E5BB-3932-4E3D-808C-ED568EB259B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Which product categories? Which channels? Which market segments? Which geographic areas? Which core technologies? Which value-creation strategies?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E6DAAF0-A6F8-4E5C-AB5B-5C08E0B6C696}"/>
              </a:ext>
            </a:extLst>
          </p:cNvPr>
          <p:cNvGrpSpPr/>
          <p:nvPr/>
        </p:nvGrpSpPr>
        <p:grpSpPr>
          <a:xfrm>
            <a:off x="2196176" y="1759131"/>
            <a:ext cx="4751649" cy="3094663"/>
            <a:chOff x="2590655" y="2268899"/>
            <a:chExt cx="3968934" cy="2584895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8853328-CCF3-4489-8E71-091865D1CE38}"/>
                </a:ext>
              </a:extLst>
            </p:cNvPr>
            <p:cNvSpPr/>
            <p:nvPr/>
          </p:nvSpPr>
          <p:spPr>
            <a:xfrm>
              <a:off x="3587868" y="3390746"/>
              <a:ext cx="1979314" cy="1462655"/>
            </a:xfrm>
            <a:custGeom>
              <a:avLst/>
              <a:gdLst>
                <a:gd name="connsiteX0" fmla="*/ 597562 w 2639085"/>
                <a:gd name="connsiteY0" fmla="*/ 0 h 1945445"/>
                <a:gd name="connsiteX1" fmla="*/ 2041523 w 2639085"/>
                <a:gd name="connsiteY1" fmla="*/ 0 h 1945445"/>
                <a:gd name="connsiteX2" fmla="*/ 2639085 w 2639085"/>
                <a:gd name="connsiteY2" fmla="*/ 784482 h 1945445"/>
                <a:gd name="connsiteX3" fmla="*/ 1319543 w 2639085"/>
                <a:gd name="connsiteY3" fmla="*/ 1945445 h 1945445"/>
                <a:gd name="connsiteX4" fmla="*/ 0 w 2639085"/>
                <a:gd name="connsiteY4" fmla="*/ 784482 h 1945445"/>
                <a:gd name="connsiteX0" fmla="*/ 597562 w 2639085"/>
                <a:gd name="connsiteY0" fmla="*/ 0 h 1950207"/>
                <a:gd name="connsiteX1" fmla="*/ 2041523 w 2639085"/>
                <a:gd name="connsiteY1" fmla="*/ 0 h 1950207"/>
                <a:gd name="connsiteX2" fmla="*/ 2639085 w 2639085"/>
                <a:gd name="connsiteY2" fmla="*/ 784482 h 1950207"/>
                <a:gd name="connsiteX3" fmla="*/ 1312399 w 2639085"/>
                <a:gd name="connsiteY3" fmla="*/ 1950207 h 1950207"/>
                <a:gd name="connsiteX4" fmla="*/ 0 w 2639085"/>
                <a:gd name="connsiteY4" fmla="*/ 784482 h 1950207"/>
                <a:gd name="connsiteX5" fmla="*/ 597562 w 2639085"/>
                <a:gd name="connsiteY5" fmla="*/ 0 h 1950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39085" h="1950207">
                  <a:moveTo>
                    <a:pt x="597562" y="0"/>
                  </a:moveTo>
                  <a:lnTo>
                    <a:pt x="2041523" y="0"/>
                  </a:lnTo>
                  <a:lnTo>
                    <a:pt x="2639085" y="784482"/>
                  </a:lnTo>
                  <a:lnTo>
                    <a:pt x="1312399" y="1950207"/>
                  </a:lnTo>
                  <a:lnTo>
                    <a:pt x="0" y="784482"/>
                  </a:lnTo>
                  <a:lnTo>
                    <a:pt x="597562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AB76765-FC3C-46A8-88D0-D1F08CB56968}"/>
                </a:ext>
              </a:extLst>
            </p:cNvPr>
            <p:cNvSpPr/>
            <p:nvPr/>
          </p:nvSpPr>
          <p:spPr>
            <a:xfrm>
              <a:off x="2590655" y="2921144"/>
              <a:ext cx="1446165" cy="1062890"/>
            </a:xfrm>
            <a:custGeom>
              <a:avLst/>
              <a:gdLst>
                <a:gd name="connsiteX0" fmla="*/ 1195172 w 1928220"/>
                <a:gd name="connsiteY0" fmla="*/ 0 h 1417186"/>
                <a:gd name="connsiteX1" fmla="*/ 1194903 w 1928220"/>
                <a:gd name="connsiteY1" fmla="*/ 233 h 1417186"/>
                <a:gd name="connsiteX2" fmla="*/ 1918307 w 1928220"/>
                <a:gd name="connsiteY2" fmla="*/ 626135 h 1417186"/>
                <a:gd name="connsiteX3" fmla="*/ 1928220 w 1928220"/>
                <a:gd name="connsiteY3" fmla="*/ 626135 h 1417186"/>
                <a:gd name="connsiteX4" fmla="*/ 1325405 w 1928220"/>
                <a:gd name="connsiteY4" fmla="*/ 1417186 h 1417186"/>
                <a:gd name="connsiteX5" fmla="*/ 1320418 w 1928220"/>
                <a:gd name="connsiteY5" fmla="*/ 1417186 h 1417186"/>
                <a:gd name="connsiteX6" fmla="*/ 0 w 1928220"/>
                <a:gd name="connsiteY6" fmla="*/ 273764 h 1417186"/>
                <a:gd name="connsiteX7" fmla="*/ 3770 w 1928220"/>
                <a:gd name="connsiteY7" fmla="*/ 270499 h 141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28220" h="1417186">
                  <a:moveTo>
                    <a:pt x="1195172" y="0"/>
                  </a:moveTo>
                  <a:lnTo>
                    <a:pt x="1194903" y="233"/>
                  </a:lnTo>
                  <a:lnTo>
                    <a:pt x="1918307" y="626135"/>
                  </a:lnTo>
                  <a:lnTo>
                    <a:pt x="1928220" y="626135"/>
                  </a:lnTo>
                  <a:lnTo>
                    <a:pt x="1325405" y="1417186"/>
                  </a:lnTo>
                  <a:lnTo>
                    <a:pt x="1320418" y="1417186"/>
                  </a:lnTo>
                  <a:lnTo>
                    <a:pt x="0" y="273764"/>
                  </a:lnTo>
                  <a:lnTo>
                    <a:pt x="3770" y="27049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F7F4ED8-91EA-4570-B54C-85AF0952A67B}"/>
                </a:ext>
              </a:extLst>
            </p:cNvPr>
            <p:cNvSpPr/>
            <p:nvPr/>
          </p:nvSpPr>
          <p:spPr>
            <a:xfrm>
              <a:off x="3494390" y="2451892"/>
              <a:ext cx="2166272" cy="938854"/>
            </a:xfrm>
            <a:custGeom>
              <a:avLst/>
              <a:gdLst>
                <a:gd name="connsiteX0" fmla="*/ 723404 w 2888362"/>
                <a:gd name="connsiteY0" fmla="*/ 0 h 1251805"/>
                <a:gd name="connsiteX1" fmla="*/ 2166710 w 2888362"/>
                <a:gd name="connsiteY1" fmla="*/ 0 h 1251805"/>
                <a:gd name="connsiteX2" fmla="*/ 2888362 w 2888362"/>
                <a:gd name="connsiteY2" fmla="*/ 625903 h 1251805"/>
                <a:gd name="connsiteX3" fmla="*/ 2166710 w 2888362"/>
                <a:gd name="connsiteY3" fmla="*/ 1251805 h 1251805"/>
                <a:gd name="connsiteX4" fmla="*/ 723404 w 2888362"/>
                <a:gd name="connsiteY4" fmla="*/ 1251805 h 1251805"/>
                <a:gd name="connsiteX5" fmla="*/ 0 w 2888362"/>
                <a:gd name="connsiteY5" fmla="*/ 625903 h 1251805"/>
                <a:gd name="connsiteX0" fmla="*/ 723404 w 2888362"/>
                <a:gd name="connsiteY0" fmla="*/ 0 h 1251805"/>
                <a:gd name="connsiteX1" fmla="*/ 2166710 w 2888362"/>
                <a:gd name="connsiteY1" fmla="*/ 0 h 1251805"/>
                <a:gd name="connsiteX2" fmla="*/ 2888362 w 2888362"/>
                <a:gd name="connsiteY2" fmla="*/ 625903 h 1251805"/>
                <a:gd name="connsiteX3" fmla="*/ 2166710 w 2888362"/>
                <a:gd name="connsiteY3" fmla="*/ 1251805 h 1251805"/>
                <a:gd name="connsiteX4" fmla="*/ 723404 w 2888362"/>
                <a:gd name="connsiteY4" fmla="*/ 1251805 h 1251805"/>
                <a:gd name="connsiteX5" fmla="*/ 0 w 2888362"/>
                <a:gd name="connsiteY5" fmla="*/ 633047 h 1251805"/>
                <a:gd name="connsiteX6" fmla="*/ 723404 w 2888362"/>
                <a:gd name="connsiteY6" fmla="*/ 0 h 1251805"/>
                <a:gd name="connsiteX0" fmla="*/ 723404 w 2888362"/>
                <a:gd name="connsiteY0" fmla="*/ 0 h 1251805"/>
                <a:gd name="connsiteX1" fmla="*/ 2166710 w 2888362"/>
                <a:gd name="connsiteY1" fmla="*/ 0 h 1251805"/>
                <a:gd name="connsiteX2" fmla="*/ 2888362 w 2888362"/>
                <a:gd name="connsiteY2" fmla="*/ 625903 h 1251805"/>
                <a:gd name="connsiteX3" fmla="*/ 2166710 w 2888362"/>
                <a:gd name="connsiteY3" fmla="*/ 1251805 h 1251805"/>
                <a:gd name="connsiteX4" fmla="*/ 716261 w 2888362"/>
                <a:gd name="connsiteY4" fmla="*/ 1251805 h 1251805"/>
                <a:gd name="connsiteX5" fmla="*/ 0 w 2888362"/>
                <a:gd name="connsiteY5" fmla="*/ 633047 h 1251805"/>
                <a:gd name="connsiteX6" fmla="*/ 723404 w 2888362"/>
                <a:gd name="connsiteY6" fmla="*/ 0 h 125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8362" h="1251805">
                  <a:moveTo>
                    <a:pt x="723404" y="0"/>
                  </a:moveTo>
                  <a:lnTo>
                    <a:pt x="2166710" y="0"/>
                  </a:lnTo>
                  <a:lnTo>
                    <a:pt x="2888362" y="625903"/>
                  </a:lnTo>
                  <a:lnTo>
                    <a:pt x="2166710" y="1251805"/>
                  </a:lnTo>
                  <a:lnTo>
                    <a:pt x="716261" y="1251805"/>
                  </a:lnTo>
                  <a:lnTo>
                    <a:pt x="0" y="633047"/>
                  </a:lnTo>
                  <a:lnTo>
                    <a:pt x="72340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55F50765-7CDF-4EED-BEAD-83D7424D9119}"/>
                </a:ext>
              </a:extLst>
            </p:cNvPr>
            <p:cNvSpPr/>
            <p:nvPr/>
          </p:nvSpPr>
          <p:spPr>
            <a:xfrm>
              <a:off x="3584375" y="3394710"/>
              <a:ext cx="1975248" cy="589324"/>
            </a:xfrm>
            <a:prstGeom prst="trapezoid">
              <a:avLst>
                <a:gd name="adj" fmla="val 76031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6541E36-3EC2-4FD2-B007-4F7A0B22B088}"/>
                </a:ext>
              </a:extLst>
            </p:cNvPr>
            <p:cNvSpPr/>
            <p:nvPr/>
          </p:nvSpPr>
          <p:spPr>
            <a:xfrm flipH="1">
              <a:off x="5112551" y="2921144"/>
              <a:ext cx="1447038" cy="1062890"/>
            </a:xfrm>
            <a:custGeom>
              <a:avLst/>
              <a:gdLst>
                <a:gd name="connsiteX0" fmla="*/ 1195172 w 1928220"/>
                <a:gd name="connsiteY0" fmla="*/ 0 h 1417186"/>
                <a:gd name="connsiteX1" fmla="*/ 1194903 w 1928220"/>
                <a:gd name="connsiteY1" fmla="*/ 233 h 1417186"/>
                <a:gd name="connsiteX2" fmla="*/ 1918307 w 1928220"/>
                <a:gd name="connsiteY2" fmla="*/ 626135 h 1417186"/>
                <a:gd name="connsiteX3" fmla="*/ 1928220 w 1928220"/>
                <a:gd name="connsiteY3" fmla="*/ 626135 h 1417186"/>
                <a:gd name="connsiteX4" fmla="*/ 1325405 w 1928220"/>
                <a:gd name="connsiteY4" fmla="*/ 1417186 h 1417186"/>
                <a:gd name="connsiteX5" fmla="*/ 1320418 w 1928220"/>
                <a:gd name="connsiteY5" fmla="*/ 1417186 h 1417186"/>
                <a:gd name="connsiteX6" fmla="*/ 0 w 1928220"/>
                <a:gd name="connsiteY6" fmla="*/ 273764 h 1417186"/>
                <a:gd name="connsiteX7" fmla="*/ 3770 w 1928220"/>
                <a:gd name="connsiteY7" fmla="*/ 270499 h 141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28220" h="1417186">
                  <a:moveTo>
                    <a:pt x="1195172" y="0"/>
                  </a:moveTo>
                  <a:lnTo>
                    <a:pt x="1194903" y="233"/>
                  </a:lnTo>
                  <a:lnTo>
                    <a:pt x="1918307" y="626135"/>
                  </a:lnTo>
                  <a:lnTo>
                    <a:pt x="1928220" y="626135"/>
                  </a:lnTo>
                  <a:lnTo>
                    <a:pt x="1325405" y="1417186"/>
                  </a:lnTo>
                  <a:lnTo>
                    <a:pt x="1320418" y="1417186"/>
                  </a:lnTo>
                  <a:lnTo>
                    <a:pt x="0" y="273764"/>
                  </a:lnTo>
                  <a:lnTo>
                    <a:pt x="3770" y="27049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52B007B-9F9D-4976-8468-629A05611A86}"/>
                </a:ext>
              </a:extLst>
            </p:cNvPr>
            <p:cNvSpPr/>
            <p:nvPr/>
          </p:nvSpPr>
          <p:spPr>
            <a:xfrm>
              <a:off x="2599630" y="2268900"/>
              <a:ext cx="1431818" cy="855119"/>
            </a:xfrm>
            <a:custGeom>
              <a:avLst/>
              <a:gdLst>
                <a:gd name="connsiteX0" fmla="*/ 1316647 w 1913853"/>
                <a:gd name="connsiteY0" fmla="*/ 0 h 1140158"/>
                <a:gd name="connsiteX1" fmla="*/ 1329019 w 1913853"/>
                <a:gd name="connsiteY1" fmla="*/ 0 h 1140158"/>
                <a:gd name="connsiteX2" fmla="*/ 1913853 w 1913853"/>
                <a:gd name="connsiteY2" fmla="*/ 244581 h 1140158"/>
                <a:gd name="connsiteX3" fmla="*/ 1191132 w 1913853"/>
                <a:gd name="connsiteY3" fmla="*/ 869892 h 1140158"/>
                <a:gd name="connsiteX4" fmla="*/ 1191401 w 1913853"/>
                <a:gd name="connsiteY4" fmla="*/ 869659 h 1140158"/>
                <a:gd name="connsiteX5" fmla="*/ 0 w 1913853"/>
                <a:gd name="connsiteY5" fmla="*/ 1140158 h 1140158"/>
                <a:gd name="connsiteX0" fmla="*/ 1316647 w 1913853"/>
                <a:gd name="connsiteY0" fmla="*/ 0 h 1140158"/>
                <a:gd name="connsiteX1" fmla="*/ 1329019 w 1913853"/>
                <a:gd name="connsiteY1" fmla="*/ 0 h 1140158"/>
                <a:gd name="connsiteX2" fmla="*/ 1913853 w 1913853"/>
                <a:gd name="connsiteY2" fmla="*/ 244581 h 1140158"/>
                <a:gd name="connsiteX3" fmla="*/ 1191132 w 1913853"/>
                <a:gd name="connsiteY3" fmla="*/ 869892 h 1140158"/>
                <a:gd name="connsiteX4" fmla="*/ 1191401 w 1913853"/>
                <a:gd name="connsiteY4" fmla="*/ 879184 h 1140158"/>
                <a:gd name="connsiteX5" fmla="*/ 0 w 1913853"/>
                <a:gd name="connsiteY5" fmla="*/ 1140158 h 1140158"/>
                <a:gd name="connsiteX6" fmla="*/ 1316647 w 1913853"/>
                <a:gd name="connsiteY6" fmla="*/ 0 h 1140158"/>
                <a:gd name="connsiteX0" fmla="*/ 1323791 w 1920997"/>
                <a:gd name="connsiteY0" fmla="*/ 0 h 1140158"/>
                <a:gd name="connsiteX1" fmla="*/ 1336163 w 1920997"/>
                <a:gd name="connsiteY1" fmla="*/ 0 h 1140158"/>
                <a:gd name="connsiteX2" fmla="*/ 1920997 w 1920997"/>
                <a:gd name="connsiteY2" fmla="*/ 244581 h 1140158"/>
                <a:gd name="connsiteX3" fmla="*/ 1198276 w 1920997"/>
                <a:gd name="connsiteY3" fmla="*/ 869892 h 1140158"/>
                <a:gd name="connsiteX4" fmla="*/ 1198545 w 1920997"/>
                <a:gd name="connsiteY4" fmla="*/ 879184 h 1140158"/>
                <a:gd name="connsiteX5" fmla="*/ 0 w 1920997"/>
                <a:gd name="connsiteY5" fmla="*/ 1140158 h 1140158"/>
                <a:gd name="connsiteX6" fmla="*/ 1323791 w 1920997"/>
                <a:gd name="connsiteY6" fmla="*/ 0 h 1140158"/>
                <a:gd name="connsiteX0" fmla="*/ 1311885 w 1909091"/>
                <a:gd name="connsiteY0" fmla="*/ 0 h 1140158"/>
                <a:gd name="connsiteX1" fmla="*/ 1324257 w 1909091"/>
                <a:gd name="connsiteY1" fmla="*/ 0 h 1140158"/>
                <a:gd name="connsiteX2" fmla="*/ 1909091 w 1909091"/>
                <a:gd name="connsiteY2" fmla="*/ 244581 h 1140158"/>
                <a:gd name="connsiteX3" fmla="*/ 1186370 w 1909091"/>
                <a:gd name="connsiteY3" fmla="*/ 869892 h 1140158"/>
                <a:gd name="connsiteX4" fmla="*/ 1186639 w 1909091"/>
                <a:gd name="connsiteY4" fmla="*/ 879184 h 1140158"/>
                <a:gd name="connsiteX5" fmla="*/ 0 w 1909091"/>
                <a:gd name="connsiteY5" fmla="*/ 1140158 h 1140158"/>
                <a:gd name="connsiteX6" fmla="*/ 1311885 w 1909091"/>
                <a:gd name="connsiteY6" fmla="*/ 0 h 1140158"/>
                <a:gd name="connsiteX0" fmla="*/ 1311885 w 1909091"/>
                <a:gd name="connsiteY0" fmla="*/ 0 h 1140158"/>
                <a:gd name="connsiteX1" fmla="*/ 1324257 w 1909091"/>
                <a:gd name="connsiteY1" fmla="*/ 0 h 1140158"/>
                <a:gd name="connsiteX2" fmla="*/ 1909091 w 1909091"/>
                <a:gd name="connsiteY2" fmla="*/ 251725 h 1140158"/>
                <a:gd name="connsiteX3" fmla="*/ 1186370 w 1909091"/>
                <a:gd name="connsiteY3" fmla="*/ 869892 h 1140158"/>
                <a:gd name="connsiteX4" fmla="*/ 1186639 w 1909091"/>
                <a:gd name="connsiteY4" fmla="*/ 879184 h 1140158"/>
                <a:gd name="connsiteX5" fmla="*/ 0 w 1909091"/>
                <a:gd name="connsiteY5" fmla="*/ 1140158 h 1140158"/>
                <a:gd name="connsiteX6" fmla="*/ 1311885 w 1909091"/>
                <a:gd name="connsiteY6" fmla="*/ 0 h 1140158"/>
                <a:gd name="connsiteX0" fmla="*/ 1311885 w 1909091"/>
                <a:gd name="connsiteY0" fmla="*/ 0 h 1140158"/>
                <a:gd name="connsiteX1" fmla="*/ 1324257 w 1909091"/>
                <a:gd name="connsiteY1" fmla="*/ 0 h 1140158"/>
                <a:gd name="connsiteX2" fmla="*/ 1909091 w 1909091"/>
                <a:gd name="connsiteY2" fmla="*/ 251725 h 1140158"/>
                <a:gd name="connsiteX3" fmla="*/ 1195895 w 1909091"/>
                <a:gd name="connsiteY3" fmla="*/ 869892 h 1140158"/>
                <a:gd name="connsiteX4" fmla="*/ 1186639 w 1909091"/>
                <a:gd name="connsiteY4" fmla="*/ 879184 h 1140158"/>
                <a:gd name="connsiteX5" fmla="*/ 0 w 1909091"/>
                <a:gd name="connsiteY5" fmla="*/ 1140158 h 1140158"/>
                <a:gd name="connsiteX6" fmla="*/ 1311885 w 1909091"/>
                <a:gd name="connsiteY6" fmla="*/ 0 h 114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9091" h="1140158">
                  <a:moveTo>
                    <a:pt x="1311885" y="0"/>
                  </a:moveTo>
                  <a:lnTo>
                    <a:pt x="1324257" y="0"/>
                  </a:lnTo>
                  <a:lnTo>
                    <a:pt x="1909091" y="251725"/>
                  </a:lnTo>
                  <a:lnTo>
                    <a:pt x="1195895" y="869892"/>
                  </a:lnTo>
                  <a:cubicBezTo>
                    <a:pt x="1195985" y="872989"/>
                    <a:pt x="1186549" y="876087"/>
                    <a:pt x="1186639" y="879184"/>
                  </a:cubicBezTo>
                  <a:lnTo>
                    <a:pt x="0" y="1140158"/>
                  </a:lnTo>
                  <a:lnTo>
                    <a:pt x="13118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03EE0C4-D626-4022-A49B-DC1C0C9D1F6F}"/>
                </a:ext>
              </a:extLst>
            </p:cNvPr>
            <p:cNvSpPr/>
            <p:nvPr/>
          </p:nvSpPr>
          <p:spPr>
            <a:xfrm flipH="1">
              <a:off x="5119277" y="2268900"/>
              <a:ext cx="1433322" cy="855119"/>
            </a:xfrm>
            <a:custGeom>
              <a:avLst/>
              <a:gdLst>
                <a:gd name="connsiteX0" fmla="*/ 1316647 w 1913853"/>
                <a:gd name="connsiteY0" fmla="*/ 0 h 1140158"/>
                <a:gd name="connsiteX1" fmla="*/ 1329019 w 1913853"/>
                <a:gd name="connsiteY1" fmla="*/ 0 h 1140158"/>
                <a:gd name="connsiteX2" fmla="*/ 1913853 w 1913853"/>
                <a:gd name="connsiteY2" fmla="*/ 244581 h 1140158"/>
                <a:gd name="connsiteX3" fmla="*/ 1191132 w 1913853"/>
                <a:gd name="connsiteY3" fmla="*/ 869892 h 1140158"/>
                <a:gd name="connsiteX4" fmla="*/ 1191401 w 1913853"/>
                <a:gd name="connsiteY4" fmla="*/ 869659 h 1140158"/>
                <a:gd name="connsiteX5" fmla="*/ 0 w 1913853"/>
                <a:gd name="connsiteY5" fmla="*/ 1140158 h 1140158"/>
                <a:gd name="connsiteX0" fmla="*/ 1316647 w 1913853"/>
                <a:gd name="connsiteY0" fmla="*/ 0 h 1140158"/>
                <a:gd name="connsiteX1" fmla="*/ 1329019 w 1913853"/>
                <a:gd name="connsiteY1" fmla="*/ 0 h 1140158"/>
                <a:gd name="connsiteX2" fmla="*/ 1913853 w 1913853"/>
                <a:gd name="connsiteY2" fmla="*/ 244581 h 1140158"/>
                <a:gd name="connsiteX3" fmla="*/ 1191132 w 1913853"/>
                <a:gd name="connsiteY3" fmla="*/ 869892 h 1140158"/>
                <a:gd name="connsiteX4" fmla="*/ 1193786 w 1913853"/>
                <a:gd name="connsiteY4" fmla="*/ 879184 h 1140158"/>
                <a:gd name="connsiteX5" fmla="*/ 0 w 1913853"/>
                <a:gd name="connsiteY5" fmla="*/ 1140158 h 1140158"/>
                <a:gd name="connsiteX6" fmla="*/ 1316647 w 1913853"/>
                <a:gd name="connsiteY6" fmla="*/ 0 h 114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3853" h="1140158">
                  <a:moveTo>
                    <a:pt x="1316647" y="0"/>
                  </a:moveTo>
                  <a:lnTo>
                    <a:pt x="1329019" y="0"/>
                  </a:lnTo>
                  <a:lnTo>
                    <a:pt x="1913853" y="244581"/>
                  </a:lnTo>
                  <a:lnTo>
                    <a:pt x="1191132" y="869892"/>
                  </a:lnTo>
                  <a:lnTo>
                    <a:pt x="1193786" y="879184"/>
                  </a:lnTo>
                  <a:lnTo>
                    <a:pt x="0" y="1140158"/>
                  </a:lnTo>
                  <a:lnTo>
                    <a:pt x="13166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4E5058-FC5A-426D-AA54-21E8D8247ED4}"/>
                </a:ext>
              </a:extLst>
            </p:cNvPr>
            <p:cNvSpPr/>
            <p:nvPr/>
          </p:nvSpPr>
          <p:spPr>
            <a:xfrm>
              <a:off x="3580969" y="2268899"/>
              <a:ext cx="1976303" cy="186959"/>
            </a:xfrm>
            <a:custGeom>
              <a:avLst/>
              <a:gdLst>
                <a:gd name="connsiteX0" fmla="*/ 314929 w 3381224"/>
                <a:gd name="connsiteY0" fmla="*/ 373421 h 646136"/>
                <a:gd name="connsiteX1" fmla="*/ 314929 w 3381224"/>
                <a:gd name="connsiteY1" fmla="*/ 373423 h 646136"/>
                <a:gd name="connsiteX2" fmla="*/ 2 w 3381224"/>
                <a:gd name="connsiteY2" fmla="*/ 646136 h 646136"/>
                <a:gd name="connsiteX3" fmla="*/ 0 w 3381224"/>
                <a:gd name="connsiteY3" fmla="*/ 646136 h 646136"/>
                <a:gd name="connsiteX4" fmla="*/ 758527 w 3381224"/>
                <a:gd name="connsiteY4" fmla="*/ 0 h 646136"/>
                <a:gd name="connsiteX5" fmla="*/ 3381224 w 3381224"/>
                <a:gd name="connsiteY5" fmla="*/ 0 h 646136"/>
                <a:gd name="connsiteX6" fmla="*/ 2797232 w 3381224"/>
                <a:gd name="connsiteY6" fmla="*/ 244581 h 646136"/>
                <a:gd name="connsiteX7" fmla="*/ 2802653 w 3381224"/>
                <a:gd name="connsiteY7" fmla="*/ 249278 h 646136"/>
                <a:gd name="connsiteX8" fmla="*/ 2793446 w 3381224"/>
                <a:gd name="connsiteY8" fmla="*/ 249278 h 646136"/>
                <a:gd name="connsiteX9" fmla="*/ 2787348 w 3381224"/>
                <a:gd name="connsiteY9" fmla="*/ 243989 h 646136"/>
                <a:gd name="connsiteX10" fmla="*/ 1344042 w 3381224"/>
                <a:gd name="connsiteY10" fmla="*/ 243989 h 646136"/>
                <a:gd name="connsiteX11" fmla="*/ 1343359 w 3381224"/>
                <a:gd name="connsiteY11" fmla="*/ 244580 h 646136"/>
                <a:gd name="connsiteX12" fmla="*/ 746153 w 3381224"/>
                <a:gd name="connsiteY12" fmla="*/ 0 h 646136"/>
                <a:gd name="connsiteX13" fmla="*/ 746155 w 3381224"/>
                <a:gd name="connsiteY13" fmla="*/ 0 h 646136"/>
                <a:gd name="connsiteX14" fmla="*/ 458291 w 3381224"/>
                <a:gd name="connsiteY14" fmla="*/ 249278 h 646136"/>
                <a:gd name="connsiteX15" fmla="*/ 458289 w 3381224"/>
                <a:gd name="connsiteY15" fmla="*/ 249278 h 646136"/>
                <a:gd name="connsiteX0" fmla="*/ 314927 w 3381222"/>
                <a:gd name="connsiteY0" fmla="*/ 373421 h 646136"/>
                <a:gd name="connsiteX1" fmla="*/ 314927 w 3381222"/>
                <a:gd name="connsiteY1" fmla="*/ 373423 h 646136"/>
                <a:gd name="connsiteX2" fmla="*/ 0 w 3381222"/>
                <a:gd name="connsiteY2" fmla="*/ 646136 h 646136"/>
                <a:gd name="connsiteX3" fmla="*/ 314927 w 3381222"/>
                <a:gd name="connsiteY3" fmla="*/ 373421 h 646136"/>
                <a:gd name="connsiteX4" fmla="*/ 758525 w 3381222"/>
                <a:gd name="connsiteY4" fmla="*/ 0 h 646136"/>
                <a:gd name="connsiteX5" fmla="*/ 3381222 w 3381222"/>
                <a:gd name="connsiteY5" fmla="*/ 0 h 646136"/>
                <a:gd name="connsiteX6" fmla="*/ 2797230 w 3381222"/>
                <a:gd name="connsiteY6" fmla="*/ 244581 h 646136"/>
                <a:gd name="connsiteX7" fmla="*/ 2802651 w 3381222"/>
                <a:gd name="connsiteY7" fmla="*/ 249278 h 646136"/>
                <a:gd name="connsiteX8" fmla="*/ 2793444 w 3381222"/>
                <a:gd name="connsiteY8" fmla="*/ 249278 h 646136"/>
                <a:gd name="connsiteX9" fmla="*/ 2787346 w 3381222"/>
                <a:gd name="connsiteY9" fmla="*/ 243989 h 646136"/>
                <a:gd name="connsiteX10" fmla="*/ 1344040 w 3381222"/>
                <a:gd name="connsiteY10" fmla="*/ 243989 h 646136"/>
                <a:gd name="connsiteX11" fmla="*/ 1343357 w 3381222"/>
                <a:gd name="connsiteY11" fmla="*/ 244580 h 646136"/>
                <a:gd name="connsiteX12" fmla="*/ 758525 w 3381222"/>
                <a:gd name="connsiteY12" fmla="*/ 0 h 646136"/>
                <a:gd name="connsiteX13" fmla="*/ 746151 w 3381222"/>
                <a:gd name="connsiteY13" fmla="*/ 0 h 646136"/>
                <a:gd name="connsiteX14" fmla="*/ 746153 w 3381222"/>
                <a:gd name="connsiteY14" fmla="*/ 0 h 646136"/>
                <a:gd name="connsiteX15" fmla="*/ 458289 w 3381222"/>
                <a:gd name="connsiteY15" fmla="*/ 249278 h 646136"/>
                <a:gd name="connsiteX16" fmla="*/ 458287 w 3381222"/>
                <a:gd name="connsiteY16" fmla="*/ 249278 h 646136"/>
                <a:gd name="connsiteX17" fmla="*/ 746151 w 3381222"/>
                <a:gd name="connsiteY17" fmla="*/ 0 h 646136"/>
                <a:gd name="connsiteX0" fmla="*/ 0 w 3066295"/>
                <a:gd name="connsiteY0" fmla="*/ 373421 h 373423"/>
                <a:gd name="connsiteX1" fmla="*/ 0 w 3066295"/>
                <a:gd name="connsiteY1" fmla="*/ 373423 h 373423"/>
                <a:gd name="connsiteX2" fmla="*/ 0 w 3066295"/>
                <a:gd name="connsiteY2" fmla="*/ 373421 h 373423"/>
                <a:gd name="connsiteX3" fmla="*/ 443598 w 3066295"/>
                <a:gd name="connsiteY3" fmla="*/ 0 h 373423"/>
                <a:gd name="connsiteX4" fmla="*/ 3066295 w 3066295"/>
                <a:gd name="connsiteY4" fmla="*/ 0 h 373423"/>
                <a:gd name="connsiteX5" fmla="*/ 2482303 w 3066295"/>
                <a:gd name="connsiteY5" fmla="*/ 244581 h 373423"/>
                <a:gd name="connsiteX6" fmla="*/ 2487724 w 3066295"/>
                <a:gd name="connsiteY6" fmla="*/ 249278 h 373423"/>
                <a:gd name="connsiteX7" fmla="*/ 2478517 w 3066295"/>
                <a:gd name="connsiteY7" fmla="*/ 249278 h 373423"/>
                <a:gd name="connsiteX8" fmla="*/ 2472419 w 3066295"/>
                <a:gd name="connsiteY8" fmla="*/ 243989 h 373423"/>
                <a:gd name="connsiteX9" fmla="*/ 1029113 w 3066295"/>
                <a:gd name="connsiteY9" fmla="*/ 243989 h 373423"/>
                <a:gd name="connsiteX10" fmla="*/ 1028430 w 3066295"/>
                <a:gd name="connsiteY10" fmla="*/ 244580 h 373423"/>
                <a:gd name="connsiteX11" fmla="*/ 443598 w 3066295"/>
                <a:gd name="connsiteY11" fmla="*/ 0 h 373423"/>
                <a:gd name="connsiteX12" fmla="*/ 431224 w 3066295"/>
                <a:gd name="connsiteY12" fmla="*/ 0 h 373423"/>
                <a:gd name="connsiteX13" fmla="*/ 431226 w 3066295"/>
                <a:gd name="connsiteY13" fmla="*/ 0 h 373423"/>
                <a:gd name="connsiteX14" fmla="*/ 143362 w 3066295"/>
                <a:gd name="connsiteY14" fmla="*/ 249278 h 373423"/>
                <a:gd name="connsiteX15" fmla="*/ 143360 w 3066295"/>
                <a:gd name="connsiteY15" fmla="*/ 249278 h 373423"/>
                <a:gd name="connsiteX16" fmla="*/ 431224 w 3066295"/>
                <a:gd name="connsiteY16" fmla="*/ 0 h 373423"/>
                <a:gd name="connsiteX0" fmla="*/ 300238 w 2922935"/>
                <a:gd name="connsiteY0" fmla="*/ 0 h 249278"/>
                <a:gd name="connsiteX1" fmla="*/ 2922935 w 2922935"/>
                <a:gd name="connsiteY1" fmla="*/ 0 h 249278"/>
                <a:gd name="connsiteX2" fmla="*/ 2338943 w 2922935"/>
                <a:gd name="connsiteY2" fmla="*/ 244581 h 249278"/>
                <a:gd name="connsiteX3" fmla="*/ 2344364 w 2922935"/>
                <a:gd name="connsiteY3" fmla="*/ 249278 h 249278"/>
                <a:gd name="connsiteX4" fmla="*/ 2335157 w 2922935"/>
                <a:gd name="connsiteY4" fmla="*/ 249278 h 249278"/>
                <a:gd name="connsiteX5" fmla="*/ 2329059 w 2922935"/>
                <a:gd name="connsiteY5" fmla="*/ 243989 h 249278"/>
                <a:gd name="connsiteX6" fmla="*/ 885753 w 2922935"/>
                <a:gd name="connsiteY6" fmla="*/ 243989 h 249278"/>
                <a:gd name="connsiteX7" fmla="*/ 885070 w 2922935"/>
                <a:gd name="connsiteY7" fmla="*/ 244580 h 249278"/>
                <a:gd name="connsiteX8" fmla="*/ 300238 w 2922935"/>
                <a:gd name="connsiteY8" fmla="*/ 0 h 249278"/>
                <a:gd name="connsiteX9" fmla="*/ 287864 w 2922935"/>
                <a:gd name="connsiteY9" fmla="*/ 0 h 249278"/>
                <a:gd name="connsiteX10" fmla="*/ 287866 w 2922935"/>
                <a:gd name="connsiteY10" fmla="*/ 0 h 249278"/>
                <a:gd name="connsiteX11" fmla="*/ 2 w 2922935"/>
                <a:gd name="connsiteY11" fmla="*/ 249278 h 249278"/>
                <a:gd name="connsiteX12" fmla="*/ 0 w 2922935"/>
                <a:gd name="connsiteY12" fmla="*/ 249278 h 249278"/>
                <a:gd name="connsiteX13" fmla="*/ 287864 w 2922935"/>
                <a:gd name="connsiteY13" fmla="*/ 0 h 249278"/>
                <a:gd name="connsiteX0" fmla="*/ 300236 w 2922933"/>
                <a:gd name="connsiteY0" fmla="*/ 0 h 249278"/>
                <a:gd name="connsiteX1" fmla="*/ 2922933 w 2922933"/>
                <a:gd name="connsiteY1" fmla="*/ 0 h 249278"/>
                <a:gd name="connsiteX2" fmla="*/ 2338941 w 2922933"/>
                <a:gd name="connsiteY2" fmla="*/ 244581 h 249278"/>
                <a:gd name="connsiteX3" fmla="*/ 2344362 w 2922933"/>
                <a:gd name="connsiteY3" fmla="*/ 249278 h 249278"/>
                <a:gd name="connsiteX4" fmla="*/ 2335155 w 2922933"/>
                <a:gd name="connsiteY4" fmla="*/ 249278 h 249278"/>
                <a:gd name="connsiteX5" fmla="*/ 2329057 w 2922933"/>
                <a:gd name="connsiteY5" fmla="*/ 243989 h 249278"/>
                <a:gd name="connsiteX6" fmla="*/ 885751 w 2922933"/>
                <a:gd name="connsiteY6" fmla="*/ 243989 h 249278"/>
                <a:gd name="connsiteX7" fmla="*/ 885068 w 2922933"/>
                <a:gd name="connsiteY7" fmla="*/ 244580 h 249278"/>
                <a:gd name="connsiteX8" fmla="*/ 300236 w 2922933"/>
                <a:gd name="connsiteY8" fmla="*/ 0 h 249278"/>
                <a:gd name="connsiteX9" fmla="*/ 287862 w 2922933"/>
                <a:gd name="connsiteY9" fmla="*/ 0 h 249278"/>
                <a:gd name="connsiteX10" fmla="*/ 287864 w 2922933"/>
                <a:gd name="connsiteY10" fmla="*/ 0 h 249278"/>
                <a:gd name="connsiteX11" fmla="*/ 0 w 2922933"/>
                <a:gd name="connsiteY11" fmla="*/ 249278 h 249278"/>
                <a:gd name="connsiteX12" fmla="*/ 287862 w 2922933"/>
                <a:gd name="connsiteY12" fmla="*/ 0 h 249278"/>
                <a:gd name="connsiteX0" fmla="*/ 12374 w 2635071"/>
                <a:gd name="connsiteY0" fmla="*/ 0 h 249278"/>
                <a:gd name="connsiteX1" fmla="*/ 2635071 w 2635071"/>
                <a:gd name="connsiteY1" fmla="*/ 0 h 249278"/>
                <a:gd name="connsiteX2" fmla="*/ 2051079 w 2635071"/>
                <a:gd name="connsiteY2" fmla="*/ 244581 h 249278"/>
                <a:gd name="connsiteX3" fmla="*/ 2056500 w 2635071"/>
                <a:gd name="connsiteY3" fmla="*/ 249278 h 249278"/>
                <a:gd name="connsiteX4" fmla="*/ 2047293 w 2635071"/>
                <a:gd name="connsiteY4" fmla="*/ 249278 h 249278"/>
                <a:gd name="connsiteX5" fmla="*/ 2041195 w 2635071"/>
                <a:gd name="connsiteY5" fmla="*/ 243989 h 249278"/>
                <a:gd name="connsiteX6" fmla="*/ 597889 w 2635071"/>
                <a:gd name="connsiteY6" fmla="*/ 243989 h 249278"/>
                <a:gd name="connsiteX7" fmla="*/ 597206 w 2635071"/>
                <a:gd name="connsiteY7" fmla="*/ 244580 h 249278"/>
                <a:gd name="connsiteX8" fmla="*/ 12374 w 2635071"/>
                <a:gd name="connsiteY8" fmla="*/ 0 h 249278"/>
                <a:gd name="connsiteX9" fmla="*/ 0 w 2635071"/>
                <a:gd name="connsiteY9" fmla="*/ 0 h 249278"/>
                <a:gd name="connsiteX10" fmla="*/ 2 w 2635071"/>
                <a:gd name="connsiteY10" fmla="*/ 0 h 249278"/>
                <a:gd name="connsiteX11" fmla="*/ 0 w 2635071"/>
                <a:gd name="connsiteY11" fmla="*/ 0 h 249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5071" h="249278">
                  <a:moveTo>
                    <a:pt x="12374" y="0"/>
                  </a:moveTo>
                  <a:lnTo>
                    <a:pt x="2635071" y="0"/>
                  </a:lnTo>
                  <a:lnTo>
                    <a:pt x="2051079" y="244581"/>
                  </a:lnTo>
                  <a:lnTo>
                    <a:pt x="2056500" y="249278"/>
                  </a:lnTo>
                  <a:lnTo>
                    <a:pt x="2047293" y="249278"/>
                  </a:lnTo>
                  <a:lnTo>
                    <a:pt x="2041195" y="243989"/>
                  </a:lnTo>
                  <a:lnTo>
                    <a:pt x="597889" y="243989"/>
                  </a:lnTo>
                  <a:lnTo>
                    <a:pt x="597206" y="244580"/>
                  </a:lnTo>
                  <a:lnTo>
                    <a:pt x="12374" y="0"/>
                  </a:lnTo>
                  <a:close/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BF1D1EE-FD78-46D8-98BF-8AAFE4EFB3F4}"/>
                </a:ext>
              </a:extLst>
            </p:cNvPr>
            <p:cNvGrpSpPr/>
            <p:nvPr/>
          </p:nvGrpSpPr>
          <p:grpSpPr>
            <a:xfrm>
              <a:off x="2592688" y="2268901"/>
              <a:ext cx="3958625" cy="2584893"/>
              <a:chOff x="5362576" y="1081088"/>
              <a:chExt cx="1546225" cy="1009650"/>
            </a:xfrm>
          </p:grpSpPr>
          <p:sp>
            <p:nvSpPr>
              <p:cNvPr id="33" name="Line 31">
                <a:extLst>
                  <a:ext uri="{FF2B5EF4-FFF2-40B4-BE49-F238E27FC236}">
                    <a16:creationId xmlns:a16="http://schemas.microsoft.com/office/drawing/2014/main" id="{D09874D0-5875-42C4-B785-30DA941CF8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59551" y="1338263"/>
                <a:ext cx="349250" cy="77788"/>
              </a:xfrm>
              <a:prstGeom prst="line">
                <a:avLst/>
              </a:pr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752CF4EB-9B17-438B-8EC5-CE1E8F6116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2576" y="1081088"/>
                <a:ext cx="1546225" cy="669925"/>
              </a:xfrm>
              <a:custGeom>
                <a:avLst/>
                <a:gdLst>
                  <a:gd name="T0" fmla="*/ 754 w 3014"/>
                  <a:gd name="T1" fmla="*/ 1304 h 1304"/>
                  <a:gd name="T2" fmla="*/ 0 w 3014"/>
                  <a:gd name="T3" fmla="*/ 652 h 1304"/>
                  <a:gd name="T4" fmla="*/ 754 w 3014"/>
                  <a:gd name="T5" fmla="*/ 0 h 1304"/>
                  <a:gd name="T6" fmla="*/ 2260 w 3014"/>
                  <a:gd name="T7" fmla="*/ 0 h 1304"/>
                  <a:gd name="T8" fmla="*/ 3014 w 3014"/>
                  <a:gd name="T9" fmla="*/ 652 h 1304"/>
                  <a:gd name="T10" fmla="*/ 2260 w 3014"/>
                  <a:gd name="T11" fmla="*/ 1304 h 1304"/>
                  <a:gd name="T12" fmla="*/ 754 w 3014"/>
                  <a:gd name="T13" fmla="*/ 1304 h 1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14" h="1304">
                    <a:moveTo>
                      <a:pt x="754" y="1304"/>
                    </a:moveTo>
                    <a:lnTo>
                      <a:pt x="0" y="652"/>
                    </a:lnTo>
                    <a:lnTo>
                      <a:pt x="754" y="0"/>
                    </a:lnTo>
                    <a:lnTo>
                      <a:pt x="2260" y="0"/>
                    </a:lnTo>
                    <a:lnTo>
                      <a:pt x="3014" y="652"/>
                    </a:lnTo>
                    <a:lnTo>
                      <a:pt x="2260" y="1304"/>
                    </a:lnTo>
                    <a:lnTo>
                      <a:pt x="754" y="1304"/>
                    </a:lnTo>
                    <a:close/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73E3AB83-0E3A-4CA6-BA2F-8E001E3DF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3413" y="1154113"/>
                <a:ext cx="846138" cy="366713"/>
              </a:xfrm>
              <a:custGeom>
                <a:avLst/>
                <a:gdLst>
                  <a:gd name="T0" fmla="*/ 413 w 1649"/>
                  <a:gd name="T1" fmla="*/ 714 h 714"/>
                  <a:gd name="T2" fmla="*/ 0 w 1649"/>
                  <a:gd name="T3" fmla="*/ 357 h 714"/>
                  <a:gd name="T4" fmla="*/ 413 w 1649"/>
                  <a:gd name="T5" fmla="*/ 0 h 714"/>
                  <a:gd name="T6" fmla="*/ 1237 w 1649"/>
                  <a:gd name="T7" fmla="*/ 0 h 714"/>
                  <a:gd name="T8" fmla="*/ 1649 w 1649"/>
                  <a:gd name="T9" fmla="*/ 357 h 714"/>
                  <a:gd name="T10" fmla="*/ 1237 w 1649"/>
                  <a:gd name="T11" fmla="*/ 714 h 714"/>
                  <a:gd name="T12" fmla="*/ 413 w 1649"/>
                  <a:gd name="T13" fmla="*/ 714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49" h="714">
                    <a:moveTo>
                      <a:pt x="413" y="714"/>
                    </a:moveTo>
                    <a:lnTo>
                      <a:pt x="0" y="357"/>
                    </a:lnTo>
                    <a:lnTo>
                      <a:pt x="413" y="0"/>
                    </a:lnTo>
                    <a:lnTo>
                      <a:pt x="1237" y="0"/>
                    </a:lnTo>
                    <a:lnTo>
                      <a:pt x="1649" y="357"/>
                    </a:lnTo>
                    <a:lnTo>
                      <a:pt x="1237" y="714"/>
                    </a:lnTo>
                    <a:lnTo>
                      <a:pt x="413" y="714"/>
                    </a:lnTo>
                    <a:close/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6" name="Line 34">
                <a:extLst>
                  <a:ext uri="{FF2B5EF4-FFF2-40B4-BE49-F238E27FC236}">
                    <a16:creationId xmlns:a16="http://schemas.microsoft.com/office/drawing/2014/main" id="{80EADDAD-9A40-40E8-ABFA-6210919E1F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49926" y="1081088"/>
                <a:ext cx="174625" cy="73025"/>
              </a:xfrm>
              <a:prstGeom prst="line">
                <a:avLst/>
              </a:pr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BFA72A5E-2771-4FCE-9963-2842E1415F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62576" y="1338263"/>
                <a:ext cx="350838" cy="77788"/>
              </a:xfrm>
              <a:prstGeom prst="line">
                <a:avLst/>
              </a:pr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A22614CF-E771-4512-9C2D-8A7DB72894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346826" y="1081088"/>
                <a:ext cx="176213" cy="73025"/>
              </a:xfrm>
              <a:prstGeom prst="line">
                <a:avLst/>
              </a:pr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4B3E41ED-A021-42DF-8573-B691F11A0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9926" y="1520825"/>
                <a:ext cx="773113" cy="569913"/>
              </a:xfrm>
              <a:custGeom>
                <a:avLst/>
                <a:gdLst>
                  <a:gd name="T0" fmla="*/ 341 w 1506"/>
                  <a:gd name="T1" fmla="*/ 0 h 1111"/>
                  <a:gd name="T2" fmla="*/ 0 w 1506"/>
                  <a:gd name="T3" fmla="*/ 448 h 1111"/>
                  <a:gd name="T4" fmla="*/ 753 w 1506"/>
                  <a:gd name="T5" fmla="*/ 1111 h 1111"/>
                  <a:gd name="T6" fmla="*/ 1506 w 1506"/>
                  <a:gd name="T7" fmla="*/ 448 h 1111"/>
                  <a:gd name="T8" fmla="*/ 1165 w 1506"/>
                  <a:gd name="T9" fmla="*/ 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6" h="1111">
                    <a:moveTo>
                      <a:pt x="341" y="0"/>
                    </a:moveTo>
                    <a:lnTo>
                      <a:pt x="0" y="448"/>
                    </a:lnTo>
                    <a:lnTo>
                      <a:pt x="753" y="1111"/>
                    </a:lnTo>
                    <a:lnTo>
                      <a:pt x="1506" y="448"/>
                    </a:lnTo>
                    <a:lnTo>
                      <a:pt x="1165" y="0"/>
                    </a:ln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A862210-9D70-46C2-BC91-47F62625A1DB}"/>
                </a:ext>
              </a:extLst>
            </p:cNvPr>
            <p:cNvSpPr txBox="1"/>
            <p:nvPr/>
          </p:nvSpPr>
          <p:spPr>
            <a:xfrm>
              <a:off x="3613291" y="2537207"/>
              <a:ext cx="1906679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Economic Logic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D373592-78D4-4DD0-BFA2-F251A195F266}"/>
              </a:ext>
            </a:extLst>
          </p:cNvPr>
          <p:cNvGrpSpPr/>
          <p:nvPr/>
        </p:nvGrpSpPr>
        <p:grpSpPr>
          <a:xfrm>
            <a:off x="3430681" y="5036799"/>
            <a:ext cx="2271897" cy="1083030"/>
            <a:chOff x="240828" y="4713894"/>
            <a:chExt cx="3029196" cy="144404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4FD45DF-CE8F-493F-933D-CAD3C3FD0A36}"/>
                </a:ext>
              </a:extLst>
            </p:cNvPr>
            <p:cNvSpPr txBox="1"/>
            <p:nvPr/>
          </p:nvSpPr>
          <p:spPr>
            <a:xfrm>
              <a:off x="240828" y="4713894"/>
              <a:ext cx="3029195" cy="400109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How will returns be obtained?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03C9B18-4FAB-4017-B725-0049850CBBD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Lowest costs through scale advantages? Lowest costs through scope and replication advantages? Premium prices due to unmatchable service? Premium prices due to proprietary product features?</a:t>
              </a:r>
            </a:p>
          </p:txBody>
        </p: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B5A39EF-5F24-4A95-8CC8-E536B8ABA3E2}"/>
              </a:ext>
            </a:extLst>
          </p:cNvPr>
          <p:cNvCxnSpPr>
            <a:cxnSpLocks/>
            <a:stCxn id="5" idx="0"/>
            <a:endCxn id="47" idx="0"/>
          </p:cNvCxnSpPr>
          <p:nvPr/>
        </p:nvCxnSpPr>
        <p:spPr>
          <a:xfrm flipH="1">
            <a:off x="4566629" y="3106964"/>
            <a:ext cx="1633" cy="1929835"/>
          </a:xfrm>
          <a:prstGeom prst="straightConnector1">
            <a:avLst/>
          </a:prstGeom>
          <a:ln w="28575">
            <a:solidFill>
              <a:schemeClr val="tx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98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11817</TotalTime>
  <Words>310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Strategy Diamond for PowerPoint</vt:lpstr>
      <vt:lpstr>Strategy Diamond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Diamond for PowerPoint</dc:title>
  <dc:creator>PresentationGO.com</dc:creator>
  <dc:description>© Copyright PresentationGO.com</dc:description>
  <dcterms:created xsi:type="dcterms:W3CDTF">2014-11-26T05:14:11Z</dcterms:created>
  <dcterms:modified xsi:type="dcterms:W3CDTF">2018-09-02T23:17:25Z</dcterms:modified>
  <cp:category>Charts &amp; Diagrams</cp:category>
</cp:coreProperties>
</file>