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6" r:id="rId4"/>
    <p:sldId id="33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26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04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9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8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SWOT Analysis Matrix for PowerPoint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4F8D49-5E60-4A6F-9F12-E00109EFA2F6}"/>
              </a:ext>
            </a:extLst>
          </p:cNvPr>
          <p:cNvSpPr/>
          <p:nvPr/>
        </p:nvSpPr>
        <p:spPr>
          <a:xfrm>
            <a:off x="7019527" y="1882335"/>
            <a:ext cx="4334273" cy="877163"/>
          </a:xfrm>
          <a:prstGeom prst="rect">
            <a:avLst/>
          </a:prstGeom>
          <a:solidFill>
            <a:schemeClr val="tx1">
              <a:lumMod val="20000"/>
              <a:lumOff val="80000"/>
              <a:alpha val="40000"/>
            </a:schemeClr>
          </a:solidFill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en-US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8E31DF-DDFC-4500-8915-E3077B5B1B43}"/>
              </a:ext>
            </a:extLst>
          </p:cNvPr>
          <p:cNvSpPr/>
          <p:nvPr/>
        </p:nvSpPr>
        <p:spPr>
          <a:xfrm>
            <a:off x="7019526" y="2958099"/>
            <a:ext cx="4334273" cy="877163"/>
          </a:xfrm>
          <a:prstGeom prst="rect">
            <a:avLst/>
          </a:prstGeom>
          <a:solidFill>
            <a:schemeClr val="tx1">
              <a:lumMod val="20000"/>
              <a:lumOff val="80000"/>
              <a:alpha val="40000"/>
            </a:schemeClr>
          </a:solidFill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en-US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BABDEF-B364-4BD3-B688-D2C4E4BAFF4C}"/>
              </a:ext>
            </a:extLst>
          </p:cNvPr>
          <p:cNvSpPr/>
          <p:nvPr/>
        </p:nvSpPr>
        <p:spPr>
          <a:xfrm>
            <a:off x="7019526" y="4033863"/>
            <a:ext cx="4334273" cy="877163"/>
          </a:xfrm>
          <a:prstGeom prst="rect">
            <a:avLst/>
          </a:prstGeom>
          <a:solidFill>
            <a:schemeClr val="tx1">
              <a:lumMod val="20000"/>
              <a:lumOff val="80000"/>
              <a:alpha val="40000"/>
            </a:schemeClr>
          </a:solidFill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en-US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E65ABE-228A-4099-9CAE-332178473929}"/>
              </a:ext>
            </a:extLst>
          </p:cNvPr>
          <p:cNvSpPr/>
          <p:nvPr/>
        </p:nvSpPr>
        <p:spPr>
          <a:xfrm>
            <a:off x="7031303" y="5109628"/>
            <a:ext cx="4334273" cy="877163"/>
          </a:xfrm>
          <a:prstGeom prst="rect">
            <a:avLst/>
          </a:prstGeom>
          <a:solidFill>
            <a:schemeClr val="tx1">
              <a:lumMod val="20000"/>
              <a:lumOff val="80000"/>
              <a:alpha val="40000"/>
            </a:schemeClr>
          </a:solidFill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en-US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AAF308-569D-48A9-8A6C-2763965CF1AC}"/>
              </a:ext>
            </a:extLst>
          </p:cNvPr>
          <p:cNvSpPr/>
          <p:nvPr/>
        </p:nvSpPr>
        <p:spPr>
          <a:xfrm>
            <a:off x="1371708" y="1863716"/>
            <a:ext cx="2052828" cy="2052228"/>
          </a:xfrm>
          <a:prstGeom prst="rect">
            <a:avLst/>
          </a:prstGeom>
          <a:solidFill>
            <a:schemeClr val="accent3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cap="all"/>
              <a:t>Strengths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795138-E7FC-4D9E-AA3D-3198EB530A7C}"/>
              </a:ext>
            </a:extLst>
          </p:cNvPr>
          <p:cNvSpPr/>
          <p:nvPr/>
        </p:nvSpPr>
        <p:spPr>
          <a:xfrm>
            <a:off x="1371708" y="3915944"/>
            <a:ext cx="2052828" cy="2052228"/>
          </a:xfrm>
          <a:prstGeom prst="rect">
            <a:avLst/>
          </a:prstGeom>
          <a:solidFill>
            <a:schemeClr val="tx2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b="1" cap="all"/>
              <a:t>Opportunities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033047-ABB0-4B68-89B1-30249D64C16E}"/>
              </a:ext>
            </a:extLst>
          </p:cNvPr>
          <p:cNvSpPr/>
          <p:nvPr/>
        </p:nvSpPr>
        <p:spPr>
          <a:xfrm>
            <a:off x="3424536" y="1863716"/>
            <a:ext cx="2052828" cy="2052228"/>
          </a:xfrm>
          <a:prstGeom prst="rect">
            <a:avLst/>
          </a:prstGeom>
          <a:solidFill>
            <a:schemeClr val="accent4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cap="all"/>
              <a:t>Weaknesses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3A125D-89E6-4E88-B72D-B69E95A1392E}"/>
              </a:ext>
            </a:extLst>
          </p:cNvPr>
          <p:cNvSpPr/>
          <p:nvPr/>
        </p:nvSpPr>
        <p:spPr>
          <a:xfrm>
            <a:off x="3424536" y="3915944"/>
            <a:ext cx="2052828" cy="2052228"/>
          </a:xfrm>
          <a:prstGeom prst="rect">
            <a:avLst/>
          </a:prstGeom>
          <a:solidFill>
            <a:schemeClr val="accent5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b="1" cap="all"/>
              <a:t>Threats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9FD9F68-0024-4C1D-8133-923E58B945D9}"/>
              </a:ext>
            </a:extLst>
          </p:cNvPr>
          <p:cNvSpPr txBox="1"/>
          <p:nvPr/>
        </p:nvSpPr>
        <p:spPr>
          <a:xfrm>
            <a:off x="1929339" y="1371562"/>
            <a:ext cx="937565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Helpful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29C9D2B-B7BB-40DD-BD94-0DE43A3D1A20}"/>
              </a:ext>
            </a:extLst>
          </p:cNvPr>
          <p:cNvSpPr txBox="1"/>
          <p:nvPr/>
        </p:nvSpPr>
        <p:spPr>
          <a:xfrm>
            <a:off x="3933756" y="1380315"/>
            <a:ext cx="1034387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Harmful</a:t>
            </a:r>
          </a:p>
        </p:txBody>
      </p:sp>
      <p:pic>
        <p:nvPicPr>
          <p:cNvPr id="53" name="Graphic 52" descr="Crawl">
            <a:extLst>
              <a:ext uri="{FF2B5EF4-FFF2-40B4-BE49-F238E27FC236}">
                <a16:creationId xmlns:a16="http://schemas.microsoft.com/office/drawing/2014/main" id="{6BC8CE26-6568-4576-9AF1-2CC9393B4B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82620" y="4048441"/>
            <a:ext cx="1627632" cy="1627632"/>
          </a:xfrm>
          <a:prstGeom prst="rect">
            <a:avLst/>
          </a:prstGeom>
        </p:spPr>
      </p:pic>
      <p:pic>
        <p:nvPicPr>
          <p:cNvPr id="54" name="Graphic 53" descr="Radioactive">
            <a:extLst>
              <a:ext uri="{FF2B5EF4-FFF2-40B4-BE49-F238E27FC236}">
                <a16:creationId xmlns:a16="http://schemas.microsoft.com/office/drawing/2014/main" id="{E8670DC8-AB08-4C39-808E-7A4ADACF37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35448" y="4048441"/>
            <a:ext cx="1627632" cy="1627632"/>
          </a:xfrm>
          <a:prstGeom prst="rect">
            <a:avLst/>
          </a:prstGeom>
        </p:spPr>
      </p:pic>
      <p:pic>
        <p:nvPicPr>
          <p:cNvPr id="55" name="Graphic 54" descr="Thumbs Up Sign">
            <a:extLst>
              <a:ext uri="{FF2B5EF4-FFF2-40B4-BE49-F238E27FC236}">
                <a16:creationId xmlns:a16="http://schemas.microsoft.com/office/drawing/2014/main" id="{D9362E1F-EE8C-4C6F-9330-7B57344E2BB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582620" y="2187661"/>
            <a:ext cx="1627632" cy="1627632"/>
          </a:xfrm>
          <a:prstGeom prst="rect">
            <a:avLst/>
          </a:prstGeom>
        </p:spPr>
      </p:pic>
      <p:pic>
        <p:nvPicPr>
          <p:cNvPr id="56" name="Graphic 55" descr="Stethoscope">
            <a:extLst>
              <a:ext uri="{FF2B5EF4-FFF2-40B4-BE49-F238E27FC236}">
                <a16:creationId xmlns:a16="http://schemas.microsoft.com/office/drawing/2014/main" id="{991B8F54-5C3F-445B-BC2F-F882C312C70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35448" y="2187661"/>
            <a:ext cx="1627632" cy="1627632"/>
          </a:xfrm>
          <a:prstGeom prst="rect">
            <a:avLst/>
          </a:prstGeom>
        </p:spPr>
      </p:pic>
      <p:pic>
        <p:nvPicPr>
          <p:cNvPr id="61" name="Graphic 60" descr="Crawl">
            <a:extLst>
              <a:ext uri="{FF2B5EF4-FFF2-40B4-BE49-F238E27FC236}">
                <a16:creationId xmlns:a16="http://schemas.microsoft.com/office/drawing/2014/main" id="{7D3E8F04-2F80-408D-A9ED-423B4DC7033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04889" y="4015244"/>
            <a:ext cx="914400" cy="914400"/>
          </a:xfrm>
          <a:prstGeom prst="rect">
            <a:avLst/>
          </a:prstGeom>
        </p:spPr>
      </p:pic>
      <p:pic>
        <p:nvPicPr>
          <p:cNvPr id="62" name="Graphic 61" descr="Radioactive">
            <a:extLst>
              <a:ext uri="{FF2B5EF4-FFF2-40B4-BE49-F238E27FC236}">
                <a16:creationId xmlns:a16="http://schemas.microsoft.com/office/drawing/2014/main" id="{B999D7D0-EA52-4C61-971F-EF8FA53D713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04889" y="5091009"/>
            <a:ext cx="914400" cy="914400"/>
          </a:xfrm>
          <a:prstGeom prst="rect">
            <a:avLst/>
          </a:prstGeom>
        </p:spPr>
      </p:pic>
      <p:pic>
        <p:nvPicPr>
          <p:cNvPr id="63" name="Graphic 62" descr="Thumbs Up Sign">
            <a:extLst>
              <a:ext uri="{FF2B5EF4-FFF2-40B4-BE49-F238E27FC236}">
                <a16:creationId xmlns:a16="http://schemas.microsoft.com/office/drawing/2014/main" id="{3A7ECDE5-CD3B-4D21-A918-BE75002FB2E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004889" y="1863716"/>
            <a:ext cx="914400" cy="914400"/>
          </a:xfrm>
          <a:prstGeom prst="rect">
            <a:avLst/>
          </a:prstGeom>
        </p:spPr>
      </p:pic>
      <p:pic>
        <p:nvPicPr>
          <p:cNvPr id="64" name="Graphic 63" descr="Stethoscope">
            <a:extLst>
              <a:ext uri="{FF2B5EF4-FFF2-40B4-BE49-F238E27FC236}">
                <a16:creationId xmlns:a16="http://schemas.microsoft.com/office/drawing/2014/main" id="{43C4DC44-3759-43C5-8516-59398A59775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004889" y="2939480"/>
            <a:ext cx="914400" cy="914400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E30D98CF-2CD2-402F-98E5-15347B30027D}"/>
              </a:ext>
            </a:extLst>
          </p:cNvPr>
          <p:cNvSpPr txBox="1"/>
          <p:nvPr/>
        </p:nvSpPr>
        <p:spPr>
          <a:xfrm rot="16200000">
            <a:off x="525484" y="4735913"/>
            <a:ext cx="1040285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External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0200964-4031-4CA2-8BC6-F66DCBEE1689}"/>
              </a:ext>
            </a:extLst>
          </p:cNvPr>
          <p:cNvSpPr txBox="1"/>
          <p:nvPr/>
        </p:nvSpPr>
        <p:spPr>
          <a:xfrm rot="16200000">
            <a:off x="538119" y="2689774"/>
            <a:ext cx="1000275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2096984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4C0D3473-3B7A-4E94-962F-811336E24D69}"/>
              </a:ext>
            </a:extLst>
          </p:cNvPr>
          <p:cNvSpPr/>
          <p:nvPr/>
        </p:nvSpPr>
        <p:spPr>
          <a:xfrm>
            <a:off x="1371708" y="1863716"/>
            <a:ext cx="2052828" cy="2052228"/>
          </a:xfrm>
          <a:prstGeom prst="rect">
            <a:avLst/>
          </a:prstGeom>
          <a:solidFill>
            <a:schemeClr val="accent3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cap="all"/>
              <a:t>Strengths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9F37946-3096-42F3-9AA2-3ADE0E6E063B}"/>
              </a:ext>
            </a:extLst>
          </p:cNvPr>
          <p:cNvSpPr/>
          <p:nvPr/>
        </p:nvSpPr>
        <p:spPr>
          <a:xfrm>
            <a:off x="1371708" y="3915944"/>
            <a:ext cx="2052828" cy="2052228"/>
          </a:xfrm>
          <a:prstGeom prst="rect">
            <a:avLst/>
          </a:prstGeom>
          <a:solidFill>
            <a:schemeClr val="accent6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b="1" cap="all"/>
              <a:t>Opportunities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8DFFA40-C7E6-472B-A910-C82C58ECF64A}"/>
              </a:ext>
            </a:extLst>
          </p:cNvPr>
          <p:cNvSpPr/>
          <p:nvPr/>
        </p:nvSpPr>
        <p:spPr>
          <a:xfrm>
            <a:off x="3424536" y="1863716"/>
            <a:ext cx="2052828" cy="2052228"/>
          </a:xfrm>
          <a:prstGeom prst="rect">
            <a:avLst/>
          </a:prstGeom>
          <a:solidFill>
            <a:schemeClr val="accent4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cap="all"/>
              <a:t>Weaknesses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9F37D76-E2DC-437D-9539-A9444689ECC6}"/>
              </a:ext>
            </a:extLst>
          </p:cNvPr>
          <p:cNvSpPr/>
          <p:nvPr/>
        </p:nvSpPr>
        <p:spPr>
          <a:xfrm>
            <a:off x="3424536" y="3915944"/>
            <a:ext cx="2052828" cy="2052228"/>
          </a:xfrm>
          <a:prstGeom prst="rect">
            <a:avLst/>
          </a:prstGeom>
          <a:solidFill>
            <a:schemeClr val="accent5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b="1" cap="all"/>
              <a:t>Threats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SWOT Analysis Matrix for PowerPoint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4F8D49-5E60-4A6F-9F12-E00109EFA2F6}"/>
              </a:ext>
            </a:extLst>
          </p:cNvPr>
          <p:cNvSpPr/>
          <p:nvPr/>
        </p:nvSpPr>
        <p:spPr>
          <a:xfrm>
            <a:off x="7019527" y="1882335"/>
            <a:ext cx="4334273" cy="877163"/>
          </a:xfrm>
          <a:prstGeom prst="rect">
            <a:avLst/>
          </a:prstGeom>
          <a:solidFill>
            <a:schemeClr val="tx1">
              <a:lumMod val="20000"/>
              <a:lumOff val="80000"/>
              <a:alpha val="50000"/>
            </a:schemeClr>
          </a:solidFill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en-US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8E31DF-DDFC-4500-8915-E3077B5B1B43}"/>
              </a:ext>
            </a:extLst>
          </p:cNvPr>
          <p:cNvSpPr/>
          <p:nvPr/>
        </p:nvSpPr>
        <p:spPr>
          <a:xfrm>
            <a:off x="7019526" y="2958099"/>
            <a:ext cx="4334273" cy="877163"/>
          </a:xfrm>
          <a:prstGeom prst="rect">
            <a:avLst/>
          </a:prstGeom>
          <a:solidFill>
            <a:schemeClr val="tx1">
              <a:lumMod val="20000"/>
              <a:lumOff val="80000"/>
              <a:alpha val="50000"/>
            </a:schemeClr>
          </a:solidFill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en-US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BABDEF-B364-4BD3-B688-D2C4E4BAFF4C}"/>
              </a:ext>
            </a:extLst>
          </p:cNvPr>
          <p:cNvSpPr/>
          <p:nvPr/>
        </p:nvSpPr>
        <p:spPr>
          <a:xfrm>
            <a:off x="7019526" y="4033863"/>
            <a:ext cx="4334273" cy="877163"/>
          </a:xfrm>
          <a:prstGeom prst="rect">
            <a:avLst/>
          </a:prstGeom>
          <a:solidFill>
            <a:schemeClr val="tx1">
              <a:lumMod val="20000"/>
              <a:lumOff val="80000"/>
              <a:alpha val="50000"/>
            </a:schemeClr>
          </a:solidFill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en-US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E65ABE-228A-4099-9CAE-332178473929}"/>
              </a:ext>
            </a:extLst>
          </p:cNvPr>
          <p:cNvSpPr/>
          <p:nvPr/>
        </p:nvSpPr>
        <p:spPr>
          <a:xfrm>
            <a:off x="7031303" y="5109628"/>
            <a:ext cx="4334273" cy="877163"/>
          </a:xfrm>
          <a:prstGeom prst="rect">
            <a:avLst/>
          </a:prstGeom>
          <a:solidFill>
            <a:schemeClr val="tx1">
              <a:lumMod val="20000"/>
              <a:lumOff val="80000"/>
              <a:alpha val="50000"/>
            </a:schemeClr>
          </a:solidFill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en-US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2FE556E-BBE9-4A12-8A37-46859B77A6D4}"/>
              </a:ext>
            </a:extLst>
          </p:cNvPr>
          <p:cNvSpPr txBox="1"/>
          <p:nvPr/>
        </p:nvSpPr>
        <p:spPr>
          <a:xfrm>
            <a:off x="1929339" y="1380315"/>
            <a:ext cx="937565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000">
                <a:solidFill>
                  <a:schemeClr val="bg2">
                    <a:lumMod val="90000"/>
                  </a:schemeClr>
                </a:solidFill>
              </a:rPr>
              <a:t>Helpful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312903C-B256-447D-8C89-D6ADCBEB08EC}"/>
              </a:ext>
            </a:extLst>
          </p:cNvPr>
          <p:cNvSpPr txBox="1"/>
          <p:nvPr/>
        </p:nvSpPr>
        <p:spPr>
          <a:xfrm>
            <a:off x="3933756" y="1380315"/>
            <a:ext cx="1034387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000">
                <a:solidFill>
                  <a:schemeClr val="bg2">
                    <a:lumMod val="90000"/>
                  </a:schemeClr>
                </a:solidFill>
              </a:rPr>
              <a:t>Harmful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7BEAAD9-35D1-4BC6-B371-E39942854C04}"/>
              </a:ext>
            </a:extLst>
          </p:cNvPr>
          <p:cNvSpPr txBox="1"/>
          <p:nvPr/>
        </p:nvSpPr>
        <p:spPr>
          <a:xfrm rot="16200000">
            <a:off x="525484" y="4735913"/>
            <a:ext cx="1040285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000">
                <a:solidFill>
                  <a:schemeClr val="bg2">
                    <a:lumMod val="90000"/>
                  </a:schemeClr>
                </a:solidFill>
              </a:rPr>
              <a:t>External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493D35-281A-4EA8-B582-F35279935402}"/>
              </a:ext>
            </a:extLst>
          </p:cNvPr>
          <p:cNvSpPr txBox="1"/>
          <p:nvPr/>
        </p:nvSpPr>
        <p:spPr>
          <a:xfrm rot="16200000">
            <a:off x="538119" y="2689774"/>
            <a:ext cx="1000275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000">
                <a:solidFill>
                  <a:schemeClr val="bg2">
                    <a:lumMod val="90000"/>
                  </a:schemeClr>
                </a:solidFill>
              </a:rPr>
              <a:t>Internal</a:t>
            </a:r>
          </a:p>
        </p:txBody>
      </p:sp>
      <p:pic>
        <p:nvPicPr>
          <p:cNvPr id="36" name="Graphic 35" descr="Crawl">
            <a:extLst>
              <a:ext uri="{FF2B5EF4-FFF2-40B4-BE49-F238E27FC236}">
                <a16:creationId xmlns:a16="http://schemas.microsoft.com/office/drawing/2014/main" id="{97E385CF-CEE7-48E3-A002-F4FF0646EF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82620" y="4048441"/>
            <a:ext cx="1627632" cy="1627632"/>
          </a:xfrm>
          <a:prstGeom prst="rect">
            <a:avLst/>
          </a:prstGeom>
        </p:spPr>
      </p:pic>
      <p:pic>
        <p:nvPicPr>
          <p:cNvPr id="37" name="Graphic 36" descr="Radioactive">
            <a:extLst>
              <a:ext uri="{FF2B5EF4-FFF2-40B4-BE49-F238E27FC236}">
                <a16:creationId xmlns:a16="http://schemas.microsoft.com/office/drawing/2014/main" id="{4103DF02-D733-449D-92E3-861EE67C0E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35448" y="4048441"/>
            <a:ext cx="1627632" cy="1627632"/>
          </a:xfrm>
          <a:prstGeom prst="rect">
            <a:avLst/>
          </a:prstGeom>
        </p:spPr>
      </p:pic>
      <p:pic>
        <p:nvPicPr>
          <p:cNvPr id="38" name="Graphic 37" descr="Thumbs Up Sign">
            <a:extLst>
              <a:ext uri="{FF2B5EF4-FFF2-40B4-BE49-F238E27FC236}">
                <a16:creationId xmlns:a16="http://schemas.microsoft.com/office/drawing/2014/main" id="{7D3E984F-A780-401E-889C-CBBB3023D55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582620" y="2187661"/>
            <a:ext cx="1627632" cy="1627632"/>
          </a:xfrm>
          <a:prstGeom prst="rect">
            <a:avLst/>
          </a:prstGeom>
        </p:spPr>
      </p:pic>
      <p:pic>
        <p:nvPicPr>
          <p:cNvPr id="39" name="Graphic 38" descr="Stethoscope">
            <a:extLst>
              <a:ext uri="{FF2B5EF4-FFF2-40B4-BE49-F238E27FC236}">
                <a16:creationId xmlns:a16="http://schemas.microsoft.com/office/drawing/2014/main" id="{5C5E09B0-783C-43E5-A169-870207A1D8A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35448" y="2187661"/>
            <a:ext cx="1627632" cy="1627632"/>
          </a:xfrm>
          <a:prstGeom prst="rect">
            <a:avLst/>
          </a:prstGeom>
        </p:spPr>
      </p:pic>
      <p:pic>
        <p:nvPicPr>
          <p:cNvPr id="44" name="Graphic 43" descr="Crawl">
            <a:extLst>
              <a:ext uri="{FF2B5EF4-FFF2-40B4-BE49-F238E27FC236}">
                <a16:creationId xmlns:a16="http://schemas.microsoft.com/office/drawing/2014/main" id="{8F1FC8FE-CC61-450C-B3AD-5C294D11234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04889" y="4015244"/>
            <a:ext cx="914400" cy="914400"/>
          </a:xfrm>
          <a:prstGeom prst="rect">
            <a:avLst/>
          </a:prstGeom>
        </p:spPr>
      </p:pic>
      <p:pic>
        <p:nvPicPr>
          <p:cNvPr id="45" name="Graphic 44" descr="Radioactive">
            <a:extLst>
              <a:ext uri="{FF2B5EF4-FFF2-40B4-BE49-F238E27FC236}">
                <a16:creationId xmlns:a16="http://schemas.microsoft.com/office/drawing/2014/main" id="{6E462D3D-C1CC-4EC2-9046-8E7F3D2FB00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04889" y="5091009"/>
            <a:ext cx="914400" cy="914400"/>
          </a:xfrm>
          <a:prstGeom prst="rect">
            <a:avLst/>
          </a:prstGeom>
        </p:spPr>
      </p:pic>
      <p:pic>
        <p:nvPicPr>
          <p:cNvPr id="46" name="Graphic 45" descr="Thumbs Up Sign">
            <a:extLst>
              <a:ext uri="{FF2B5EF4-FFF2-40B4-BE49-F238E27FC236}">
                <a16:creationId xmlns:a16="http://schemas.microsoft.com/office/drawing/2014/main" id="{AA2A9E2E-C378-409C-AB7C-4804A9BBB54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004889" y="1863716"/>
            <a:ext cx="914400" cy="914400"/>
          </a:xfrm>
          <a:prstGeom prst="rect">
            <a:avLst/>
          </a:prstGeom>
        </p:spPr>
      </p:pic>
      <p:pic>
        <p:nvPicPr>
          <p:cNvPr id="47" name="Graphic 46" descr="Stethoscope">
            <a:extLst>
              <a:ext uri="{FF2B5EF4-FFF2-40B4-BE49-F238E27FC236}">
                <a16:creationId xmlns:a16="http://schemas.microsoft.com/office/drawing/2014/main" id="{B69A278D-5EC8-43E1-AE8A-E7DAD415D0A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004889" y="293948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41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7830</TotalTime>
  <Words>214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SWOT Analysis Matrix for PowerPoint</vt:lpstr>
      <vt:lpstr>SWOT Analysis Matrix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Analysis Matrix for PowerPoint</dc:title>
  <dc:creator>PresentationGo.com</dc:creator>
  <dc:description>© Copyright PresentationGo.com</dc:description>
  <dcterms:created xsi:type="dcterms:W3CDTF">2014-11-26T05:14:11Z</dcterms:created>
  <dcterms:modified xsi:type="dcterms:W3CDTF">2017-07-07T19:47:42Z</dcterms:modified>
  <cp:category>Charts &amp; Diagrams</cp:category>
</cp:coreProperties>
</file>